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</p:sldIdLst>
  <p:sldSz cy="5145075" cx="9144000"/>
  <p:notesSz cx="6858000" cy="9144000"/>
  <p:embeddedFontLst>
    <p:embeddedFont>
      <p:font typeface="Quattrocento Sans"/>
      <p:regular r:id="rId43"/>
      <p:bold r:id="rId44"/>
      <p:italic r:id="rId45"/>
      <p:boldItalic r:id="rId46"/>
    </p:embeddedFont>
    <p:embeddedFont>
      <p:font typeface="Century Gothic"/>
      <p:regular r:id="rId47"/>
      <p:bold r:id="rId48"/>
      <p:italic r:id="rId49"/>
      <p:boldItalic r:id="rId5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:go="http://customooxmlschemas.google.com/" r:id="rId51" roundtripDataSignature="AMtx7mhalUCx+33RmuQG12xZHZtZjgjv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C564268-D6C0-4603-9E03-99C8FF082E0E}">
  <a:tblStyle styleId="{8C564268-D6C0-4603-9E03-99C8FF082E0E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8056AEB4-073D-4CEA-87DE-9257FFCB597E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lt1"/>
          </a:solidFill>
        </a:fill>
      </a:tcStyle>
    </a:wholeTbl>
    <a:band1H>
      <a:tcTxStyle b="off" i="off"/>
      <a:tcStyle>
        <a:fill>
          <a:solidFill>
            <a:srgbClr val="E6E6E6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E6E6E6"/>
          </a:solidFill>
        </a:fill>
      </a:tcStyle>
    </a:band1V>
    <a:band2V>
      <a:tcTxStyle b="off" i="off"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5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5"/>
          </a:solidFill>
        </a:fill>
      </a:tcStyle>
    </a:firstCol>
    <a:lastRow>
      <a:tcTxStyle b="on" i="off"/>
      <a:tcStyle>
        <a:tcBdr>
          <a:top>
            <a:ln cap="flat" cmpd="sng" w="508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lt1"/>
          </a:solidFill>
        </a:fill>
      </a:tcStyle>
    </a:lastRow>
    <a:seCell>
      <a:tcTxStyle b="on" i="off">
        <a:font>
          <a:latin typeface="Arial"/>
          <a:ea typeface="Arial"/>
          <a:cs typeface="Arial"/>
        </a:font>
        <a:schemeClr val="dk1"/>
      </a:tcTxStyle>
    </a:seCell>
    <a:swCell>
      <a:tcTxStyle b="on" i="off">
        <a:font>
          <a:latin typeface="Arial"/>
          <a:ea typeface="Arial"/>
          <a:cs typeface="Arial"/>
        </a:font>
        <a:schemeClr val="dk1"/>
      </a:tcTx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5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font" Target="fonts/QuattrocentoSans-bold.fntdata"/><Relationship Id="rId43" Type="http://schemas.openxmlformats.org/officeDocument/2006/relationships/font" Target="fonts/QuattrocentoSans-regular.fntdata"/><Relationship Id="rId46" Type="http://schemas.openxmlformats.org/officeDocument/2006/relationships/font" Target="fonts/QuattrocentoSans-boldItalic.fntdata"/><Relationship Id="rId45" Type="http://schemas.openxmlformats.org/officeDocument/2006/relationships/font" Target="fonts/QuattrocentoSans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font" Target="fonts/CenturyGothic-bold.fntdata"/><Relationship Id="rId47" Type="http://schemas.openxmlformats.org/officeDocument/2006/relationships/font" Target="fonts/CenturyGothic-regular.fntdata"/><Relationship Id="rId49" Type="http://schemas.openxmlformats.org/officeDocument/2006/relationships/font" Target="fonts/CenturyGothic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customschemas.google.com/relationships/presentationmetadata" Target="metadata"/><Relationship Id="rId50" Type="http://schemas.openxmlformats.org/officeDocument/2006/relationships/font" Target="fonts/CenturyGothic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2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4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2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5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2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6;n"/>
          <p:cNvSpPr/>
          <p:nvPr>
            <p:ph idx="2" type="sldImg"/>
          </p:nvPr>
        </p:nvSpPr>
        <p:spPr>
          <a:xfrm>
            <a:off x="1106488" y="812800"/>
            <a:ext cx="5338762" cy="40020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" name="Google Shape;7;n"/>
          <p:cNvSpPr txBox="1"/>
          <p:nvPr>
            <p:ph idx="1" type="body"/>
          </p:nvPr>
        </p:nvSpPr>
        <p:spPr>
          <a:xfrm>
            <a:off x="755650" y="5078413"/>
            <a:ext cx="6042025" cy="4805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/>
        </p:nvSpPr>
        <p:spPr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n"/>
          <p:cNvSpPr txBox="1"/>
          <p:nvPr/>
        </p:nvSpPr>
        <p:spPr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n"/>
          <p:cNvSpPr txBox="1"/>
          <p:nvPr/>
        </p:nvSpPr>
        <p:spPr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n"/>
          <p:cNvSpPr txBox="1"/>
          <p:nvPr>
            <p:ph idx="12" type="sldNum"/>
          </p:nvPr>
        </p:nvSpPr>
        <p:spPr>
          <a:xfrm>
            <a:off x="4278313" y="10156825"/>
            <a:ext cx="3275012" cy="52863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:notes"/>
          <p:cNvSpPr txBox="1"/>
          <p:nvPr>
            <p:ph idx="12" type="sldNum"/>
          </p:nvPr>
        </p:nvSpPr>
        <p:spPr>
          <a:xfrm>
            <a:off x="4278313" y="10156825"/>
            <a:ext cx="3275012" cy="52863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" name="Google Shape;42;p1:notes"/>
          <p:cNvSpPr txBox="1"/>
          <p:nvPr/>
        </p:nvSpPr>
        <p:spPr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" name="Google Shape;43;p1:notes"/>
          <p:cNvSpPr txBox="1"/>
          <p:nvPr/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" name="Google Shape;44;p1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5" name="Google Shape;4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" name="Google Shape;46;p1:notes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5" name="Google Shape;115;p3:notes"/>
          <p:cNvSpPr txBox="1"/>
          <p:nvPr>
            <p:ph idx="1" type="body"/>
          </p:nvPr>
        </p:nvSpPr>
        <p:spPr>
          <a:xfrm>
            <a:off x="755650" y="5078413"/>
            <a:ext cx="6042025" cy="4805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6" name="Google Shape;116;p3:notes"/>
          <p:cNvSpPr txBox="1"/>
          <p:nvPr>
            <p:ph idx="12" type="sldNum"/>
          </p:nvPr>
        </p:nvSpPr>
        <p:spPr>
          <a:xfrm>
            <a:off x="4278313" y="10156825"/>
            <a:ext cx="3275012" cy="52863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 txBox="1"/>
          <p:nvPr>
            <p:ph idx="12" type="sldNum"/>
          </p:nvPr>
        </p:nvSpPr>
        <p:spPr>
          <a:xfrm>
            <a:off x="4278313" y="10156825"/>
            <a:ext cx="3275012" cy="52863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5" name="Google Shape;125;p4:notes"/>
          <p:cNvSpPr txBox="1"/>
          <p:nvPr/>
        </p:nvSpPr>
        <p:spPr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6" name="Google Shape;126;p4:notes"/>
          <p:cNvSpPr txBox="1"/>
          <p:nvPr/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7" name="Google Shape;127;p4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8" name="Google Shape;12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6" name="Google Shape;136;p5:notes"/>
          <p:cNvSpPr txBox="1"/>
          <p:nvPr>
            <p:ph idx="1" type="body"/>
          </p:nvPr>
        </p:nvSpPr>
        <p:spPr>
          <a:xfrm>
            <a:off x="755650" y="5078413"/>
            <a:ext cx="6042025" cy="4805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7" name="Google Shape;137;p5:notes"/>
          <p:cNvSpPr txBox="1"/>
          <p:nvPr>
            <p:ph idx="12" type="sldNum"/>
          </p:nvPr>
        </p:nvSpPr>
        <p:spPr>
          <a:xfrm>
            <a:off x="4278313" y="10156825"/>
            <a:ext cx="3275012" cy="52863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5" name="Google Shape;145;p6:notes"/>
          <p:cNvSpPr txBox="1"/>
          <p:nvPr>
            <p:ph idx="1" type="body"/>
          </p:nvPr>
        </p:nvSpPr>
        <p:spPr>
          <a:xfrm>
            <a:off x="755650" y="5078413"/>
            <a:ext cx="6042025" cy="4805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6" name="Google Shape;146;p6:notes"/>
          <p:cNvSpPr txBox="1"/>
          <p:nvPr>
            <p:ph idx="12" type="sldNum"/>
          </p:nvPr>
        </p:nvSpPr>
        <p:spPr>
          <a:xfrm>
            <a:off x="4278313" y="10156825"/>
            <a:ext cx="3275012" cy="52863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5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5" name="Google Shape;155;p25:notes"/>
          <p:cNvSpPr txBox="1"/>
          <p:nvPr>
            <p:ph idx="1" type="body"/>
          </p:nvPr>
        </p:nvSpPr>
        <p:spPr>
          <a:xfrm>
            <a:off x="755650" y="5078413"/>
            <a:ext cx="6042025" cy="4805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6" name="Google Shape;156;p25:notes"/>
          <p:cNvSpPr txBox="1"/>
          <p:nvPr>
            <p:ph idx="12" type="sldNum"/>
          </p:nvPr>
        </p:nvSpPr>
        <p:spPr>
          <a:xfrm>
            <a:off x="4278313" y="10156825"/>
            <a:ext cx="3275012" cy="52863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4e1c22bbf9_0_9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5" name="Google Shape;165;g34e1c22bbf9_0_9:notes"/>
          <p:cNvSpPr txBox="1"/>
          <p:nvPr>
            <p:ph idx="1" type="body"/>
          </p:nvPr>
        </p:nvSpPr>
        <p:spPr>
          <a:xfrm>
            <a:off x="755650" y="5078413"/>
            <a:ext cx="6042000" cy="48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6" name="Google Shape;166;g34e1c22bbf9_0_9:notes"/>
          <p:cNvSpPr txBox="1"/>
          <p:nvPr>
            <p:ph idx="12" type="sldNum"/>
          </p:nvPr>
        </p:nvSpPr>
        <p:spPr>
          <a:xfrm>
            <a:off x="4278313" y="10156825"/>
            <a:ext cx="32751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528561fdad_2_13:notes"/>
          <p:cNvSpPr txBox="1"/>
          <p:nvPr>
            <p:ph idx="12" type="sldNum"/>
          </p:nvPr>
        </p:nvSpPr>
        <p:spPr>
          <a:xfrm>
            <a:off x="4278313" y="10156825"/>
            <a:ext cx="32751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9" name="Google Shape;179;g3528561fdad_2_13:notes"/>
          <p:cNvSpPr txBox="1"/>
          <p:nvPr/>
        </p:nvSpPr>
        <p:spPr>
          <a:xfrm>
            <a:off x="4278313" y="10156825"/>
            <a:ext cx="3276600" cy="530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0" name="Google Shape;180;g3528561fdad_2_13:notes"/>
          <p:cNvSpPr txBox="1"/>
          <p:nvPr/>
        </p:nvSpPr>
        <p:spPr>
          <a:xfrm>
            <a:off x="4278313" y="10156825"/>
            <a:ext cx="3279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1" name="Google Shape;181;g3528561fdad_2_13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82" name="Google Shape;182;g3528561fdad_2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4e89441f97_0_4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9" name="Google Shape;189;g34e89441f97_0_4:notes"/>
          <p:cNvSpPr txBox="1"/>
          <p:nvPr>
            <p:ph idx="1" type="body"/>
          </p:nvPr>
        </p:nvSpPr>
        <p:spPr>
          <a:xfrm>
            <a:off x="755650" y="5078413"/>
            <a:ext cx="6042000" cy="48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0" name="Google Shape;190;g34e89441f97_0_4:notes"/>
          <p:cNvSpPr txBox="1"/>
          <p:nvPr>
            <p:ph idx="12" type="sldNum"/>
          </p:nvPr>
        </p:nvSpPr>
        <p:spPr>
          <a:xfrm>
            <a:off x="4278313" y="10156825"/>
            <a:ext cx="32751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9:notes"/>
          <p:cNvSpPr txBox="1"/>
          <p:nvPr>
            <p:ph idx="12" type="sldNum"/>
          </p:nvPr>
        </p:nvSpPr>
        <p:spPr>
          <a:xfrm>
            <a:off x="4278313" y="10156825"/>
            <a:ext cx="3275012" cy="52863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Google Shape;197;p9:notes"/>
          <p:cNvSpPr txBox="1"/>
          <p:nvPr/>
        </p:nvSpPr>
        <p:spPr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8" name="Google Shape;198;p9:notes"/>
          <p:cNvSpPr txBox="1"/>
          <p:nvPr/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9" name="Google Shape;199;p9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00" name="Google Shape;20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0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9" name="Google Shape;209;p10:notes"/>
          <p:cNvSpPr txBox="1"/>
          <p:nvPr>
            <p:ph idx="1" type="body"/>
          </p:nvPr>
        </p:nvSpPr>
        <p:spPr>
          <a:xfrm>
            <a:off x="755650" y="5078413"/>
            <a:ext cx="6042025" cy="4805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0" name="Google Shape;210;p10:notes"/>
          <p:cNvSpPr txBox="1"/>
          <p:nvPr>
            <p:ph idx="12" type="sldNum"/>
          </p:nvPr>
        </p:nvSpPr>
        <p:spPr>
          <a:xfrm>
            <a:off x="4278313" y="10156825"/>
            <a:ext cx="3275012" cy="52863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:notes"/>
          <p:cNvSpPr txBox="1"/>
          <p:nvPr>
            <p:ph idx="12" type="sldNum"/>
          </p:nvPr>
        </p:nvSpPr>
        <p:spPr>
          <a:xfrm>
            <a:off x="4278313" y="10156825"/>
            <a:ext cx="3275012" cy="52863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" name="Google Shape;51;p7:notes"/>
          <p:cNvSpPr txBox="1"/>
          <p:nvPr/>
        </p:nvSpPr>
        <p:spPr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" name="Google Shape;52;p7:notes"/>
          <p:cNvSpPr txBox="1"/>
          <p:nvPr/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" name="Google Shape;53;p7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4" name="Google Shape;5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1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7" name="Google Shape;217;p11:notes"/>
          <p:cNvSpPr txBox="1"/>
          <p:nvPr>
            <p:ph idx="1" type="body"/>
          </p:nvPr>
        </p:nvSpPr>
        <p:spPr>
          <a:xfrm>
            <a:off x="755650" y="5078413"/>
            <a:ext cx="6042025" cy="4805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8" name="Google Shape;218;p11:notes"/>
          <p:cNvSpPr txBox="1"/>
          <p:nvPr>
            <p:ph idx="12" type="sldNum"/>
          </p:nvPr>
        </p:nvSpPr>
        <p:spPr>
          <a:xfrm>
            <a:off x="4278313" y="10156825"/>
            <a:ext cx="3275012" cy="52863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57ed5ed164_0_9:notes"/>
          <p:cNvSpPr/>
          <p:nvPr>
            <p:ph idx="2" type="sldImg"/>
          </p:nvPr>
        </p:nvSpPr>
        <p:spPr>
          <a:xfrm>
            <a:off x="1106488" y="812800"/>
            <a:ext cx="5338800" cy="400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5" name="Google Shape;225;g357ed5ed164_0_9:notes"/>
          <p:cNvSpPr txBox="1"/>
          <p:nvPr>
            <p:ph idx="1" type="body"/>
          </p:nvPr>
        </p:nvSpPr>
        <p:spPr>
          <a:xfrm>
            <a:off x="755650" y="5078413"/>
            <a:ext cx="6042000" cy="48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6" name="Google Shape;226;g357ed5ed164_0_9:notes"/>
          <p:cNvSpPr txBox="1"/>
          <p:nvPr>
            <p:ph idx="12" type="sldNum"/>
          </p:nvPr>
        </p:nvSpPr>
        <p:spPr>
          <a:xfrm>
            <a:off x="4278313" y="10156825"/>
            <a:ext cx="32751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50bd3a443c_0_0:notes"/>
          <p:cNvSpPr/>
          <p:nvPr>
            <p:ph idx="2" type="sldImg"/>
          </p:nvPr>
        </p:nvSpPr>
        <p:spPr>
          <a:xfrm>
            <a:off x="1106488" y="812800"/>
            <a:ext cx="5338800" cy="400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1" name="Google Shape;231;g350bd3a443c_0_0:notes"/>
          <p:cNvSpPr txBox="1"/>
          <p:nvPr>
            <p:ph idx="1" type="body"/>
          </p:nvPr>
        </p:nvSpPr>
        <p:spPr>
          <a:xfrm>
            <a:off x="755650" y="5078413"/>
            <a:ext cx="6042000" cy="48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2" name="Google Shape;232;g350bd3a443c_0_0:notes"/>
          <p:cNvSpPr txBox="1"/>
          <p:nvPr>
            <p:ph idx="12" type="sldNum"/>
          </p:nvPr>
        </p:nvSpPr>
        <p:spPr>
          <a:xfrm>
            <a:off x="4278313" y="10156825"/>
            <a:ext cx="32751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4d6700d631_0_36:notes"/>
          <p:cNvSpPr/>
          <p:nvPr>
            <p:ph idx="2" type="sldImg"/>
          </p:nvPr>
        </p:nvSpPr>
        <p:spPr>
          <a:xfrm>
            <a:off x="1106488" y="812800"/>
            <a:ext cx="5338800" cy="400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7" name="Google Shape;237;g34d6700d631_0_36:notes"/>
          <p:cNvSpPr txBox="1"/>
          <p:nvPr>
            <p:ph idx="1" type="body"/>
          </p:nvPr>
        </p:nvSpPr>
        <p:spPr>
          <a:xfrm>
            <a:off x="755650" y="5078413"/>
            <a:ext cx="6042000" cy="48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8" name="Google Shape;238;g34d6700d631_0_36:notes"/>
          <p:cNvSpPr txBox="1"/>
          <p:nvPr>
            <p:ph idx="12" type="sldNum"/>
          </p:nvPr>
        </p:nvSpPr>
        <p:spPr>
          <a:xfrm>
            <a:off x="4278313" y="10156825"/>
            <a:ext cx="32751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9:notes"/>
          <p:cNvSpPr txBox="1"/>
          <p:nvPr>
            <p:ph idx="12" type="sldNum"/>
          </p:nvPr>
        </p:nvSpPr>
        <p:spPr>
          <a:xfrm>
            <a:off x="4278313" y="10156825"/>
            <a:ext cx="3275012" cy="52863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3" name="Google Shape;243;p19:notes"/>
          <p:cNvSpPr txBox="1"/>
          <p:nvPr/>
        </p:nvSpPr>
        <p:spPr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4" name="Google Shape;244;p19:notes"/>
          <p:cNvSpPr txBox="1"/>
          <p:nvPr/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5" name="Google Shape;245;p19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46" name="Google Shape;246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4d6700d631_0_45:notes"/>
          <p:cNvSpPr/>
          <p:nvPr>
            <p:ph idx="2" type="sldImg"/>
          </p:nvPr>
        </p:nvSpPr>
        <p:spPr>
          <a:xfrm>
            <a:off x="1106488" y="812800"/>
            <a:ext cx="5338800" cy="400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5" name="Google Shape;255;g34d6700d631_0_45:notes"/>
          <p:cNvSpPr txBox="1"/>
          <p:nvPr>
            <p:ph idx="1" type="body"/>
          </p:nvPr>
        </p:nvSpPr>
        <p:spPr>
          <a:xfrm>
            <a:off x="755650" y="5078413"/>
            <a:ext cx="6042000" cy="48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6" name="Google Shape;256;g34d6700d631_0_45:notes"/>
          <p:cNvSpPr txBox="1"/>
          <p:nvPr>
            <p:ph idx="12" type="sldNum"/>
          </p:nvPr>
        </p:nvSpPr>
        <p:spPr>
          <a:xfrm>
            <a:off x="4278313" y="10156825"/>
            <a:ext cx="32751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4d6700d631_0_85:notes"/>
          <p:cNvSpPr/>
          <p:nvPr>
            <p:ph idx="2" type="sldImg"/>
          </p:nvPr>
        </p:nvSpPr>
        <p:spPr>
          <a:xfrm>
            <a:off x="1106488" y="812800"/>
            <a:ext cx="5338800" cy="400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1" name="Google Shape;261;g34d6700d631_0_85:notes"/>
          <p:cNvSpPr txBox="1"/>
          <p:nvPr>
            <p:ph idx="1" type="body"/>
          </p:nvPr>
        </p:nvSpPr>
        <p:spPr>
          <a:xfrm>
            <a:off x="755650" y="5078413"/>
            <a:ext cx="6042000" cy="48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2" name="Google Shape;262;g34d6700d631_0_85:notes"/>
          <p:cNvSpPr txBox="1"/>
          <p:nvPr>
            <p:ph idx="12" type="sldNum"/>
          </p:nvPr>
        </p:nvSpPr>
        <p:spPr>
          <a:xfrm>
            <a:off x="4278313" y="10156825"/>
            <a:ext cx="32751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4d6700d631_0_64:notes"/>
          <p:cNvSpPr/>
          <p:nvPr>
            <p:ph idx="2" type="sldImg"/>
          </p:nvPr>
        </p:nvSpPr>
        <p:spPr>
          <a:xfrm>
            <a:off x="1106488" y="812800"/>
            <a:ext cx="5338800" cy="400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7" name="Google Shape;267;g34d6700d631_0_64:notes"/>
          <p:cNvSpPr txBox="1"/>
          <p:nvPr>
            <p:ph idx="1" type="body"/>
          </p:nvPr>
        </p:nvSpPr>
        <p:spPr>
          <a:xfrm>
            <a:off x="755650" y="5078413"/>
            <a:ext cx="6042000" cy="48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8" name="Google Shape;268;g34d6700d631_0_64:notes"/>
          <p:cNvSpPr txBox="1"/>
          <p:nvPr>
            <p:ph idx="12" type="sldNum"/>
          </p:nvPr>
        </p:nvSpPr>
        <p:spPr>
          <a:xfrm>
            <a:off x="4278313" y="10156825"/>
            <a:ext cx="32751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4d6700d631_0_71:notes"/>
          <p:cNvSpPr/>
          <p:nvPr>
            <p:ph idx="2" type="sldImg"/>
          </p:nvPr>
        </p:nvSpPr>
        <p:spPr>
          <a:xfrm>
            <a:off x="1106488" y="812800"/>
            <a:ext cx="5338800" cy="400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3" name="Google Shape;273;g34d6700d631_0_71:notes"/>
          <p:cNvSpPr txBox="1"/>
          <p:nvPr>
            <p:ph idx="1" type="body"/>
          </p:nvPr>
        </p:nvSpPr>
        <p:spPr>
          <a:xfrm>
            <a:off x="755650" y="5078413"/>
            <a:ext cx="6042000" cy="48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4" name="Google Shape;274;g34d6700d631_0_71:notes"/>
          <p:cNvSpPr txBox="1"/>
          <p:nvPr>
            <p:ph idx="12" type="sldNum"/>
          </p:nvPr>
        </p:nvSpPr>
        <p:spPr>
          <a:xfrm>
            <a:off x="4278313" y="10156825"/>
            <a:ext cx="32751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4d6700d631_0_78:notes"/>
          <p:cNvSpPr/>
          <p:nvPr>
            <p:ph idx="2" type="sldImg"/>
          </p:nvPr>
        </p:nvSpPr>
        <p:spPr>
          <a:xfrm>
            <a:off x="1106488" y="812800"/>
            <a:ext cx="5338800" cy="400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9" name="Google Shape;279;g34d6700d631_0_78:notes"/>
          <p:cNvSpPr txBox="1"/>
          <p:nvPr>
            <p:ph idx="1" type="body"/>
          </p:nvPr>
        </p:nvSpPr>
        <p:spPr>
          <a:xfrm>
            <a:off x="755650" y="5078413"/>
            <a:ext cx="6042000" cy="48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0" name="Google Shape;280;g34d6700d631_0_78:notes"/>
          <p:cNvSpPr txBox="1"/>
          <p:nvPr>
            <p:ph idx="12" type="sldNum"/>
          </p:nvPr>
        </p:nvSpPr>
        <p:spPr>
          <a:xfrm>
            <a:off x="4278313" y="10156825"/>
            <a:ext cx="32751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528561fdad_2_0:notes"/>
          <p:cNvSpPr txBox="1"/>
          <p:nvPr>
            <p:ph idx="1" type="body"/>
          </p:nvPr>
        </p:nvSpPr>
        <p:spPr>
          <a:xfrm>
            <a:off x="755650" y="5078413"/>
            <a:ext cx="6042000" cy="48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1" name="Google Shape;61;g3528561fdad_2_0:notes"/>
          <p:cNvSpPr/>
          <p:nvPr>
            <p:ph idx="2" type="sldImg"/>
          </p:nvPr>
        </p:nvSpPr>
        <p:spPr>
          <a:xfrm>
            <a:off x="1106488" y="812800"/>
            <a:ext cx="5338800" cy="400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528561fdad_2_45:notes"/>
          <p:cNvSpPr/>
          <p:nvPr>
            <p:ph idx="2" type="sldImg"/>
          </p:nvPr>
        </p:nvSpPr>
        <p:spPr>
          <a:xfrm>
            <a:off x="1106488" y="812800"/>
            <a:ext cx="5338800" cy="400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5" name="Google Shape;285;g3528561fdad_2_45:notes"/>
          <p:cNvSpPr txBox="1"/>
          <p:nvPr>
            <p:ph idx="1" type="body"/>
          </p:nvPr>
        </p:nvSpPr>
        <p:spPr>
          <a:xfrm>
            <a:off x="755650" y="5078413"/>
            <a:ext cx="6042000" cy="48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6" name="Google Shape;286;g3528561fdad_2_45:notes"/>
          <p:cNvSpPr txBox="1"/>
          <p:nvPr>
            <p:ph idx="12" type="sldNum"/>
          </p:nvPr>
        </p:nvSpPr>
        <p:spPr>
          <a:xfrm>
            <a:off x="4278313" y="10156825"/>
            <a:ext cx="32751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4d6700d631_0_102:notes"/>
          <p:cNvSpPr txBox="1"/>
          <p:nvPr>
            <p:ph idx="12" type="sldNum"/>
          </p:nvPr>
        </p:nvSpPr>
        <p:spPr>
          <a:xfrm>
            <a:off x="4278313" y="10156825"/>
            <a:ext cx="32751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1" name="Google Shape;291;g34d6700d631_0_102:notes"/>
          <p:cNvSpPr txBox="1"/>
          <p:nvPr/>
        </p:nvSpPr>
        <p:spPr>
          <a:xfrm>
            <a:off x="4278313" y="10156825"/>
            <a:ext cx="3276600" cy="530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2" name="Google Shape;292;g34d6700d631_0_102:notes"/>
          <p:cNvSpPr txBox="1"/>
          <p:nvPr/>
        </p:nvSpPr>
        <p:spPr>
          <a:xfrm>
            <a:off x="4278313" y="10156825"/>
            <a:ext cx="3279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3" name="Google Shape;293;g34d6700d631_0_102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94" name="Google Shape;294;g34d6700d631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4d6700d631_0_92:notes"/>
          <p:cNvSpPr txBox="1"/>
          <p:nvPr>
            <p:ph idx="12" type="sldNum"/>
          </p:nvPr>
        </p:nvSpPr>
        <p:spPr>
          <a:xfrm>
            <a:off x="4278313" y="10156825"/>
            <a:ext cx="32751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2" name="Google Shape;302;g34d6700d631_0_92:notes"/>
          <p:cNvSpPr txBox="1"/>
          <p:nvPr/>
        </p:nvSpPr>
        <p:spPr>
          <a:xfrm>
            <a:off x="4278313" y="10156825"/>
            <a:ext cx="3276600" cy="530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3" name="Google Shape;303;g34d6700d631_0_92:notes"/>
          <p:cNvSpPr txBox="1"/>
          <p:nvPr/>
        </p:nvSpPr>
        <p:spPr>
          <a:xfrm>
            <a:off x="4278313" y="10156825"/>
            <a:ext cx="3279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4" name="Google Shape;304;g34d6700d631_0_92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05" name="Google Shape;305;g34d6700d631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4e1c22bbf9_0_115:notes"/>
          <p:cNvSpPr txBox="1"/>
          <p:nvPr>
            <p:ph idx="12" type="sldNum"/>
          </p:nvPr>
        </p:nvSpPr>
        <p:spPr>
          <a:xfrm>
            <a:off x="4278313" y="10156825"/>
            <a:ext cx="32751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6" name="Google Shape;316;g34e1c22bbf9_0_115:notes"/>
          <p:cNvSpPr txBox="1"/>
          <p:nvPr/>
        </p:nvSpPr>
        <p:spPr>
          <a:xfrm>
            <a:off x="4278313" y="10156825"/>
            <a:ext cx="3276600" cy="530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7" name="Google Shape;317;g34e1c22bbf9_0_115:notes"/>
          <p:cNvSpPr txBox="1"/>
          <p:nvPr/>
        </p:nvSpPr>
        <p:spPr>
          <a:xfrm>
            <a:off x="4278313" y="10156825"/>
            <a:ext cx="3279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8" name="Google Shape;318;g34e1c22bbf9_0_115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19" name="Google Shape;319;g34e1c22bbf9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528561fdad_2_50:notes"/>
          <p:cNvSpPr/>
          <p:nvPr>
            <p:ph idx="2" type="sldImg"/>
          </p:nvPr>
        </p:nvSpPr>
        <p:spPr>
          <a:xfrm>
            <a:off x="1106488" y="812800"/>
            <a:ext cx="5338800" cy="400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2" name="Google Shape;332;g3528561fdad_2_50:notes"/>
          <p:cNvSpPr txBox="1"/>
          <p:nvPr>
            <p:ph idx="1" type="body"/>
          </p:nvPr>
        </p:nvSpPr>
        <p:spPr>
          <a:xfrm>
            <a:off x="755650" y="5078413"/>
            <a:ext cx="6042000" cy="48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3" name="Google Shape;333;g3528561fdad_2_50:notes"/>
          <p:cNvSpPr txBox="1"/>
          <p:nvPr>
            <p:ph idx="12" type="sldNum"/>
          </p:nvPr>
        </p:nvSpPr>
        <p:spPr>
          <a:xfrm>
            <a:off x="4278313" y="10156825"/>
            <a:ext cx="32751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50bd3a443c_0_61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9" name="Google Shape;339;g350bd3a443c_0_61:notes"/>
          <p:cNvSpPr txBox="1"/>
          <p:nvPr>
            <p:ph idx="1" type="body"/>
          </p:nvPr>
        </p:nvSpPr>
        <p:spPr>
          <a:xfrm>
            <a:off x="755650" y="5078413"/>
            <a:ext cx="6042000" cy="48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0" name="Google Shape;340;g350bd3a443c_0_61:notes"/>
          <p:cNvSpPr txBox="1"/>
          <p:nvPr>
            <p:ph idx="12" type="sldNum"/>
          </p:nvPr>
        </p:nvSpPr>
        <p:spPr>
          <a:xfrm>
            <a:off x="4278313" y="10156825"/>
            <a:ext cx="32751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350f281cadf_0_104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9" name="Google Shape;349;g350f281cadf_0_104:notes"/>
          <p:cNvSpPr txBox="1"/>
          <p:nvPr>
            <p:ph idx="1" type="body"/>
          </p:nvPr>
        </p:nvSpPr>
        <p:spPr>
          <a:xfrm>
            <a:off x="755650" y="5078413"/>
            <a:ext cx="6042000" cy="48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0" name="Google Shape;350;g350f281cadf_0_104:notes"/>
          <p:cNvSpPr txBox="1"/>
          <p:nvPr>
            <p:ph idx="12" type="sldNum"/>
          </p:nvPr>
        </p:nvSpPr>
        <p:spPr>
          <a:xfrm>
            <a:off x="4278313" y="10156825"/>
            <a:ext cx="32751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4e1c22bbf9_0_0:notes"/>
          <p:cNvSpPr txBox="1"/>
          <p:nvPr>
            <p:ph idx="1" type="body"/>
          </p:nvPr>
        </p:nvSpPr>
        <p:spPr>
          <a:xfrm>
            <a:off x="755650" y="5078413"/>
            <a:ext cx="6042000" cy="48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9" name="Google Shape;69;g34e1c22bbf9_0_0:notes"/>
          <p:cNvSpPr/>
          <p:nvPr>
            <p:ph idx="2" type="sldImg"/>
          </p:nvPr>
        </p:nvSpPr>
        <p:spPr>
          <a:xfrm>
            <a:off x="1106488" y="812800"/>
            <a:ext cx="5338800" cy="400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4d6700d631_0_30:notes"/>
          <p:cNvSpPr/>
          <p:nvPr>
            <p:ph idx="2" type="sldImg"/>
          </p:nvPr>
        </p:nvSpPr>
        <p:spPr>
          <a:xfrm>
            <a:off x="1106488" y="812800"/>
            <a:ext cx="5338800" cy="400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7" name="Google Shape;77;g34d6700d631_0_30:notes"/>
          <p:cNvSpPr txBox="1"/>
          <p:nvPr>
            <p:ph idx="1" type="body"/>
          </p:nvPr>
        </p:nvSpPr>
        <p:spPr>
          <a:xfrm>
            <a:off x="755650" y="5078413"/>
            <a:ext cx="6042000" cy="48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8" name="Google Shape;78;g34d6700d631_0_30:notes"/>
          <p:cNvSpPr txBox="1"/>
          <p:nvPr>
            <p:ph idx="12" type="sldNum"/>
          </p:nvPr>
        </p:nvSpPr>
        <p:spPr>
          <a:xfrm>
            <a:off x="4278313" y="10156825"/>
            <a:ext cx="32751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57ed5ed164_0_0:notes"/>
          <p:cNvSpPr/>
          <p:nvPr>
            <p:ph idx="2" type="sldImg"/>
          </p:nvPr>
        </p:nvSpPr>
        <p:spPr>
          <a:xfrm>
            <a:off x="1106488" y="812800"/>
            <a:ext cx="5338800" cy="400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4" name="Google Shape;84;g357ed5ed164_0_0:notes"/>
          <p:cNvSpPr txBox="1"/>
          <p:nvPr>
            <p:ph idx="1" type="body"/>
          </p:nvPr>
        </p:nvSpPr>
        <p:spPr>
          <a:xfrm>
            <a:off x="755650" y="5078413"/>
            <a:ext cx="6042000" cy="48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5" name="Google Shape;85;g357ed5ed164_0_0:notes"/>
          <p:cNvSpPr txBox="1"/>
          <p:nvPr>
            <p:ph idx="12" type="sldNum"/>
          </p:nvPr>
        </p:nvSpPr>
        <p:spPr>
          <a:xfrm>
            <a:off x="4278313" y="10156825"/>
            <a:ext cx="32751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578b6d5ee0_0_0:notes"/>
          <p:cNvSpPr/>
          <p:nvPr>
            <p:ph idx="2" type="sldImg"/>
          </p:nvPr>
        </p:nvSpPr>
        <p:spPr>
          <a:xfrm>
            <a:off x="1106488" y="812800"/>
            <a:ext cx="5338800" cy="400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1" name="Google Shape;91;g3578b6d5ee0_0_0:notes"/>
          <p:cNvSpPr txBox="1"/>
          <p:nvPr>
            <p:ph idx="1" type="body"/>
          </p:nvPr>
        </p:nvSpPr>
        <p:spPr>
          <a:xfrm>
            <a:off x="755650" y="5078413"/>
            <a:ext cx="6042000" cy="48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2" name="Google Shape;92;g3578b6d5ee0_0_0:notes"/>
          <p:cNvSpPr txBox="1"/>
          <p:nvPr>
            <p:ph idx="12" type="sldNum"/>
          </p:nvPr>
        </p:nvSpPr>
        <p:spPr>
          <a:xfrm>
            <a:off x="4278313" y="10156825"/>
            <a:ext cx="32751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528561fdad_2_22:notes"/>
          <p:cNvSpPr txBox="1"/>
          <p:nvPr>
            <p:ph idx="12" type="sldNum"/>
          </p:nvPr>
        </p:nvSpPr>
        <p:spPr>
          <a:xfrm>
            <a:off x="4278313" y="10156825"/>
            <a:ext cx="32751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8" name="Google Shape;98;g3528561fdad_2_22:notes"/>
          <p:cNvSpPr txBox="1"/>
          <p:nvPr/>
        </p:nvSpPr>
        <p:spPr>
          <a:xfrm>
            <a:off x="4278313" y="10156825"/>
            <a:ext cx="3276600" cy="530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9" name="Google Shape;99;g3528561fdad_2_22:notes"/>
          <p:cNvSpPr txBox="1"/>
          <p:nvPr/>
        </p:nvSpPr>
        <p:spPr>
          <a:xfrm>
            <a:off x="4278313" y="10156825"/>
            <a:ext cx="3279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0" name="Google Shape;100;g3528561fdad_2_22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01" name="Google Shape;101;g3528561fdad_2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28561fdad_2_7:notes"/>
          <p:cNvSpPr txBox="1"/>
          <p:nvPr>
            <p:ph idx="1" type="body"/>
          </p:nvPr>
        </p:nvSpPr>
        <p:spPr>
          <a:xfrm>
            <a:off x="755650" y="5078413"/>
            <a:ext cx="6042000" cy="48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8" name="Google Shape;108;g3528561fdad_2_7:notes"/>
          <p:cNvSpPr/>
          <p:nvPr>
            <p:ph idx="2" type="sldImg"/>
          </p:nvPr>
        </p:nvSpPr>
        <p:spPr>
          <a:xfrm>
            <a:off x="1106488" y="812800"/>
            <a:ext cx="5338800" cy="400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g350f281cadf_0_66" title="NROlogo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136400" y="214875"/>
            <a:ext cx="1671726" cy="823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350f281cadf_0_67"/>
          <p:cNvSpPr txBox="1"/>
          <p:nvPr>
            <p:ph type="title"/>
          </p:nvPr>
        </p:nvSpPr>
        <p:spPr>
          <a:xfrm>
            <a:off x="468313" y="1006475"/>
            <a:ext cx="8199300" cy="50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3000"/>
              <a:buFont typeface="Arial"/>
              <a:buNone/>
              <a:defRPr b="1" sz="30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g350f281cadf_0_67"/>
          <p:cNvSpPr txBox="1"/>
          <p:nvPr>
            <p:ph idx="12" type="sldNum"/>
          </p:nvPr>
        </p:nvSpPr>
        <p:spPr>
          <a:xfrm>
            <a:off x="8667750" y="4784725"/>
            <a:ext cx="385800" cy="1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rgbClr val="002B4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rgbClr val="002B4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rgbClr val="002B4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rgbClr val="002B4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rgbClr val="002B4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rgbClr val="002B4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rgbClr val="002B4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rgbClr val="002B4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rgbClr val="002B4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" name="Google Shape;22;g350f281cadf_0_67" title="NROlogo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136400" y="214875"/>
            <a:ext cx="1671726" cy="823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">
  <p:cSld name="Divi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350f281cadf_0_70"/>
          <p:cNvSpPr txBox="1"/>
          <p:nvPr>
            <p:ph type="title"/>
          </p:nvPr>
        </p:nvSpPr>
        <p:spPr>
          <a:xfrm>
            <a:off x="471994" y="1708383"/>
            <a:ext cx="8172300" cy="1458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400"/>
              <a:buFont typeface="Arial"/>
              <a:buNone/>
              <a:defRPr b="1" sz="2249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g350f281cadf_0_70"/>
          <p:cNvSpPr txBox="1"/>
          <p:nvPr>
            <p:ph idx="1" type="body"/>
          </p:nvPr>
        </p:nvSpPr>
        <p:spPr>
          <a:xfrm>
            <a:off x="468614" y="3225217"/>
            <a:ext cx="8175900" cy="12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350"/>
              <a:buNone/>
              <a:defRPr sz="135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6" name="Google Shape;26;g350f281cadf_0_70" title="NROlogo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136400" y="214875"/>
            <a:ext cx="1671726" cy="823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350f281cadf_0_73"/>
          <p:cNvSpPr txBox="1"/>
          <p:nvPr>
            <p:ph type="title"/>
          </p:nvPr>
        </p:nvSpPr>
        <p:spPr>
          <a:xfrm>
            <a:off x="468313" y="1006475"/>
            <a:ext cx="8199300" cy="50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400"/>
              <a:buFont typeface="Arial"/>
              <a:buNone/>
              <a:defRPr b="1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g350f281cadf_0_73"/>
          <p:cNvSpPr txBox="1"/>
          <p:nvPr>
            <p:ph idx="1" type="body"/>
          </p:nvPr>
        </p:nvSpPr>
        <p:spPr>
          <a:xfrm>
            <a:off x="468313" y="1544638"/>
            <a:ext cx="8199300" cy="30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g350f281cadf_0_73"/>
          <p:cNvSpPr txBox="1"/>
          <p:nvPr>
            <p:ph idx="12" type="sldNum"/>
          </p:nvPr>
        </p:nvSpPr>
        <p:spPr>
          <a:xfrm>
            <a:off x="8667750" y="4784725"/>
            <a:ext cx="385800" cy="1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rgbClr val="002B4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rgbClr val="002B4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rgbClr val="002B4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rgbClr val="002B4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rgbClr val="002B4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rgbClr val="002B4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rgbClr val="002B4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rgbClr val="002B4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rgbClr val="002B4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1" name="Google Shape;31;g350f281cadf_0_73" title="NROlogo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136400" y="214875"/>
            <a:ext cx="1671726" cy="823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350f281cadf_0_58"/>
          <p:cNvSpPr txBox="1"/>
          <p:nvPr>
            <p:ph idx="12" type="sldNum"/>
          </p:nvPr>
        </p:nvSpPr>
        <p:spPr>
          <a:xfrm>
            <a:off x="6922294" y="476872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" name="Google Shape;34;g350f281cadf_0_58"/>
          <p:cNvSpPr/>
          <p:nvPr/>
        </p:nvSpPr>
        <p:spPr>
          <a:xfrm rot="-9424038">
            <a:off x="-1600407" y="60968"/>
            <a:ext cx="5143854" cy="5144725"/>
          </a:xfrm>
          <a:prstGeom prst="chord">
            <a:avLst>
              <a:gd fmla="val 2700000" name="adj1"/>
              <a:gd fmla="val 16200000" name="adj2"/>
            </a:avLst>
          </a:prstGeom>
          <a:solidFill>
            <a:schemeClr val="accent1"/>
          </a:solidFill>
          <a:ln cap="flat" cmpd="sng" w="12700">
            <a:solidFill>
              <a:srgbClr val="1A2B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g350f281cadf_0_58"/>
          <p:cNvSpPr txBox="1"/>
          <p:nvPr>
            <p:ph type="ctrTitle"/>
          </p:nvPr>
        </p:nvSpPr>
        <p:spPr>
          <a:xfrm>
            <a:off x="1" y="1550668"/>
            <a:ext cx="3300300" cy="17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Quattrocento Sans"/>
              <a:buNone/>
              <a:defRPr sz="41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6" name="Google Shape;36;g350f281cadf_0_58"/>
          <p:cNvSpPr/>
          <p:nvPr/>
        </p:nvSpPr>
        <p:spPr>
          <a:xfrm rot="-9423993">
            <a:off x="-1942821" y="-214438"/>
            <a:ext cx="5856618" cy="5629370"/>
          </a:xfrm>
          <a:prstGeom prst="chord">
            <a:avLst>
              <a:gd fmla="val 2700000" name="adj1"/>
              <a:gd fmla="val 16200000" name="adj2"/>
            </a:avLst>
          </a:prstGeom>
          <a:noFill/>
          <a:ln cap="flat" cmpd="sng" w="12700">
            <a:solidFill>
              <a:schemeClr val="accent2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g350f281cadf_0_58"/>
          <p:cNvSpPr/>
          <p:nvPr/>
        </p:nvSpPr>
        <p:spPr>
          <a:xfrm rot="-9423993">
            <a:off x="-1714222" y="-377674"/>
            <a:ext cx="5856618" cy="5629370"/>
          </a:xfrm>
          <a:prstGeom prst="chord">
            <a:avLst>
              <a:gd fmla="val 2700000" name="adj1"/>
              <a:gd fmla="val 16200000" name="adj2"/>
            </a:avLst>
          </a:prstGeom>
          <a:noFill/>
          <a:ln cap="flat" cmpd="sng" w="12700">
            <a:solidFill>
              <a:schemeClr val="accent3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g350f281cadf_0_58"/>
          <p:cNvSpPr/>
          <p:nvPr/>
        </p:nvSpPr>
        <p:spPr>
          <a:xfrm rot="-9423993">
            <a:off x="-1942821" y="49961"/>
            <a:ext cx="5856618" cy="5629370"/>
          </a:xfrm>
          <a:prstGeom prst="chord">
            <a:avLst>
              <a:gd fmla="val 2700000" name="adj1"/>
              <a:gd fmla="val 16200000" name="adj2"/>
            </a:avLst>
          </a:prstGeom>
          <a:noFill/>
          <a:ln cap="flat" cmpd="sng" w="12700">
            <a:solidFill>
              <a:schemeClr val="accent4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&#10;&#10;Description automatically generated" id="39" name="Google Shape;39;g350f281cadf_0_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331971" y="1941168"/>
            <a:ext cx="2550207" cy="1262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 amt="20000"/>
          </a:blip>
          <a:stretch>
            <a:fillRect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g350f281cadf_0_54"/>
          <p:cNvSpPr txBox="1"/>
          <p:nvPr>
            <p:ph type="title"/>
          </p:nvPr>
        </p:nvSpPr>
        <p:spPr>
          <a:xfrm>
            <a:off x="628650" y="273928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3000"/>
              <a:buFont typeface="Arial"/>
              <a:buNone/>
              <a:defRPr b="1" i="0" sz="3000" u="none" cap="none" strike="noStrik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g350f281cadf_0_54"/>
          <p:cNvSpPr txBox="1"/>
          <p:nvPr>
            <p:ph idx="1" type="body"/>
          </p:nvPr>
        </p:nvSpPr>
        <p:spPr>
          <a:xfrm>
            <a:off x="628650" y="1369638"/>
            <a:ext cx="7886700" cy="32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g350f281cadf_0_54"/>
          <p:cNvSpPr txBox="1"/>
          <p:nvPr>
            <p:ph idx="12" type="sldNum"/>
          </p:nvPr>
        </p:nvSpPr>
        <p:spPr>
          <a:xfrm>
            <a:off x="7086600" y="477420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80A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80A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80A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80A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80A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80A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80A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80A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80A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" name="Google Shape;16;g350f281cadf_0_54" title="NROlogo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136400" y="214875"/>
            <a:ext cx="1671726" cy="82362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nro.net/about/executive-council/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Relationship Id="rId4" Type="http://schemas.openxmlformats.org/officeDocument/2006/relationships/image" Target="../media/image1.png"/><Relationship Id="rId5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Relationship Id="rId4" Type="http://schemas.openxmlformats.org/officeDocument/2006/relationships/hyperlink" Target="https://www.nro.net/policy/internet-coordination-policy-2/icp-2-principles-questionnaire-report-and-data/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www.nro.net/policy/internet-coordination-policy-2/rir-governance-document/" TargetMode="External"/><Relationship Id="rId4" Type="http://schemas.openxmlformats.org/officeDocument/2006/relationships/image" Target="../media/image1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s://www.nro.net/policy/internet-coordination-policy-2/community-engagement/" TargetMode="External"/><Relationship Id="rId4" Type="http://schemas.openxmlformats.org/officeDocument/2006/relationships/image" Target="../media/image12.png"/><Relationship Id="rId5" Type="http://schemas.openxmlformats.org/officeDocument/2006/relationships/image" Target="../media/image18.png"/><Relationship Id="rId6" Type="http://schemas.openxmlformats.org/officeDocument/2006/relationships/hyperlink" Target="http://www.nro.net" TargetMode="Externa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s://mailman.ripe.net/mailman3/lists/ripe-list.ripe.net/" TargetMode="External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hyperlink" Target="https://mailman.ripe.net/archives/list/ripe-list@ripe.net/" TargetMode="External"/><Relationship Id="rId7" Type="http://schemas.openxmlformats.org/officeDocument/2006/relationships/image" Target="../media/image15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Relationship Id="rId3" Type="http://schemas.openxmlformats.org/officeDocument/2006/relationships/hyperlink" Target="https://www.icann.org/resources/pages/new-rirs-criteria-2012-02-25-en" TargetMode="External"/><Relationship Id="rId4" Type="http://schemas.openxmlformats.org/officeDocument/2006/relationships/hyperlink" Target="https://www.icann.org/en/public-comment/proceeding/governance-document-for-the-recognition-maintenance-and-derecognition-of-rirs-14-04-2025/submissions" TargetMode="Externa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aso.icann.org/icann-board/icann-board-elections/2025-icann-board-of-directors-seat-10-election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aso.icann.org/contact/" TargetMode="External"/><Relationship Id="rId4" Type="http://schemas.openxmlformats.org/officeDocument/2006/relationships/hyperlink" Target="https://aso.icann.org/aso-ac/meetings/aso-ac-meeting-schedule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icann.org/resources/pages/new-rirs-criteria-2012-02-25-en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"/>
          <p:cNvSpPr txBox="1"/>
          <p:nvPr/>
        </p:nvSpPr>
        <p:spPr>
          <a:xfrm>
            <a:off x="464343" y="1878419"/>
            <a:ext cx="8215200" cy="1765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5000" u="none" cap="none" strike="noStrik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NRO NC Update</a:t>
            </a:r>
            <a:endParaRPr b="1" i="0" sz="5000" u="none" cap="none" strike="noStrik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</a:rPr>
              <a:t>(ASO AC)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</a:rPr>
              <a:t>Address Policy Working Group | RIPE 90 | 14 May 2025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"/>
          <p:cNvSpPr txBox="1"/>
          <p:nvPr/>
        </p:nvSpPr>
        <p:spPr>
          <a:xfrm>
            <a:off x="0" y="943381"/>
            <a:ext cx="9144000" cy="6429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A406B"/>
              </a:buClr>
              <a:buSzPts val="600"/>
              <a:buFont typeface="Arial"/>
              <a:buNone/>
            </a:pPr>
            <a:r>
              <a:rPr b="1" i="0" lang="en-US" sz="2400" u="none" cap="none" strike="noStrik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ICP-2 Timeline</a:t>
            </a:r>
            <a:endParaRPr b="1" i="0" sz="2400" u="none" cap="none" strike="noStrik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19" name="Google Shape;119;p3"/>
          <p:cNvGraphicFramePr/>
          <p:nvPr/>
        </p:nvGraphicFramePr>
        <p:xfrm>
          <a:off x="914400" y="1986007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{8056AEB4-073D-4CEA-87DE-9257FFCB597E}</a:tableStyleId>
              </a:tblPr>
              <a:tblGrid>
                <a:gridCol w="2128700"/>
                <a:gridCol w="275125"/>
                <a:gridCol w="553725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1992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RIPE NCC established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1993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APNIC established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1997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ARIN established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1998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ICANN established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2001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ICANN adopted ICP-2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2002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LACNIC established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2005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AfriNIC established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sp>
        <p:nvSpPr>
          <p:cNvPr id="120" name="Google Shape;120;p3"/>
          <p:cNvSpPr/>
          <p:nvPr/>
        </p:nvSpPr>
        <p:spPr>
          <a:xfrm>
            <a:off x="315032" y="3410744"/>
            <a:ext cx="702865" cy="50827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3"/>
          <p:cNvSpPr txBox="1"/>
          <p:nvPr/>
        </p:nvSpPr>
        <p:spPr>
          <a:xfrm>
            <a:off x="2819400" y="1429544"/>
            <a:ext cx="3505200" cy="41195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A406B"/>
              </a:buClr>
              <a:buSzPts val="450"/>
              <a:buFont typeface="Arial"/>
              <a:buNone/>
            </a:pPr>
            <a:r>
              <a:rPr b="0" i="0" lang="en-US" sz="1800" u="none" cap="none" strike="noStrik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(New RIRs under ICP-2)</a:t>
            </a:r>
            <a:endParaRPr b="0" i="0" sz="1800" u="none" cap="none" strike="noStrik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3"/>
          <p:cNvSpPr txBox="1"/>
          <p:nvPr/>
        </p:nvSpPr>
        <p:spPr>
          <a:xfrm>
            <a:off x="8751887" y="4981576"/>
            <a:ext cx="392113" cy="1635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1" i="0" lang="en-US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"/>
          <p:cNvSpPr txBox="1"/>
          <p:nvPr/>
        </p:nvSpPr>
        <p:spPr>
          <a:xfrm>
            <a:off x="8750562" y="4946650"/>
            <a:ext cx="392112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b="1" i="0" lang="en-US" sz="7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700" u="none" cap="none" strike="noStrike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4"/>
          <p:cNvSpPr txBox="1"/>
          <p:nvPr/>
        </p:nvSpPr>
        <p:spPr>
          <a:xfrm>
            <a:off x="762000" y="1586318"/>
            <a:ext cx="7831792" cy="32123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465138" lvl="0" marL="465138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ICP-2 is nearly 25 years old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65138" lvl="1" marL="92233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Internet has changed over the </a:t>
            </a: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last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quarter century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65138" lvl="1" marL="92233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relationships between RIRs and ICANN and between each other have changed</a:t>
            </a:r>
            <a:b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65138" lvl="0" marL="465138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Need to more explicitly provide for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65138" lvl="1" marL="92233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RIR’s </a:t>
            </a:r>
            <a:r>
              <a:rPr b="0" i="0" lang="en-US" sz="2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ongoing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responsibilities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65138" lvl="1" marL="92233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Potential </a:t>
            </a:r>
            <a:r>
              <a:rPr b="0" i="0" lang="en-US" sz="2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de-recognition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an RIR that can no longer adequately provide for the needs of its numbering community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4"/>
          <p:cNvSpPr txBox="1"/>
          <p:nvPr/>
        </p:nvSpPr>
        <p:spPr>
          <a:xfrm>
            <a:off x="0" y="943381"/>
            <a:ext cx="9144000" cy="6429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A406B"/>
              </a:buClr>
              <a:buSzPts val="600"/>
              <a:buFont typeface="Arial"/>
              <a:buNone/>
            </a:pPr>
            <a:r>
              <a:rPr b="1" i="0" lang="en-US" sz="2400" u="none" cap="none" strike="noStrik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Why revisit ICP-2?</a:t>
            </a:r>
            <a:endParaRPr b="1" i="0" sz="2400" u="none" cap="none" strike="noStrik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4"/>
          <p:cNvSpPr txBox="1"/>
          <p:nvPr/>
        </p:nvSpPr>
        <p:spPr>
          <a:xfrm>
            <a:off x="8751887" y="4981576"/>
            <a:ext cx="392113" cy="1635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US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 New Roman"/>
              <a:buNone/>
            </a:pPr>
            <a:r>
              <a:t/>
            </a:r>
            <a:endParaRPr b="0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"/>
          <p:cNvSpPr txBox="1"/>
          <p:nvPr/>
        </p:nvSpPr>
        <p:spPr>
          <a:xfrm>
            <a:off x="0" y="943381"/>
            <a:ext cx="9144000" cy="6429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A406B"/>
              </a:buClr>
              <a:buSzPts val="600"/>
              <a:buFont typeface="Arial"/>
              <a:buNone/>
            </a:pPr>
            <a:r>
              <a:rPr b="1" i="0" lang="en-US" sz="2400" u="none" cap="none" strike="noStrik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ICP-2 Review Project</a:t>
            </a:r>
            <a:endParaRPr b="1" i="0" sz="2400" u="none" cap="none" strike="noStrik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5"/>
          <p:cNvSpPr txBox="1"/>
          <p:nvPr/>
        </p:nvSpPr>
        <p:spPr>
          <a:xfrm>
            <a:off x="503237" y="1734344"/>
            <a:ext cx="8137525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25 October 2023, the NRO EC* asked the ASO AC to help with two tasks aimed at strengthening the RIR system:</a:t>
            </a: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2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AutoNum type="arabicParenBoth"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ICP-2 Implementation Procedures:</a:t>
            </a: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Review and advise the NRO EC on its draft procedures for validating and addressing ongoing RIR compliance with ICP-2 (“Implementation Procedures”)</a:t>
            </a:r>
            <a:b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2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AutoNum type="arabicParenBoth"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Strengthen ICP-2:</a:t>
            </a: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Revise ICP-2 to make the RIR system more accountable to the Internet community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5"/>
          <p:cNvSpPr txBox="1"/>
          <p:nvPr/>
        </p:nvSpPr>
        <p:spPr>
          <a:xfrm>
            <a:off x="407220" y="4436915"/>
            <a:ext cx="832955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*Read more about the NRO EC at: </a:t>
            </a:r>
            <a:r>
              <a:rPr b="0" i="0" lang="en-US" sz="1400" u="sng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https://www.nro.net/about/executive-council/</a:t>
            </a:r>
            <a:endParaRPr b="0" i="0" sz="14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5"/>
          <p:cNvSpPr txBox="1"/>
          <p:nvPr/>
        </p:nvSpPr>
        <p:spPr>
          <a:xfrm>
            <a:off x="8751887" y="4981576"/>
            <a:ext cx="392113" cy="1635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1" i="0" lang="en-US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"/>
          <p:cNvSpPr txBox="1"/>
          <p:nvPr/>
        </p:nvSpPr>
        <p:spPr>
          <a:xfrm>
            <a:off x="0" y="943381"/>
            <a:ext cx="9144000" cy="6429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A406B"/>
              </a:buClr>
              <a:buSzPts val="600"/>
              <a:buFont typeface="Arial"/>
              <a:buNone/>
            </a:pPr>
            <a:r>
              <a:rPr b="1" i="0" lang="en-US" sz="2400" u="none" cap="none" strike="noStrik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ICP-2 Review Timeline</a:t>
            </a:r>
            <a:endParaRPr b="1" i="0" sz="2400" u="none" cap="none" strike="noStrik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49" name="Google Shape;149;p6"/>
          <p:cNvGraphicFramePr/>
          <p:nvPr/>
        </p:nvGraphicFramePr>
        <p:xfrm>
          <a:off x="838200" y="1962944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{8056AEB4-073D-4CEA-87DE-9257FFCB597E}</a:tableStyleId>
              </a:tblPr>
              <a:tblGrid>
                <a:gridCol w="2200225"/>
                <a:gridCol w="208275"/>
                <a:gridCol w="554805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8 Oct 2024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</a:rPr>
                        <a:t>ASO AC published a proposed set of 24 “core principles” to </a:t>
                      </a:r>
                      <a:r>
                        <a:rPr lang="en-US" sz="1600" u="none" cap="none" strike="noStrike"/>
                        <a:t>be included in the next version of ICP-2 (“</a:t>
                      </a:r>
                      <a:r>
                        <a:rPr b="1" lang="en-US" sz="1600" u="none" cap="none" strike="noStrike"/>
                        <a:t>Principles Document</a:t>
                      </a:r>
                      <a:r>
                        <a:rPr lang="en-US" sz="1600" u="none" cap="none" strike="noStrike"/>
                        <a:t>”)</a:t>
                      </a:r>
                      <a:endParaRPr sz="16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8 Oct – 6 Dec 2024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Public consultation on the ICP-2 Principles Doc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Dec 2024 – Feb 2025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n-US" sz="1600" u="none" cap="none" strike="noStrike"/>
                        <a:t>ASO AC reviewed community feedback on ICP-2 Principles Document received during public consultation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24 Feb 2025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n-US" sz="1600" u="none" cap="none" strike="noStrike"/>
                        <a:t>ASO AC published ICP-2 Questionnaire Summary Report (“</a:t>
                      </a:r>
                      <a:r>
                        <a:rPr b="1" lang="en-US" sz="1600" u="none" cap="none" strike="noStrike"/>
                        <a:t>ICP-2 Principles Consultation Report</a:t>
                      </a:r>
                      <a:r>
                        <a:rPr lang="en-US" sz="1600" u="none" cap="none" strike="noStrike"/>
                        <a:t>”)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14 April 2025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n-US" sz="1600" u="none" cap="none" strike="noStrike"/>
                        <a:t>ASO AC published draft “</a:t>
                      </a:r>
                      <a:r>
                        <a:rPr b="1" lang="en-US" sz="1600" u="none" cap="none" strike="noStrike"/>
                        <a:t>RIR Governance Document</a:t>
                      </a:r>
                      <a:r>
                        <a:rPr lang="en-US" sz="1600" u="none" cap="none" strike="noStrike"/>
                        <a:t>” and launched community consultations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sp>
        <p:nvSpPr>
          <p:cNvPr id="150" name="Google Shape;150;p6"/>
          <p:cNvSpPr txBox="1"/>
          <p:nvPr/>
        </p:nvSpPr>
        <p:spPr>
          <a:xfrm>
            <a:off x="2286000" y="1429544"/>
            <a:ext cx="4572000" cy="41195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A406B"/>
              </a:buClr>
              <a:buSzPts val="450"/>
              <a:buFont typeface="Arial"/>
              <a:buNone/>
            </a:pPr>
            <a:r>
              <a:rPr b="0" i="0" lang="en-US" sz="1800" u="none" cap="none" strike="noStrik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(Principles Document and Consultation)</a:t>
            </a:r>
            <a:endParaRPr b="0" i="0" sz="1800" u="none" cap="none" strike="noStrik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6"/>
          <p:cNvSpPr txBox="1"/>
          <p:nvPr/>
        </p:nvSpPr>
        <p:spPr>
          <a:xfrm>
            <a:off x="8751887" y="4981576"/>
            <a:ext cx="392113" cy="1635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1" i="0" lang="en-US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6"/>
          <p:cNvSpPr/>
          <p:nvPr/>
        </p:nvSpPr>
        <p:spPr>
          <a:xfrm>
            <a:off x="486767" y="4325144"/>
            <a:ext cx="702865" cy="50827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 txBox="1"/>
          <p:nvPr/>
        </p:nvSpPr>
        <p:spPr>
          <a:xfrm>
            <a:off x="0" y="943381"/>
            <a:ext cx="9144000" cy="6429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A406B"/>
              </a:buClr>
              <a:buSzPts val="600"/>
              <a:buFont typeface="Arial"/>
              <a:buNone/>
            </a:pPr>
            <a:r>
              <a:rPr b="1" i="0" lang="en-US" sz="2400" u="none" cap="none" strike="noStrik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ICP-2 Review Timeline (continued)</a:t>
            </a:r>
            <a:endParaRPr b="1" i="0" sz="2400" u="none" cap="none" strike="noStrik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59" name="Google Shape;159;p25"/>
          <p:cNvGraphicFramePr/>
          <p:nvPr/>
        </p:nvGraphicFramePr>
        <p:xfrm>
          <a:off x="653212" y="1802450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{8056AEB4-073D-4CEA-87DE-9257FFCB597E}</a:tableStyleId>
              </a:tblPr>
              <a:tblGrid>
                <a:gridCol w="2200225"/>
                <a:gridCol w="208275"/>
                <a:gridCol w="554805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14 April 2025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</a:rPr>
                        <a:t>Draft “</a:t>
                      </a:r>
                      <a:r>
                        <a:rPr b="1" lang="en-US" sz="1600" u="none" cap="none" strike="noStrike">
                          <a:solidFill>
                            <a:schemeClr val="dk1"/>
                          </a:solidFill>
                        </a:rPr>
                        <a:t>RIR </a:t>
                      </a:r>
                      <a:r>
                        <a:rPr b="1" lang="en-US" sz="1600" u="none" cap="none" strike="noStrike"/>
                        <a:t>RIR Governance Document</a:t>
                      </a: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</a:rPr>
                        <a:t>”</a:t>
                      </a:r>
                      <a:r>
                        <a:rPr lang="en-US" sz="1600" u="none" cap="none" strike="noStrike"/>
                        <a:t> </a:t>
                      </a: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</a:rPr>
                        <a:t>published</a:t>
                      </a:r>
                      <a:endParaRPr sz="1400" u="none" cap="none" strike="noStrike"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</a:rPr>
                        <a:t>RIR consultations in each region and ICANN Public Comment proceeding launched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27 May 2025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Public consultation closes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9-12 June 2025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n-US" sz="1600" u="none" cap="none" strike="noStrike"/>
                        <a:t>ASO AC will review feedback received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September 2025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n-US" sz="1600" u="none" cap="none" strike="noStrike"/>
                        <a:t>The </a:t>
                      </a:r>
                      <a:r>
                        <a:rPr b="1" lang="en-US" sz="1600" u="none" cap="none" strike="noStrike"/>
                        <a:t>revised “RIR Governance” </a:t>
                      </a:r>
                      <a:r>
                        <a:rPr lang="en-US" sz="1600" u="none" cap="none" strike="noStrike"/>
                        <a:t>document will be published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Q4 2025 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cap="none" strike="noStrike"/>
                        <a:t>Final review and revision of updated document</a:t>
                      </a:r>
                      <a:endParaRPr sz="1400" u="none" cap="none" strike="noStrike"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cap="none" strike="noStrike"/>
                        <a:t>Begin NRO and ICANN approval and adoption process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sp>
        <p:nvSpPr>
          <p:cNvPr id="160" name="Google Shape;160;p25"/>
          <p:cNvSpPr/>
          <p:nvPr/>
        </p:nvSpPr>
        <p:spPr>
          <a:xfrm>
            <a:off x="555037" y="2546277"/>
            <a:ext cx="702900" cy="508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5"/>
          <p:cNvSpPr txBox="1"/>
          <p:nvPr/>
        </p:nvSpPr>
        <p:spPr>
          <a:xfrm>
            <a:off x="2286000" y="1429550"/>
            <a:ext cx="5328000" cy="41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A406B"/>
              </a:buClr>
              <a:buSzPts val="450"/>
              <a:buFont typeface="Arial"/>
              <a:buNone/>
            </a:pPr>
            <a:r>
              <a:rPr b="0" i="0" lang="en-US" sz="1800" u="none" cap="none" strike="noStrik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The Draft “RIR Governance Document” Consultation</a:t>
            </a:r>
            <a:endParaRPr b="0" i="0" sz="1800" u="none" cap="none" strike="noStrik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5"/>
          <p:cNvSpPr txBox="1"/>
          <p:nvPr/>
        </p:nvSpPr>
        <p:spPr>
          <a:xfrm>
            <a:off x="8751887" y="4981576"/>
            <a:ext cx="392113" cy="1635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1" i="0" lang="en-US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4e1c22bbf9_0_9"/>
          <p:cNvSpPr txBox="1"/>
          <p:nvPr/>
        </p:nvSpPr>
        <p:spPr>
          <a:xfrm>
            <a:off x="0" y="943381"/>
            <a:ext cx="9144000" cy="6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A406B"/>
              </a:buClr>
              <a:buSzPts val="600"/>
              <a:buFont typeface="Arial"/>
              <a:buNone/>
            </a:pPr>
            <a:r>
              <a:rPr b="1" i="0" lang="en-US" sz="2400" u="none" cap="none" strike="noStrik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ICP-2 Review Timeline</a:t>
            </a:r>
            <a:endParaRPr b="1" i="0" sz="2400" u="none" cap="none" strike="noStrik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g34e1c22bbf9_0_9"/>
          <p:cNvSpPr txBox="1"/>
          <p:nvPr/>
        </p:nvSpPr>
        <p:spPr>
          <a:xfrm>
            <a:off x="8751887" y="4981576"/>
            <a:ext cx="392100" cy="1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1" i="0" lang="en-US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" name="Google Shape;170;g34e1c22bbf9_0_9" title="icp2_infographic_042325_slidedeck.png"/>
          <p:cNvPicPr preferRelativeResize="0"/>
          <p:nvPr/>
        </p:nvPicPr>
        <p:blipFill rotWithShape="1">
          <a:blip r:embed="rId3">
            <a:alphaModFix/>
          </a:blip>
          <a:srcRect b="0" l="0" r="0" t="22654"/>
          <a:stretch/>
        </p:blipFill>
        <p:spPr>
          <a:xfrm>
            <a:off x="692850" y="1586275"/>
            <a:ext cx="7824548" cy="3404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g34e1c22bbf9_0_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7550" y="2181725"/>
            <a:ext cx="371925" cy="37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g34e1c22bbf9_0_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68350" y="2181725"/>
            <a:ext cx="371925" cy="37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g34e1c22bbf9_0_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86625" y="2139575"/>
            <a:ext cx="371925" cy="37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g34e1c22bbf9_0_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04350" y="2181725"/>
            <a:ext cx="371925" cy="37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g34e1c22bbf9_0_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35425" y="3896700"/>
            <a:ext cx="371925" cy="37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g34e1c22bbf9_0_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55525" y="3818712"/>
            <a:ext cx="371925" cy="368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528561fdad_2_13"/>
          <p:cNvSpPr txBox="1"/>
          <p:nvPr/>
        </p:nvSpPr>
        <p:spPr>
          <a:xfrm>
            <a:off x="1981200" y="2039144"/>
            <a:ext cx="518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9900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Proposed Principles to Update ICP-2 </a:t>
            </a:r>
            <a:endParaRPr b="1" i="0" sz="3600" u="none" cap="none" strike="noStrik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1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(completed)</a:t>
            </a:r>
            <a:endParaRPr b="0" i="1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g3528561fdad_2_13"/>
          <p:cNvSpPr txBox="1"/>
          <p:nvPr/>
        </p:nvSpPr>
        <p:spPr>
          <a:xfrm>
            <a:off x="8782367" y="4873212"/>
            <a:ext cx="392100" cy="1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b="1" i="0" lang="en-US" sz="7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700" u="none" cap="none" strike="noStrike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g3528561fdad_2_13"/>
          <p:cNvSpPr txBox="1"/>
          <p:nvPr/>
        </p:nvSpPr>
        <p:spPr>
          <a:xfrm>
            <a:off x="8751887" y="4981576"/>
            <a:ext cx="392100" cy="1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US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 New Roman"/>
              <a:buNone/>
            </a:pPr>
            <a:r>
              <a:t/>
            </a:r>
            <a:endParaRPr b="0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4e89441f97_0_4"/>
          <p:cNvSpPr txBox="1"/>
          <p:nvPr/>
        </p:nvSpPr>
        <p:spPr>
          <a:xfrm>
            <a:off x="0" y="943381"/>
            <a:ext cx="9144000" cy="6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A406B"/>
              </a:buClr>
              <a:buSzPts val="600"/>
              <a:buFont typeface="Arial"/>
              <a:buNone/>
            </a:pPr>
            <a:r>
              <a:rPr b="1" i="0" lang="en-US" sz="2400" u="none" cap="none" strike="noStrik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Core Principles and Consultation</a:t>
            </a:r>
            <a:endParaRPr b="1" i="0" sz="2400" u="none" cap="none" strike="noStrik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g34e89441f97_0_4"/>
          <p:cNvSpPr txBox="1"/>
          <p:nvPr/>
        </p:nvSpPr>
        <p:spPr>
          <a:xfrm>
            <a:off x="503237" y="1734344"/>
            <a:ext cx="8137500" cy="28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ASO AC drafted proposed principles that would form the basis of updating ICP-2. The principles were shared with the RIR and ICANN communities for feedback from 8 October to 6 December 2024.</a:t>
            </a: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ICANN Public Comment:</a:t>
            </a: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14 responses received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RIR Questionnaire:</a:t>
            </a: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298 responses received</a:t>
            </a:r>
            <a:b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responses were analysed, and a summary report of the RIR Questionnaire was published in February 2025. Input from both processes was used to inform the drafting of the document.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g34e89441f97_0_4"/>
          <p:cNvSpPr txBox="1"/>
          <p:nvPr/>
        </p:nvSpPr>
        <p:spPr>
          <a:xfrm>
            <a:off x="8751887" y="4981576"/>
            <a:ext cx="392100" cy="1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1" i="0" lang="en-US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"/>
          <p:cNvSpPr txBox="1"/>
          <p:nvPr/>
        </p:nvSpPr>
        <p:spPr>
          <a:xfrm>
            <a:off x="1828800" y="1353344"/>
            <a:ext cx="54864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9900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400" u="none" cap="none" strike="noStrik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ICP-2 Principles Consultation Report</a:t>
            </a:r>
            <a:endParaRPr b="0" i="0" sz="1200" u="none" cap="none" strike="noStrik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9"/>
          <p:cNvSpPr txBox="1"/>
          <p:nvPr/>
        </p:nvSpPr>
        <p:spPr>
          <a:xfrm>
            <a:off x="8751887" y="4819651"/>
            <a:ext cx="392112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b="1" i="0" lang="en-US" sz="7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700" u="none" cap="none" strike="noStrike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qr code on a white background&#10;&#10;AI-generated content may be incorrect." id="204" name="Google Shape;20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71899" y="2495965"/>
            <a:ext cx="1600201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9"/>
          <p:cNvSpPr txBox="1"/>
          <p:nvPr/>
        </p:nvSpPr>
        <p:spPr>
          <a:xfrm>
            <a:off x="8751887" y="4981576"/>
            <a:ext cx="392113" cy="1635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US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 New Roman"/>
              <a:buNone/>
            </a:pPr>
            <a:r>
              <a:t/>
            </a:r>
            <a:endParaRPr b="0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9"/>
          <p:cNvSpPr txBox="1"/>
          <p:nvPr/>
        </p:nvSpPr>
        <p:spPr>
          <a:xfrm>
            <a:off x="1981200" y="4198505"/>
            <a:ext cx="5715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https://www.nro.net/policy/internet-coordination-policy-2/icp-2-principles-questionnaire-report-and-data/</a:t>
            </a:r>
            <a:endParaRPr b="0" i="0" sz="18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0"/>
          <p:cNvSpPr/>
          <p:nvPr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3" name="Google Shape;21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4550" y="0"/>
            <a:ext cx="8134899" cy="5145088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10"/>
          <p:cNvSpPr txBox="1"/>
          <p:nvPr/>
        </p:nvSpPr>
        <p:spPr>
          <a:xfrm>
            <a:off x="8751887" y="4981576"/>
            <a:ext cx="392113" cy="1635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1" i="0" lang="en-US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 txBox="1"/>
          <p:nvPr/>
        </p:nvSpPr>
        <p:spPr>
          <a:xfrm>
            <a:off x="1981200" y="2039150"/>
            <a:ext cx="56469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9900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About the NRO NC</a:t>
            </a:r>
            <a:br>
              <a:rPr b="1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(Serves as the ASO AC)</a:t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7"/>
          <p:cNvSpPr txBox="1"/>
          <p:nvPr/>
        </p:nvSpPr>
        <p:spPr>
          <a:xfrm>
            <a:off x="8782367" y="4873212"/>
            <a:ext cx="392112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b="1" i="0" lang="en-US" sz="7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700" u="none" cap="none" strike="noStrike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7"/>
          <p:cNvSpPr txBox="1"/>
          <p:nvPr/>
        </p:nvSpPr>
        <p:spPr>
          <a:xfrm>
            <a:off x="8751887" y="4981576"/>
            <a:ext cx="392113" cy="1635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US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 New Roman"/>
              <a:buNone/>
            </a:pPr>
            <a:r>
              <a:t/>
            </a:r>
            <a:endParaRPr b="0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1"/>
          <p:cNvSpPr/>
          <p:nvPr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1" name="Google Shape;22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6625" y="0"/>
            <a:ext cx="8170750" cy="5145088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1"/>
          <p:cNvSpPr txBox="1"/>
          <p:nvPr/>
        </p:nvSpPr>
        <p:spPr>
          <a:xfrm>
            <a:off x="8751887" y="4981576"/>
            <a:ext cx="392113" cy="1635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1" i="0" lang="en-US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57ed5ed164_0_9"/>
          <p:cNvSpPr txBox="1"/>
          <p:nvPr/>
        </p:nvSpPr>
        <p:spPr>
          <a:xfrm>
            <a:off x="596800" y="1079498"/>
            <a:ext cx="8191500" cy="3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2100">
                <a:solidFill>
                  <a:srgbClr val="980000"/>
                </a:solidFill>
              </a:rPr>
              <a:t>Incorporating Community Feedback</a:t>
            </a:r>
            <a:br>
              <a:rPr b="1" lang="en-US" sz="2100">
                <a:solidFill>
                  <a:srgbClr val="980000"/>
                </a:solidFill>
              </a:rPr>
            </a:br>
            <a:endParaRPr b="0" i="0" sz="1800" u="none" cap="none" strike="noStrik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1600">
                <a:solidFill>
                  <a:schemeClr val="dk1"/>
                </a:solidFill>
              </a:rPr>
              <a:t>All the comments received were </a:t>
            </a:r>
            <a:r>
              <a:rPr b="1" lang="en-US" sz="1600">
                <a:solidFill>
                  <a:schemeClr val="dk1"/>
                </a:solidFill>
              </a:rPr>
              <a:t>reviewed</a:t>
            </a:r>
            <a:r>
              <a:rPr lang="en-US" sz="1600">
                <a:solidFill>
                  <a:schemeClr val="dk1"/>
                </a:solidFill>
              </a:rPr>
              <a:t> and </a:t>
            </a:r>
            <a:r>
              <a:rPr b="1" lang="en-US" sz="1600">
                <a:solidFill>
                  <a:schemeClr val="dk1"/>
                </a:solidFill>
              </a:rPr>
              <a:t>categorised</a:t>
            </a:r>
            <a:r>
              <a:rPr lang="en-US" sz="1600">
                <a:solidFill>
                  <a:schemeClr val="dk1"/>
                </a:solidFill>
              </a:rPr>
              <a:t>: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-US" sz="1600">
                <a:solidFill>
                  <a:schemeClr val="dk1"/>
                </a:solidFill>
              </a:rPr>
              <a:t>Did they pertain to the principle itself, the phrasing of the principle or the future implementation of the principle?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-US" sz="1600">
                <a:solidFill>
                  <a:schemeClr val="dk1"/>
                </a:solidFill>
              </a:rPr>
              <a:t>The comments were clustered around the main issues they addressed e.g. the role that ICANN plays, concerns about due process, need to rehabilitate an RIR prior to a possible derecognition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1600">
                <a:solidFill>
                  <a:schemeClr val="dk1"/>
                </a:solidFill>
              </a:rPr>
              <a:t>These concerns were </a:t>
            </a:r>
            <a:r>
              <a:rPr b="1" lang="en-US" sz="1600">
                <a:solidFill>
                  <a:schemeClr val="dk1"/>
                </a:solidFill>
              </a:rPr>
              <a:t>summarised</a:t>
            </a:r>
            <a:r>
              <a:rPr lang="en-US" sz="1600">
                <a:solidFill>
                  <a:schemeClr val="dk1"/>
                </a:solidFill>
              </a:rPr>
              <a:t> and </a:t>
            </a:r>
            <a:r>
              <a:rPr b="1" lang="en-US" sz="1600">
                <a:solidFill>
                  <a:schemeClr val="dk1"/>
                </a:solidFill>
              </a:rPr>
              <a:t>added to a working sheet</a:t>
            </a:r>
            <a:r>
              <a:rPr lang="en-US" sz="1600">
                <a:solidFill>
                  <a:schemeClr val="dk1"/>
                </a:solidFill>
              </a:rPr>
              <a:t>: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-US" sz="1600">
                <a:solidFill>
                  <a:schemeClr val="dk1"/>
                </a:solidFill>
              </a:rPr>
              <a:t>The NRO NC discussed the concerns raised 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-US" sz="1600">
                <a:solidFill>
                  <a:schemeClr val="dk1"/>
                </a:solidFill>
              </a:rPr>
              <a:t>Depending on the feedback, we decided whether it was within scope and if we wanted to address it in the draft “RIR Governance Document”</a:t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50bd3a443c_0_0"/>
          <p:cNvSpPr txBox="1"/>
          <p:nvPr/>
        </p:nvSpPr>
        <p:spPr>
          <a:xfrm>
            <a:off x="596800" y="1079498"/>
            <a:ext cx="8191500" cy="35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980000"/>
                </a:solidFill>
              </a:rPr>
              <a:t> How We Used Community Feedback in the Draft</a:t>
            </a:r>
            <a:br>
              <a:rPr lang="en-US" sz="1800">
                <a:solidFill>
                  <a:srgbClr val="980000"/>
                </a:solidFill>
              </a:rPr>
            </a:br>
            <a:endParaRPr b="1" sz="2100">
              <a:solidFill>
                <a:srgbClr val="980000"/>
              </a:solidFill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Clarified </a:t>
            </a: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role of the community - </a:t>
            </a:r>
            <a:r>
              <a:rPr b="0" i="1" lang="en-US" sz="16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an RIR decision implies a corresponding process that is necessary according to the RIR governance model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b="1" i="0" lang="en-US" sz="16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Addressed</a:t>
            </a:r>
            <a:r>
              <a:rPr b="0" i="0" lang="en-US" sz="16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procedural concerns about the recognition and derecognition procedures- </a:t>
            </a:r>
            <a:r>
              <a:rPr b="0" i="1" lang="en-US" sz="16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added a provision for appeal and ICANN’s review process respectively</a:t>
            </a:r>
            <a:r>
              <a:rPr b="0" i="0" lang="en-US" sz="16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b="1" i="0" lang="en-US" sz="16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Aligned </a:t>
            </a:r>
            <a:r>
              <a:rPr b="0" i="0" lang="en-US" sz="16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the requirements with common privacy and corporate governance requirements</a:t>
            </a:r>
            <a:endParaRPr b="0" i="0" sz="1600" u="none" cap="none" strike="noStrike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600"/>
              <a:buFont typeface="Arial"/>
              <a:buChar char="●"/>
            </a:pPr>
            <a:r>
              <a:rPr b="1" i="0" lang="en-US" sz="16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Elaborated</a:t>
            </a:r>
            <a:r>
              <a:rPr b="0" i="0" lang="en-US" sz="16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where necessary to address questions about the principles</a:t>
            </a:r>
            <a:endParaRPr b="0" i="0" sz="1600" u="none" cap="none" strike="noStrike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1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Input focused on implementation of the principles will be considered when developing implementation procedures.</a:t>
            </a:r>
            <a:endParaRPr b="1" i="1" sz="1600" u="none" cap="none" strike="noStrike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4d6700d631_0_36"/>
          <p:cNvSpPr txBox="1"/>
          <p:nvPr>
            <p:ph type="title"/>
          </p:nvPr>
        </p:nvSpPr>
        <p:spPr>
          <a:xfrm>
            <a:off x="555319" y="1843396"/>
            <a:ext cx="8172300" cy="1458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/>
              <a:t>Introducing the Draft “RIR Governance Document”</a:t>
            </a:r>
            <a:endParaRPr sz="2600"/>
          </a:p>
          <a:p>
            <a:pPr indent="0" lvl="0" mar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US" sz="2000">
                <a:solidFill>
                  <a:schemeClr val="dk1"/>
                </a:solidFill>
              </a:rPr>
              <a:t>Governance Document for the Recognition, Maintenance, and Derecognition of Regional Internet Registries</a:t>
            </a:r>
            <a:endParaRPr b="0"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9"/>
          <p:cNvSpPr txBox="1"/>
          <p:nvPr/>
        </p:nvSpPr>
        <p:spPr>
          <a:xfrm>
            <a:off x="8782367" y="4873212"/>
            <a:ext cx="392112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b="1" i="0" lang="en-US" sz="7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700" u="none" cap="none" strike="noStrike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19"/>
          <p:cNvSpPr txBox="1"/>
          <p:nvPr/>
        </p:nvSpPr>
        <p:spPr>
          <a:xfrm>
            <a:off x="8751887" y="4981576"/>
            <a:ext cx="392113" cy="1635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US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 New Roman"/>
              <a:buNone/>
            </a:pPr>
            <a:r>
              <a:t/>
            </a:r>
            <a:endParaRPr b="0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19"/>
          <p:cNvSpPr txBox="1"/>
          <p:nvPr/>
        </p:nvSpPr>
        <p:spPr>
          <a:xfrm>
            <a:off x="723650" y="1131900"/>
            <a:ext cx="77763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9900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Draft “RIR Governance Document” </a:t>
            </a:r>
            <a:endParaRPr b="0" i="0" sz="800" u="none" cap="none" strike="noStrik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19"/>
          <p:cNvSpPr txBox="1"/>
          <p:nvPr/>
        </p:nvSpPr>
        <p:spPr>
          <a:xfrm>
            <a:off x="1981200" y="4198505"/>
            <a:ext cx="57150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sng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https://www.nro.net/policy/internet-coordination-policy-2/rir-governance-document/</a:t>
            </a:r>
            <a:endParaRPr b="0" i="0" sz="18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2" name="Google Shape;252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08525" y="2246900"/>
            <a:ext cx="1676400" cy="1670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4d6700d631_0_45"/>
          <p:cNvSpPr txBox="1"/>
          <p:nvPr/>
        </p:nvSpPr>
        <p:spPr>
          <a:xfrm>
            <a:off x="596800" y="1079498"/>
            <a:ext cx="8191500" cy="3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draft “RIR Governance Document” represents a comprehensive update to ICP-2, introducing detailed governance structures, operational requirements, and procedures for the full lifecycle management of RIRs, all developed through extensive community consultation. The draft document:</a:t>
            </a: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Clarifies scope and lifecycle management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Formalises governance structures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Strengthens operational requirements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Clarifies roles, responsibilities, and procedures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4d6700d631_0_85"/>
          <p:cNvSpPr txBox="1"/>
          <p:nvPr/>
        </p:nvSpPr>
        <p:spPr>
          <a:xfrm>
            <a:off x="476250" y="1063025"/>
            <a:ext cx="8191500" cy="3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38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Clarified Scope and Lifecycle Management</a:t>
            </a:r>
            <a:endParaRPr b="1" i="0" sz="2000" u="none" cap="none" strike="noStrik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14400" lvl="0" marL="914400" marR="0" rtl="0" algn="l">
              <a:lnSpc>
                <a:spcPct val="138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Original ICP-2 (2001):</a:t>
            </a: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Focused primarily on the criteria for the establishment of new RIRs.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9144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RIR Governance Document (2025):</a:t>
            </a: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Clarifies the scope to encompass the entire lifecycle of RIRs, including: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914400" lvl="0" marL="137160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•	</a:t>
            </a: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Recognition:</a:t>
            </a: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Criteria and processes for recognizing new RIRs.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914400" lvl="0" marL="137160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•	</a:t>
            </a: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Operation:</a:t>
            </a: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Ongoing obligations and requirements for RIRs to maintain recognition.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914400" lvl="0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•	</a:t>
            </a: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Derecognition:</a:t>
            </a: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Establishes procedures for the potential derecognition of RIRs that fail to meet specified criteria.  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4d6700d631_0_64"/>
          <p:cNvSpPr txBox="1"/>
          <p:nvPr/>
        </p:nvSpPr>
        <p:spPr>
          <a:xfrm>
            <a:off x="584100" y="954575"/>
            <a:ext cx="8191500" cy="46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38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Formalization of Governance Structures</a:t>
            </a:r>
            <a:endParaRPr b="1" i="0" sz="2000" u="none" cap="none" strike="noStrik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14400" lvl="0" marL="9144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Original ICP-2:</a:t>
            </a: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Outlined principles such as neutrality, impartiality, and bottom-up policy development but lacked detailed governance structures.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914400" lvl="0" marL="91440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RIR Governance Document:</a:t>
            </a: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Introduces more detailed governance requirements, including: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9144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•	</a:t>
            </a: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Member-Controlled Governance:</a:t>
            </a: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Majority of an RIR’s governing body must be elected by its members.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9144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•	</a:t>
            </a: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Corporate Governance:</a:t>
            </a: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Requires RIRs to adhere to good corporate governance procedures.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9144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•	</a:t>
            </a: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Anti-Capture Measures:</a:t>
            </a: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Requires RIRs to implement controls to prevent any single entity or group from gaining undue influence over an RIR.  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14400" lvl="0" marL="137160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4d6700d631_0_71"/>
          <p:cNvSpPr txBox="1"/>
          <p:nvPr/>
        </p:nvSpPr>
        <p:spPr>
          <a:xfrm>
            <a:off x="574575" y="945025"/>
            <a:ext cx="8191500" cy="36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38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Strengthened Operational Requirements</a:t>
            </a:r>
            <a:endParaRPr b="1" i="0" sz="2000" u="none" cap="none" strike="noStrik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14400" lvl="0" marL="914400" marR="0" rtl="0" algn="l">
              <a:lnSpc>
                <a:spcPct val="138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Original ICP-2:</a:t>
            </a: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Emphasized technical capabilities and the provision of registration services.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914400" lvl="0" marL="91440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RIR Governance Document:</a:t>
            </a: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Expands operational expectations to include: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9144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•	</a:t>
            </a: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Audit Obligations:</a:t>
            </a: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RIRs must undergo regular audits by external and independent auditors to ensure compliance.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9144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•	</a:t>
            </a: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Transparency:</a:t>
            </a: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Requires comprehensive public documentation of governance, activities, and finances.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9144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•	</a:t>
            </a: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Continuity Planning:</a:t>
            </a: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Mandates procedures and redundancies to ensure service continuity, including the ability for another RIR to assume services if necessary. </a:t>
            </a: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4d6700d631_0_78"/>
          <p:cNvSpPr txBox="1"/>
          <p:nvPr/>
        </p:nvSpPr>
        <p:spPr>
          <a:xfrm>
            <a:off x="584100" y="954550"/>
            <a:ext cx="8191500" cy="37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38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Clarification of Roles, Responsibilities, and Procedures</a:t>
            </a:r>
            <a:endParaRPr b="1" i="0" sz="2000" u="none" cap="none" strike="noStrik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14400" lvl="0" marL="9144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Original ICP-2: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Provided general guidelines while only implying the roles of various organisations.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914400" lvl="0" marL="91440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RIR Governance Document: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Clearly delineates responsibilities: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9144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•	</a:t>
            </a: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RIRs: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Must initially approve any proposal to recognise or derecognise an RIR.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9144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•	</a:t>
            </a: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ICANN: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Exercises final authority to approve or reject proposals, following consultation with RIRs.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9144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•	</a:t>
            </a: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Procedures: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Specifies procedures and approval thresholds for proposals. 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528561fdad_2_0"/>
          <p:cNvSpPr txBox="1"/>
          <p:nvPr>
            <p:ph type="title"/>
          </p:nvPr>
        </p:nvSpPr>
        <p:spPr>
          <a:xfrm>
            <a:off x="468313" y="1006475"/>
            <a:ext cx="8199300" cy="50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2400"/>
              <a:t>ICANN ASO AC (Address Council)</a:t>
            </a:r>
            <a:endParaRPr b="1" sz="2400"/>
          </a:p>
        </p:txBody>
      </p:sp>
      <p:sp>
        <p:nvSpPr>
          <p:cNvPr id="64" name="Google Shape;64;g3528561fdad_2_0"/>
          <p:cNvSpPr txBox="1"/>
          <p:nvPr/>
        </p:nvSpPr>
        <p:spPr>
          <a:xfrm>
            <a:off x="609601" y="1567528"/>
            <a:ext cx="8029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Char char="•"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g3528561fdad_2_0"/>
          <p:cNvSpPr txBox="1"/>
          <p:nvPr/>
        </p:nvSpPr>
        <p:spPr>
          <a:xfrm>
            <a:off x="8751887" y="4981576"/>
            <a:ext cx="392100" cy="1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6" name="Google Shape;66;g3528561fdad_2_0"/>
          <p:cNvGraphicFramePr/>
          <p:nvPr/>
        </p:nvGraphicFramePr>
        <p:xfrm>
          <a:off x="609600" y="15674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{8C564268-D6C0-4603-9E03-99C8FF082E0E}</a:tableStyleId>
              </a:tblPr>
              <a:tblGrid>
                <a:gridCol w="2408800"/>
                <a:gridCol w="5265125"/>
              </a:tblGrid>
              <a:tr h="553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What is it?</a:t>
                      </a:r>
                      <a:endParaRPr sz="13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The Address Supporting Organization (ASO) was established by ICANN to advise on Internet number resource policy</a:t>
                      </a:r>
                      <a:endParaRPr sz="1300" u="none" cap="none" strike="noStrike"/>
                    </a:p>
                  </a:txBody>
                  <a:tcPr marT="91425" marB="91425" marR="91425" marL="91425"/>
                </a:tc>
              </a:tr>
              <a:tr h="553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How is it organized?</a:t>
                      </a:r>
                      <a:endParaRPr sz="13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111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Char char="●"/>
                      </a:pPr>
                      <a:r>
                        <a:rPr lang="en-US" sz="1300" u="none" cap="none" strike="noStrike"/>
                        <a:t>15 members (3 from each RIR region)</a:t>
                      </a:r>
                      <a:endParaRPr sz="1300" u="none" cap="none" strike="noStrike"/>
                    </a:p>
                    <a:p>
                      <a:pPr indent="-3111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Char char="●"/>
                      </a:pPr>
                      <a:r>
                        <a:rPr lang="en-US" sz="1300" u="none" cap="none" strike="noStrike"/>
                        <a:t>In each region - two are elected, one is appointed by the RIR</a:t>
                      </a:r>
                      <a:endParaRPr sz="1300" u="none" cap="none" strike="noStrike"/>
                    </a:p>
                  </a:txBody>
                  <a:tcPr marT="91425" marB="91425" marR="91425" marL="91425"/>
                </a:tc>
              </a:tr>
              <a:tr h="485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How long do members serve?</a:t>
                      </a:r>
                      <a:endParaRPr sz="13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Varies by region</a:t>
                      </a:r>
                      <a:endParaRPr sz="1300" u="none" cap="none" strike="noStrike"/>
                    </a:p>
                  </a:txBody>
                  <a:tcPr marT="91425" marB="91425" marR="91425" marL="91425"/>
                </a:tc>
              </a:tr>
              <a:tr h="932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What does it do?</a:t>
                      </a:r>
                      <a:endParaRPr sz="13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111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Char char="●"/>
                      </a:pPr>
                      <a:r>
                        <a:rPr lang="en-US" sz="1300" u="none" cap="none" strike="noStrike"/>
                        <a:t>Advises the ICANN Board</a:t>
                      </a:r>
                      <a:endParaRPr sz="1300" u="none" cap="none" strike="noStrike"/>
                    </a:p>
                    <a:p>
                      <a:pPr indent="-3111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Char char="●"/>
                      </a:pPr>
                      <a:r>
                        <a:rPr lang="en-US" sz="1300" u="none" cap="none" strike="noStrike"/>
                        <a:t>Oversees the Global Policy Development Process</a:t>
                      </a:r>
                      <a:endParaRPr sz="1300" u="none" cap="none" strike="noStrike"/>
                    </a:p>
                    <a:p>
                      <a:pPr indent="-3111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Char char="●"/>
                      </a:pPr>
                      <a:r>
                        <a:rPr lang="en-US" sz="1300" u="none" cap="none" strike="noStrike"/>
                        <a:t>Appoints two members to the ICANN Board (seats 9 &amp; 10)</a:t>
                      </a:r>
                      <a:endParaRPr sz="1300" u="none" cap="none" strike="noStrike"/>
                    </a:p>
                    <a:p>
                      <a:pPr indent="-3111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Char char="●"/>
                      </a:pPr>
                      <a:r>
                        <a:rPr lang="en-US" sz="1300" u="none" cap="none" strike="noStrike"/>
                        <a:t>Appoints one member to the ICANN Nominating Committee</a:t>
                      </a:r>
                      <a:endParaRPr sz="1300" u="none" cap="none" strike="noStrike"/>
                    </a:p>
                  </a:txBody>
                  <a:tcPr marT="91425" marB="91425" marR="91425" marL="91425"/>
                </a:tc>
              </a:tr>
              <a:tr h="553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When does it meet?</a:t>
                      </a:r>
                      <a:endParaRPr sz="13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111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Char char="●"/>
                      </a:pPr>
                      <a:r>
                        <a:rPr lang="en-US" sz="1300" u="none" cap="none" strike="noStrike"/>
                        <a:t>Monthly virtual meetings</a:t>
                      </a:r>
                      <a:endParaRPr sz="1300" u="none" cap="none" strike="noStrike"/>
                    </a:p>
                    <a:p>
                      <a:pPr indent="-3111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Char char="●"/>
                      </a:pPr>
                      <a:r>
                        <a:rPr lang="en-US" sz="1300" u="none" cap="none" strike="noStrike"/>
                        <a:t>Annual in-person meeting</a:t>
                      </a:r>
                      <a:endParaRPr sz="13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528561fdad_2_45"/>
          <p:cNvSpPr txBox="1"/>
          <p:nvPr>
            <p:ph type="title"/>
          </p:nvPr>
        </p:nvSpPr>
        <p:spPr>
          <a:xfrm>
            <a:off x="471994" y="1708383"/>
            <a:ext cx="8172300" cy="1458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/>
              <a:t>Consultation and Participation Options</a:t>
            </a:r>
            <a:endParaRPr sz="2600"/>
          </a:p>
          <a:p>
            <a:pPr indent="0" lvl="0" mar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US" sz="2000">
                <a:solidFill>
                  <a:schemeClr val="dk1"/>
                </a:solidFill>
              </a:rPr>
              <a:t>14 April 2025 - 27 May 2025</a:t>
            </a:r>
            <a:endParaRPr b="0"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4d6700d631_0_102"/>
          <p:cNvSpPr txBox="1"/>
          <p:nvPr/>
        </p:nvSpPr>
        <p:spPr>
          <a:xfrm>
            <a:off x="571500" y="2298700"/>
            <a:ext cx="8211000" cy="257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99000" wrap="square" tIns="0">
            <a:noAutofit/>
          </a:bodyPr>
          <a:lstStyle/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●"/>
            </a:pPr>
            <a:r>
              <a:rPr b="0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Please share feedback that is specific to this draft</a:t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●"/>
            </a:pPr>
            <a:r>
              <a:rPr b="0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are particularly interested in hearing your views on the new requirements in the draft</a:t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●"/>
            </a:pPr>
            <a:r>
              <a:rPr b="0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Whether the draft provides sufficient clarity regarding the ongoing obligations of an RIR and the remediation steps if the obligations are not met</a:t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●"/>
            </a:pPr>
            <a:r>
              <a:rPr b="0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document does not address the implementation of the RIR criteria; comments on implementation will be considered out of scope</a:t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●"/>
            </a:pPr>
            <a:r>
              <a:rPr b="0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Constructive comments are highly appreciated</a:t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br>
              <a:rPr b="1" i="0" lang="en-US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b="1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7" name="Google Shape;297;g34d6700d631_0_102"/>
          <p:cNvSpPr txBox="1"/>
          <p:nvPr/>
        </p:nvSpPr>
        <p:spPr>
          <a:xfrm>
            <a:off x="8782367" y="4873212"/>
            <a:ext cx="392100" cy="1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b="1" i="0" lang="en-US" sz="7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700" u="none" cap="none" strike="noStrike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g34d6700d631_0_102"/>
          <p:cNvSpPr txBox="1"/>
          <p:nvPr/>
        </p:nvSpPr>
        <p:spPr>
          <a:xfrm>
            <a:off x="8751887" y="4981576"/>
            <a:ext cx="392100" cy="1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US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 New Roman"/>
              <a:buNone/>
            </a:pPr>
            <a:r>
              <a:t/>
            </a:r>
            <a:endParaRPr b="0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g34d6700d631_0_102"/>
          <p:cNvSpPr txBox="1"/>
          <p:nvPr/>
        </p:nvSpPr>
        <p:spPr>
          <a:xfrm>
            <a:off x="838200" y="977900"/>
            <a:ext cx="7607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Guidance for Feedback</a:t>
            </a:r>
            <a:endParaRPr b="1" i="0" sz="2800" u="none" cap="none" strike="noStrik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4d6700d631_0_92"/>
          <p:cNvSpPr txBox="1"/>
          <p:nvPr/>
        </p:nvSpPr>
        <p:spPr>
          <a:xfrm>
            <a:off x="421800" y="3807475"/>
            <a:ext cx="2774400" cy="8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900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sng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https://www.nro.net/policy/internet-coordination-policy-2/community-engagement/</a:t>
            </a:r>
            <a:b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g34d6700d631_0_92"/>
          <p:cNvSpPr txBox="1"/>
          <p:nvPr/>
        </p:nvSpPr>
        <p:spPr>
          <a:xfrm>
            <a:off x="8782367" y="4873212"/>
            <a:ext cx="392100" cy="1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b="1" i="0" lang="en-US" sz="7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700" u="none" cap="none" strike="noStrike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g34d6700d631_0_92"/>
          <p:cNvSpPr txBox="1"/>
          <p:nvPr/>
        </p:nvSpPr>
        <p:spPr>
          <a:xfrm>
            <a:off x="8751887" y="4981576"/>
            <a:ext cx="392100" cy="1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US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 New Roman"/>
              <a:buNone/>
            </a:pPr>
            <a:r>
              <a:t/>
            </a:r>
            <a:endParaRPr b="0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g34d6700d631_0_92"/>
          <p:cNvSpPr txBox="1"/>
          <p:nvPr/>
        </p:nvSpPr>
        <p:spPr>
          <a:xfrm>
            <a:off x="838200" y="977900"/>
            <a:ext cx="7607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Follow Discussions</a:t>
            </a:r>
            <a:endParaRPr b="1" i="0" sz="2800" u="none" cap="none" strike="noStrik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1" name="Google Shape;311;g34d6700d631_0_92" title="Screenshot 2025-04-22 at 10.30.51.png"/>
          <p:cNvPicPr preferRelativeResize="0"/>
          <p:nvPr/>
        </p:nvPicPr>
        <p:blipFill rotWithShape="1">
          <a:blip r:embed="rId4">
            <a:alphaModFix/>
          </a:blip>
          <a:srcRect b="0" l="4067" r="0" t="0"/>
          <a:stretch/>
        </p:blipFill>
        <p:spPr>
          <a:xfrm>
            <a:off x="4963275" y="1564913"/>
            <a:ext cx="3145000" cy="330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g34d6700d631_0_9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57575" y="3766287"/>
            <a:ext cx="916825" cy="920675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g34d6700d631_0_92"/>
          <p:cNvSpPr txBox="1"/>
          <p:nvPr/>
        </p:nvSpPr>
        <p:spPr>
          <a:xfrm>
            <a:off x="374525" y="1981625"/>
            <a:ext cx="4225200" cy="10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900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Community Engagement web page on </a:t>
            </a:r>
            <a:r>
              <a:rPr b="0" i="0" lang="en-US" sz="1500" u="sng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www.nro.net</a:t>
            </a:r>
            <a:r>
              <a:rPr b="0" i="0" lang="en-US" sz="15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provides an overview of the engagements on ICP-2 with the NRO NC.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webpage is updated regularly as more sessions get planned. Session archives are also linked here!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4e1c22bbf9_0_115"/>
          <p:cNvSpPr txBox="1"/>
          <p:nvPr/>
        </p:nvSpPr>
        <p:spPr>
          <a:xfrm>
            <a:off x="1367850" y="2111375"/>
            <a:ext cx="2836500" cy="7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900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Mailing List Discussions</a:t>
            </a:r>
            <a:br>
              <a:rPr b="0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700" u="sng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https://mailman.ripe.net/mailman3/lists/ripe-list.ripe.net/</a:t>
            </a:r>
            <a:r>
              <a:rPr b="0" i="0" lang="en-US" sz="17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b="1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2" name="Google Shape;322;g34e1c22bbf9_0_115"/>
          <p:cNvSpPr txBox="1"/>
          <p:nvPr/>
        </p:nvSpPr>
        <p:spPr>
          <a:xfrm>
            <a:off x="8782367" y="4873212"/>
            <a:ext cx="392100" cy="1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b="1" i="0" lang="en-US" sz="7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700" u="none" cap="none" strike="noStrike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g34e1c22bbf9_0_115"/>
          <p:cNvSpPr txBox="1"/>
          <p:nvPr/>
        </p:nvSpPr>
        <p:spPr>
          <a:xfrm>
            <a:off x="8751887" y="4981576"/>
            <a:ext cx="392100" cy="1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US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 New Roman"/>
              <a:buNone/>
            </a:pPr>
            <a:r>
              <a:t/>
            </a:r>
            <a:endParaRPr b="0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g34e1c22bbf9_0_115"/>
          <p:cNvSpPr txBox="1"/>
          <p:nvPr/>
        </p:nvSpPr>
        <p:spPr>
          <a:xfrm>
            <a:off x="838200" y="959727"/>
            <a:ext cx="7607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How to Participate </a:t>
            </a:r>
            <a:br>
              <a:rPr b="1" i="0" lang="en-US" sz="2400" u="none" cap="none" strike="noStrik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400" u="none" cap="none" strike="noStrik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RIPE Community</a:t>
            </a:r>
            <a:endParaRPr b="1" i="0" sz="2800" u="none" cap="none" strike="noStrik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5" name="Google Shape;325;g34e1c22bbf9_0_1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7413" y="2111377"/>
            <a:ext cx="743975" cy="53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g34e1c22bbf9_0_1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7325" y="3444177"/>
            <a:ext cx="617026" cy="631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g34e1c22bbf9_0_115"/>
          <p:cNvSpPr txBox="1"/>
          <p:nvPr/>
        </p:nvSpPr>
        <p:spPr>
          <a:xfrm>
            <a:off x="1367850" y="3405475"/>
            <a:ext cx="2706900" cy="7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900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Mailing List Archives</a:t>
            </a:r>
            <a:br>
              <a:rPr b="0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700" u="sng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https://mailman.ripe.net/archives/list/ripe-list@ripe.net/</a:t>
            </a:r>
            <a:endParaRPr b="1" i="0" sz="2900" u="none" cap="none" strike="noStrike">
              <a:solidFill>
                <a:srgbClr val="1C45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8" name="Google Shape;328;g34e1c22bbf9_0_115"/>
          <p:cNvSpPr txBox="1"/>
          <p:nvPr/>
        </p:nvSpPr>
        <p:spPr>
          <a:xfrm>
            <a:off x="5690850" y="2197951"/>
            <a:ext cx="2493600" cy="7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900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RIPE </a:t>
            </a:r>
            <a:r>
              <a:rPr b="1" lang="en-US" sz="1700">
                <a:solidFill>
                  <a:schemeClr val="dk1"/>
                </a:solidFill>
              </a:rPr>
              <a:t>Community Plenary</a:t>
            </a:r>
            <a:br>
              <a:rPr b="0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700">
                <a:solidFill>
                  <a:schemeClr val="dk1"/>
                </a:solidFill>
              </a:rPr>
              <a:t>Thursday</a:t>
            </a:r>
            <a:r>
              <a:rPr b="0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1</a:t>
            </a:r>
            <a:r>
              <a:rPr lang="en-US" sz="1700">
                <a:solidFill>
                  <a:schemeClr val="dk1"/>
                </a:solidFill>
              </a:rPr>
              <a:t>5</a:t>
            </a:r>
            <a:r>
              <a:rPr b="0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May</a:t>
            </a:r>
            <a:br>
              <a:rPr b="0" i="0" lang="en-US" sz="17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1700">
                <a:solidFill>
                  <a:schemeClr val="dk1"/>
                </a:solidFill>
              </a:rPr>
              <a:t>6</a:t>
            </a:r>
            <a:r>
              <a:rPr b="0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:00 (UTC+1)</a:t>
            </a:r>
            <a:endParaRPr b="1" i="0" sz="3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9" name="Google Shape;329;g34e1c22bbf9_0_1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572000" y="2162837"/>
            <a:ext cx="879700" cy="505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528561fdad_2_50"/>
          <p:cNvSpPr txBox="1"/>
          <p:nvPr>
            <p:ph type="title"/>
          </p:nvPr>
        </p:nvSpPr>
        <p:spPr>
          <a:xfrm>
            <a:off x="468313" y="402425"/>
            <a:ext cx="8199300" cy="50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2200"/>
              <a:t>ICANN Public Comment Open Until 27 May 2025</a:t>
            </a:r>
            <a:endParaRPr b="1" sz="2200"/>
          </a:p>
        </p:txBody>
      </p:sp>
      <p:sp>
        <p:nvSpPr>
          <p:cNvPr id="336" name="Google Shape;336;g3528561fdad_2_50"/>
          <p:cNvSpPr txBox="1"/>
          <p:nvPr>
            <p:ph idx="1" type="body"/>
          </p:nvPr>
        </p:nvSpPr>
        <p:spPr>
          <a:xfrm>
            <a:off x="509963" y="1141938"/>
            <a:ext cx="8199300" cy="30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solidFill>
                  <a:srgbClr val="333333"/>
                </a:solidFill>
              </a:rPr>
              <a:t>The proposed “Governance Document for the Recognition, Maintenance, and Derecognition of Regional Internet Registries (RIRs)” (“the RIR Governance Document”) sets forth the </a:t>
            </a:r>
            <a:endParaRPr sz="1800">
              <a:solidFill>
                <a:srgbClr val="333333"/>
              </a:solidFill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rgbClr val="333333"/>
              </a:buClr>
              <a:buSzPts val="900"/>
              <a:buChar char="●"/>
            </a:pPr>
            <a:r>
              <a:rPr lang="en-US" sz="1800">
                <a:solidFill>
                  <a:srgbClr val="333333"/>
                </a:solidFill>
              </a:rPr>
              <a:t>Rules and criteria for recognizing new RIRs</a:t>
            </a:r>
            <a:endParaRPr sz="1800">
              <a:solidFill>
                <a:srgbClr val="333333"/>
              </a:solidFill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900"/>
              <a:buChar char="●"/>
            </a:pPr>
            <a:r>
              <a:rPr lang="en-US" sz="1800">
                <a:solidFill>
                  <a:srgbClr val="333333"/>
                </a:solidFill>
              </a:rPr>
              <a:t>Operating obligations and requirements of RIRs</a:t>
            </a:r>
            <a:endParaRPr sz="1800">
              <a:solidFill>
                <a:srgbClr val="333333"/>
              </a:solidFill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900"/>
              <a:buChar char="●"/>
            </a:pPr>
            <a:r>
              <a:rPr lang="en-US" sz="1800">
                <a:solidFill>
                  <a:srgbClr val="333333"/>
                </a:solidFill>
              </a:rPr>
              <a:t>Rules and criteria for derecognizing RIRs</a:t>
            </a:r>
            <a:endParaRPr sz="1800"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solidFill>
                  <a:srgbClr val="333333"/>
                </a:solidFill>
              </a:rPr>
              <a:t>If adopted by ICANN and the RIRs, the “RIR Governance Document” would supersede and replace the </a:t>
            </a:r>
            <a:r>
              <a:rPr lang="en-US" sz="1800" u="sng">
                <a:solidFill>
                  <a:srgbClr val="047BC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Internet Coordination Policy 2 (ICP-2).</a:t>
            </a:r>
            <a:endParaRPr sz="1800"/>
          </a:p>
          <a:p>
            <a:pPr indent="0" lvl="0" marL="0" rtl="0" algn="l">
              <a:lnSpc>
                <a:spcPct val="93000"/>
              </a:lnSpc>
              <a:spcBef>
                <a:spcPts val="1800"/>
              </a:spcBef>
              <a:spcAft>
                <a:spcPts val="0"/>
              </a:spcAft>
              <a:buSzPts val="1400"/>
              <a:buNone/>
            </a:pPr>
            <a:r>
              <a:rPr lang="en-US" sz="1600" u="sng">
                <a:solidFill>
                  <a:srgbClr val="1C4587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https://www.icann.org/en/public-comment/proceeding/governance-document-for-the-recognition-maintenance-and-derecognition-of-rirs-14-04-2025/submissions</a:t>
            </a:r>
            <a:endParaRPr sz="1700">
              <a:solidFill>
                <a:srgbClr val="1C4587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350bd3a443c_0_61"/>
          <p:cNvSpPr txBox="1"/>
          <p:nvPr/>
        </p:nvSpPr>
        <p:spPr>
          <a:xfrm>
            <a:off x="0" y="943381"/>
            <a:ext cx="9144000" cy="6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A406B"/>
              </a:buClr>
              <a:buSzPts val="600"/>
              <a:buFont typeface="Arial"/>
              <a:buNone/>
            </a:pPr>
            <a:r>
              <a:rPr b="1" i="0" lang="en-US" sz="2400" u="none" cap="none" strike="noStrik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ICP-2 Review Timeline (reminder)</a:t>
            </a:r>
            <a:endParaRPr b="1" i="0" sz="2400" u="none" cap="none" strike="noStrik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43" name="Google Shape;343;g350bd3a443c_0_61"/>
          <p:cNvGraphicFramePr/>
          <p:nvPr/>
        </p:nvGraphicFramePr>
        <p:xfrm>
          <a:off x="653212" y="1802450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{8056AEB4-073D-4CEA-87DE-9257FFCB597E}</a:tableStyleId>
              </a:tblPr>
              <a:tblGrid>
                <a:gridCol w="2200225"/>
                <a:gridCol w="208275"/>
                <a:gridCol w="554805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14 April 2025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</a:rPr>
                        <a:t>Draft “</a:t>
                      </a:r>
                      <a:r>
                        <a:rPr b="1" lang="en-US" sz="1600" u="none" cap="none" strike="noStrike">
                          <a:solidFill>
                            <a:schemeClr val="dk1"/>
                          </a:solidFill>
                        </a:rPr>
                        <a:t>RIR </a:t>
                      </a:r>
                      <a:r>
                        <a:rPr b="1" lang="en-US" sz="1600" u="none" cap="none" strike="noStrike"/>
                        <a:t>RIR Governance Document</a:t>
                      </a: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</a:rPr>
                        <a:t>”</a:t>
                      </a:r>
                      <a:r>
                        <a:rPr lang="en-US" sz="1600" u="none" cap="none" strike="noStrike"/>
                        <a:t> </a:t>
                      </a: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</a:rPr>
                        <a:t>published</a:t>
                      </a:r>
                      <a:endParaRPr sz="1400" u="none" cap="none" strike="noStrike"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</a:rPr>
                        <a:t>RIR consultations in each region and ICANN Public Comment proceeding launched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27 May 2025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Public consultation closes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9-12 June 2025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n-US" sz="1600" u="none" cap="none" strike="noStrike"/>
                        <a:t>ASO AC will review feedback received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September 2025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n-US" sz="1600" u="none" cap="none" strike="noStrike"/>
                        <a:t>The </a:t>
                      </a:r>
                      <a:r>
                        <a:rPr b="1" lang="en-US" sz="1600" u="none" cap="none" strike="noStrike"/>
                        <a:t>revised “RIR Governance” </a:t>
                      </a:r>
                      <a:r>
                        <a:rPr lang="en-US" sz="1600" u="none" cap="none" strike="noStrike"/>
                        <a:t>document will be published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Q4 2025 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cap="none" strike="noStrike"/>
                        <a:t>Final review and revision of updated document</a:t>
                      </a:r>
                      <a:endParaRPr sz="1400" u="none" cap="none" strike="noStrike"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cap="none" strike="noStrike"/>
                        <a:t>Begin NRO and ICANN approval and adoption process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sp>
        <p:nvSpPr>
          <p:cNvPr id="344" name="Google Shape;344;g350bd3a443c_0_61"/>
          <p:cNvSpPr/>
          <p:nvPr/>
        </p:nvSpPr>
        <p:spPr>
          <a:xfrm>
            <a:off x="555037" y="2546277"/>
            <a:ext cx="702900" cy="508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g350bd3a443c_0_61"/>
          <p:cNvSpPr txBox="1"/>
          <p:nvPr/>
        </p:nvSpPr>
        <p:spPr>
          <a:xfrm>
            <a:off x="1967475" y="1390550"/>
            <a:ext cx="5328000" cy="41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A406B"/>
              </a:buClr>
              <a:buSzPts val="450"/>
              <a:buFont typeface="Arial"/>
              <a:buNone/>
            </a:pPr>
            <a:r>
              <a:rPr b="0" i="0" lang="en-US" sz="1800" u="none" cap="none" strike="noStrik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The Draft “RIR Governance Document” Consultation</a:t>
            </a:r>
            <a:endParaRPr b="0" i="0" sz="1800" u="none" cap="none" strike="noStrik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g350bd3a443c_0_61"/>
          <p:cNvSpPr txBox="1"/>
          <p:nvPr/>
        </p:nvSpPr>
        <p:spPr>
          <a:xfrm>
            <a:off x="8751887" y="4981576"/>
            <a:ext cx="392100" cy="1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1" i="0" lang="en-US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350f281cadf_0_104"/>
          <p:cNvSpPr txBox="1"/>
          <p:nvPr/>
        </p:nvSpPr>
        <p:spPr>
          <a:xfrm>
            <a:off x="8751887" y="4981576"/>
            <a:ext cx="392100" cy="1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1" i="0" lang="en-US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g350f281cadf_0_104"/>
          <p:cNvSpPr txBox="1"/>
          <p:nvPr>
            <p:ph type="title"/>
          </p:nvPr>
        </p:nvSpPr>
        <p:spPr>
          <a:xfrm>
            <a:off x="471994" y="1708383"/>
            <a:ext cx="8172300" cy="1458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/>
              <a:t>Thank You</a:t>
            </a:r>
            <a:endParaRPr sz="2600"/>
          </a:p>
          <a:p>
            <a:pPr indent="0" lvl="0" marL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4e1c22bbf9_0_0"/>
          <p:cNvSpPr txBox="1"/>
          <p:nvPr>
            <p:ph type="title"/>
          </p:nvPr>
        </p:nvSpPr>
        <p:spPr>
          <a:xfrm>
            <a:off x="468313" y="1006475"/>
            <a:ext cx="8199300" cy="50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2400"/>
              <a:t>2025 Members</a:t>
            </a:r>
            <a:endParaRPr b="1" sz="2400"/>
          </a:p>
        </p:txBody>
      </p:sp>
      <p:sp>
        <p:nvSpPr>
          <p:cNvPr id="72" name="Google Shape;72;g34e1c22bbf9_0_0"/>
          <p:cNvSpPr txBox="1"/>
          <p:nvPr/>
        </p:nvSpPr>
        <p:spPr>
          <a:xfrm>
            <a:off x="8751887" y="4981576"/>
            <a:ext cx="392100" cy="1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g34e1c22bbf9_0_0"/>
          <p:cNvSpPr txBox="1"/>
          <p:nvPr/>
        </p:nvSpPr>
        <p:spPr>
          <a:xfrm>
            <a:off x="3082000" y="4586075"/>
            <a:ext cx="2500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*Appointed by RIR Board</a:t>
            </a:r>
            <a:endParaRPr b="0" i="0" sz="1200" u="none" cap="none" strike="noStrike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" name="Google Shape;74;g34e1c22bbf9_0_0" title="Meet the NRO.png"/>
          <p:cNvPicPr preferRelativeResize="0"/>
          <p:nvPr/>
        </p:nvPicPr>
        <p:blipFill rotWithShape="1">
          <a:blip r:embed="rId3">
            <a:alphaModFix/>
          </a:blip>
          <a:srcRect b="12153" l="0" r="0" t="15531"/>
          <a:stretch/>
        </p:blipFill>
        <p:spPr>
          <a:xfrm>
            <a:off x="562825" y="1425025"/>
            <a:ext cx="7974202" cy="32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4d6700d631_0_30"/>
          <p:cNvSpPr txBox="1"/>
          <p:nvPr>
            <p:ph type="title"/>
          </p:nvPr>
        </p:nvSpPr>
        <p:spPr>
          <a:xfrm>
            <a:off x="468313" y="1006475"/>
            <a:ext cx="8199300" cy="50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2300"/>
              <a:t>2025 Focus of Work</a:t>
            </a:r>
            <a:endParaRPr b="1" sz="2300"/>
          </a:p>
        </p:txBody>
      </p:sp>
      <p:sp>
        <p:nvSpPr>
          <p:cNvPr id="81" name="Google Shape;81;g34d6700d631_0_30"/>
          <p:cNvSpPr txBox="1"/>
          <p:nvPr/>
        </p:nvSpPr>
        <p:spPr>
          <a:xfrm>
            <a:off x="584200" y="1968500"/>
            <a:ext cx="78486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49"/>
              </a:buClr>
              <a:buSzPts val="2400"/>
              <a:buFont typeface="Arial"/>
              <a:buChar char="●"/>
            </a:pPr>
            <a:r>
              <a:rPr b="0" i="0" lang="en-US" sz="24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Conduct Election for Seat 10 of the ICANN Board</a:t>
            </a:r>
            <a:endParaRPr b="0" i="0" sz="2400" u="none" cap="none" strike="noStrike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49"/>
              </a:buClr>
              <a:buSzPts val="2400"/>
              <a:buFont typeface="Arial"/>
              <a:buChar char="●"/>
            </a:pPr>
            <a:r>
              <a:rPr b="0" i="0" lang="en-US" sz="24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Monitor and support Global Policy Development Process</a:t>
            </a:r>
            <a:endParaRPr b="0" i="0" sz="2400" u="none" cap="none" strike="noStrike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49"/>
              </a:buClr>
              <a:buSzPts val="2400"/>
              <a:buFont typeface="Arial"/>
              <a:buChar char="●"/>
            </a:pPr>
            <a:r>
              <a:rPr b="0" i="0" lang="en-US" sz="24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Conduct ICP-2 Review Process</a:t>
            </a:r>
            <a:endParaRPr b="0" i="0" sz="2400" u="none" cap="none" strike="noStrike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7ed5ed164_0_0"/>
          <p:cNvSpPr txBox="1"/>
          <p:nvPr>
            <p:ph type="title"/>
          </p:nvPr>
        </p:nvSpPr>
        <p:spPr>
          <a:xfrm>
            <a:off x="468313" y="1006475"/>
            <a:ext cx="8199300" cy="50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300"/>
              <a:t>Seat 10 Election</a:t>
            </a:r>
            <a:endParaRPr b="1" sz="2300"/>
          </a:p>
        </p:txBody>
      </p:sp>
      <p:sp>
        <p:nvSpPr>
          <p:cNvPr id="88" name="Google Shape;88;g357ed5ed164_0_0"/>
          <p:cNvSpPr txBox="1"/>
          <p:nvPr/>
        </p:nvSpPr>
        <p:spPr>
          <a:xfrm>
            <a:off x="610475" y="1674300"/>
            <a:ext cx="78486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49"/>
              </a:buClr>
              <a:buSzPts val="2000"/>
              <a:buFont typeface="Arial"/>
              <a:buChar char="●"/>
            </a:pPr>
            <a:r>
              <a:rPr b="1" lang="en-US" sz="2000">
                <a:solidFill>
                  <a:srgbClr val="002B49"/>
                </a:solidFill>
              </a:rPr>
              <a:t>Christian Kaufmann</a:t>
            </a:r>
            <a:r>
              <a:rPr lang="en-US" sz="2000">
                <a:solidFill>
                  <a:srgbClr val="002B49"/>
                </a:solidFill>
              </a:rPr>
              <a:t> has been selected to serve on Seat 10 of the ICANN Board</a:t>
            </a:r>
            <a:endParaRPr b="0" i="0" sz="2000" u="none" cap="none" strike="noStrike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49"/>
              </a:buClr>
              <a:buSzPts val="2000"/>
              <a:buFont typeface="Arial"/>
              <a:buChar char="●"/>
            </a:pPr>
            <a:r>
              <a:rPr lang="en-US" sz="2000">
                <a:solidFill>
                  <a:srgbClr val="002B49"/>
                </a:solidFill>
              </a:rPr>
              <a:t>He will serve a three-year term starting in October 2025 at the conclusion of ICANN 84</a:t>
            </a:r>
            <a:endParaRPr b="0" i="0" sz="2000" u="none" cap="none" strike="noStrike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49"/>
              </a:buClr>
              <a:buSzPts val="2000"/>
              <a:buFont typeface="Arial"/>
              <a:buChar char="●"/>
            </a:pPr>
            <a:r>
              <a:rPr lang="en-US" sz="2000">
                <a:solidFill>
                  <a:srgbClr val="002B49"/>
                </a:solidFill>
              </a:rPr>
              <a:t>Details of the selection process are available at:</a:t>
            </a:r>
            <a:br>
              <a:rPr lang="en-US" sz="2000">
                <a:solidFill>
                  <a:srgbClr val="002B49"/>
                </a:solidFill>
              </a:rPr>
            </a:br>
            <a:r>
              <a:rPr lang="en-US" sz="2000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https://aso.icann.org/icann-board/icann-board-elections/2025-icann-board-of-directors-seat-10-election/</a:t>
            </a:r>
            <a:endParaRPr b="0" i="0" sz="2000" u="none" cap="none" strike="noStrike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578b6d5ee0_0_0"/>
          <p:cNvSpPr txBox="1"/>
          <p:nvPr>
            <p:ph type="title"/>
          </p:nvPr>
        </p:nvSpPr>
        <p:spPr>
          <a:xfrm>
            <a:off x="468313" y="1006475"/>
            <a:ext cx="8199300" cy="50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300"/>
              <a:t>NRO NC Transparency</a:t>
            </a:r>
            <a:endParaRPr b="1" sz="2300"/>
          </a:p>
        </p:txBody>
      </p:sp>
      <p:sp>
        <p:nvSpPr>
          <p:cNvPr id="95" name="Google Shape;95;g3578b6d5ee0_0_0"/>
          <p:cNvSpPr txBox="1"/>
          <p:nvPr/>
        </p:nvSpPr>
        <p:spPr>
          <a:xfrm>
            <a:off x="577625" y="1482275"/>
            <a:ext cx="8199300" cy="33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900"/>
              <a:buChar char="●"/>
            </a:pPr>
            <a:r>
              <a:rPr b="1" lang="en-US" sz="1900">
                <a:solidFill>
                  <a:schemeClr val="dk1"/>
                </a:solidFill>
              </a:rPr>
              <a:t>Annual Face to Face – </a:t>
            </a:r>
            <a:r>
              <a:rPr b="1" lang="en-US" sz="1900">
                <a:solidFill>
                  <a:srgbClr val="980000"/>
                </a:solidFill>
              </a:rPr>
              <a:t>OPEN</a:t>
            </a:r>
            <a:r>
              <a:rPr b="1" lang="en-US" sz="1900">
                <a:solidFill>
                  <a:schemeClr val="dk1"/>
                </a:solidFill>
              </a:rPr>
              <a:t> to Observers</a:t>
            </a:r>
            <a:endParaRPr b="1" sz="1900">
              <a:solidFill>
                <a:schemeClr val="dk1"/>
              </a:solidFill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</a:pPr>
            <a:r>
              <a:rPr lang="en-US" sz="1900">
                <a:solidFill>
                  <a:schemeClr val="dk1"/>
                </a:solidFill>
              </a:rPr>
              <a:t>Next meeting scheduled for ICANN 83 in Prague | 9-12 June 2025</a:t>
            </a:r>
            <a:br>
              <a:rPr lang="en-US" sz="1900">
                <a:solidFill>
                  <a:schemeClr val="dk1"/>
                </a:solidFill>
              </a:rPr>
            </a:b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b="1" lang="en-US" sz="1900">
                <a:solidFill>
                  <a:schemeClr val="dk1"/>
                </a:solidFill>
              </a:rPr>
              <a:t>Mailing Lists </a:t>
            </a:r>
            <a:r>
              <a:rPr b="1" lang="en-US" sz="1900">
                <a:solidFill>
                  <a:srgbClr val="980000"/>
                </a:solidFill>
              </a:rPr>
              <a:t>OPEN</a:t>
            </a:r>
            <a:r>
              <a:rPr b="1" lang="en-US" sz="1900">
                <a:solidFill>
                  <a:schemeClr val="dk1"/>
                </a:solidFill>
              </a:rPr>
              <a:t> with archives</a:t>
            </a:r>
            <a:br>
              <a:rPr b="1" lang="en-US" sz="1900">
                <a:solidFill>
                  <a:schemeClr val="dk1"/>
                </a:solidFill>
              </a:rPr>
            </a:br>
            <a:r>
              <a:rPr lang="en-US" sz="1900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https://aso.icann.org/contact/</a:t>
            </a:r>
            <a:br>
              <a:rPr lang="en-US" sz="1900" u="sng">
                <a:solidFill>
                  <a:srgbClr val="1155CC"/>
                </a:solidFill>
              </a:rPr>
            </a:br>
            <a:endParaRPr sz="1900" u="sng">
              <a:solidFill>
                <a:srgbClr val="1155CC"/>
              </a:solidFill>
            </a:endParaRPr>
          </a:p>
          <a:p>
            <a:pPr indent="-349250" lvl="0" marL="457200" rtl="0" algn="l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b="1" lang="en-US" sz="1900">
                <a:solidFill>
                  <a:schemeClr val="dk1"/>
                </a:solidFill>
              </a:rPr>
              <a:t>ASO AC Monthly Teleconference </a:t>
            </a:r>
            <a:r>
              <a:rPr b="1" lang="en-US" sz="1900">
                <a:solidFill>
                  <a:srgbClr val="980000"/>
                </a:solidFill>
              </a:rPr>
              <a:t>OPEN</a:t>
            </a:r>
            <a:r>
              <a:rPr b="1" lang="en-US" sz="1900">
                <a:solidFill>
                  <a:schemeClr val="dk1"/>
                </a:solidFill>
              </a:rPr>
              <a:t> to observers.</a:t>
            </a:r>
            <a:endParaRPr b="1" sz="1900">
              <a:solidFill>
                <a:schemeClr val="dk1"/>
              </a:solidFill>
            </a:endParaRPr>
          </a:p>
          <a:p>
            <a:pPr indent="-349250" lvl="1" marL="914400" rtl="0" algn="l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</a:pPr>
            <a:r>
              <a:rPr lang="en-US" sz="1900">
                <a:solidFill>
                  <a:schemeClr val="dk1"/>
                </a:solidFill>
              </a:rPr>
              <a:t>Usually, the first Wednesday of each month at 12:00 PM UTC</a:t>
            </a:r>
            <a:endParaRPr sz="1900">
              <a:solidFill>
                <a:schemeClr val="dk1"/>
              </a:solidFill>
            </a:endParaRPr>
          </a:p>
          <a:p>
            <a:pPr indent="-349250" lvl="1" marL="914400" rtl="0" algn="l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</a:pPr>
            <a:r>
              <a:rPr lang="en-US" sz="1900">
                <a:solidFill>
                  <a:schemeClr val="dk1"/>
                </a:solidFill>
              </a:rPr>
              <a:t>Meeting Calendar: </a:t>
            </a:r>
            <a:r>
              <a:rPr lang="en-US" sz="1900" u="sng">
                <a:solidFill>
                  <a:srgbClr val="1155CC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https://aso.icann.org/aso-ac/meetings/aso-ac-meeting-schedule/</a:t>
            </a:r>
            <a:endParaRPr sz="2400">
              <a:solidFill>
                <a:srgbClr val="1155CC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528561fdad_2_22"/>
          <p:cNvSpPr txBox="1"/>
          <p:nvPr/>
        </p:nvSpPr>
        <p:spPr>
          <a:xfrm>
            <a:off x="1981200" y="2039144"/>
            <a:ext cx="518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9900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ICP-2 Review</a:t>
            </a:r>
            <a:br>
              <a:rPr b="1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Background Information, Process and Timeline</a:t>
            </a:r>
            <a:endParaRPr b="0" i="1" sz="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g3528561fdad_2_22"/>
          <p:cNvSpPr txBox="1"/>
          <p:nvPr/>
        </p:nvSpPr>
        <p:spPr>
          <a:xfrm>
            <a:off x="8782367" y="4873212"/>
            <a:ext cx="392100" cy="1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b="1" i="0" lang="en-US" sz="7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700" u="none" cap="none" strike="noStrike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g3528561fdad_2_22"/>
          <p:cNvSpPr txBox="1"/>
          <p:nvPr/>
        </p:nvSpPr>
        <p:spPr>
          <a:xfrm>
            <a:off x="8751887" y="4981576"/>
            <a:ext cx="392100" cy="1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US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 New Roman"/>
              <a:buNone/>
            </a:pPr>
            <a:r>
              <a:t/>
            </a:r>
            <a:endParaRPr b="0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528561fdad_2_7"/>
          <p:cNvSpPr txBox="1"/>
          <p:nvPr>
            <p:ph type="title"/>
          </p:nvPr>
        </p:nvSpPr>
        <p:spPr>
          <a:xfrm>
            <a:off x="468313" y="1006475"/>
            <a:ext cx="8199300" cy="50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2400"/>
              <a:t>What is ICP-2?</a:t>
            </a:r>
            <a:endParaRPr b="1" sz="2400"/>
          </a:p>
        </p:txBody>
      </p:sp>
      <p:sp>
        <p:nvSpPr>
          <p:cNvPr id="111" name="Google Shape;111;g3528561fdad_2_7"/>
          <p:cNvSpPr txBox="1"/>
          <p:nvPr/>
        </p:nvSpPr>
        <p:spPr>
          <a:xfrm>
            <a:off x="609601" y="1567528"/>
            <a:ext cx="8029800" cy="25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Internet Coordination Policy 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Document that provides criteria for recognizing </a:t>
            </a:r>
            <a:r>
              <a:rPr b="0" i="0" lang="en-US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new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RIRs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2" marL="1428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Sufficiently large proposed service region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2" marL="1428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Support of local numbering community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2" marL="1428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Technical capability</a:t>
            </a: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Char char="•"/>
            </a:pPr>
            <a:r>
              <a:rPr b="0" i="0" lang="en-US" sz="1800" u="sng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https://www.icann.org/resources/pages/new-rirs-criteria-2012-02-25-en</a:t>
            </a:r>
            <a:r>
              <a:rPr b="0" i="0" lang="en-US" sz="1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g3528561fdad_2_7"/>
          <p:cNvSpPr txBox="1"/>
          <p:nvPr/>
        </p:nvSpPr>
        <p:spPr>
          <a:xfrm>
            <a:off x="8751887" y="4981576"/>
            <a:ext cx="392100" cy="1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Design">
  <a:themeElements>
    <a:clrScheme name="NRO Statistic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43B65"/>
      </a:accent1>
      <a:accent2>
        <a:srgbClr val="E41C11"/>
      </a:accent2>
      <a:accent3>
        <a:srgbClr val="000000"/>
      </a:accent3>
      <a:accent4>
        <a:srgbClr val="7C848D"/>
      </a:accent4>
      <a:accent5>
        <a:srgbClr val="FFFFFF"/>
      </a:accent5>
      <a:accent6>
        <a:srgbClr val="9AA0A7"/>
      </a:accent6>
      <a:hlink>
        <a:srgbClr val="12AEDF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2011-12-06T05:23:30Z</dcterms:created>
  <dc:creator>Rebekah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16.0010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5</vt:i4>
  </property>
  <property fmtid="{D5CDD505-2E9C-101B-9397-08002B2CF9AE}" pid="8" name="PresentationFormat">
    <vt:lpwstr>On-screen Show (16:9)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8</vt:i4>
  </property>
  <property fmtid="{D5CDD505-2E9C-101B-9397-08002B2CF9AE}" pid="12" name="ClassificationContentMarkingFooterText">
    <vt:lpwstr>Orange Restricted</vt:lpwstr>
  </property>
</Properties>
</file>