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Mhq9UFqGibqpE44U3UFOIdXxS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2" d="100"/>
          <a:sy n="112" d="100"/>
        </p:scale>
        <p:origin x="224" y="360"/>
      </p:cViewPr>
      <p:guideLst>
        <p:guide orient="horz" pos="14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9" name="Google Shape;7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9" name="Google Shape;8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8" name="Google Shape;8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4" name="Google Shape;8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3" name="Google Shape;8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0" name="Google Shape;9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5" name="Google Shape;9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Approx 25% of all new gTLD registrations within this period</a:t>
            </a:r>
            <a:endParaRPr/>
          </a:p>
        </p:txBody>
      </p:sp>
      <p:sp>
        <p:nvSpPr>
          <p:cNvPr id="906" name="Google Shape;90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3" name="Google Shape;9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8" name="Google Shape;918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Approx 25% of all new gTLD registrations within this period</a:t>
            </a:r>
            <a:endParaRPr/>
          </a:p>
        </p:txBody>
      </p:sp>
      <p:sp>
        <p:nvSpPr>
          <p:cNvPr id="919" name="Google Shape;919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6" name="Google Shape;9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7" name="Google Shape;9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7" name="Google Shape;7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8" name="Google Shape;7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6" name="Google Shape;9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5" name="Google Shape;9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4" name="Google Shape;9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2" name="Google Shape;9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33bdaab70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0" name="Google Shape;980;g33bdaab70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6" name="Google Shape;9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2" name="Google Shape;9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8" name="Google Shape;9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3" name="Google Shape;100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0" name="Google Shape;10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3" name="Google Shape;8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8" name="Google Shape;8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4" name="Google Shape;8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0" name="Google Shape;840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6" name="Google Shape;8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2" name="Google Shape;8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1" name="Google Shape;86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://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http://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9.png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http://youtube.com/user/ICANNnews" TargetMode="External"/><Relationship Id="rId10" Type="http://schemas.openxmlformats.org/officeDocument/2006/relationships/hyperlink" Target="http://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Blue">
  <p:cSld name="Cover 1 Blu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3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2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6"/>
          <p:cNvSpPr txBox="1">
            <a:spLocks noGrp="1"/>
          </p:cNvSpPr>
          <p:nvPr>
            <p:ph type="body" idx="4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(No Header/Footer)">
  <p:cSld name="Blank (No Header/Footer)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5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6" name="Google Shape;11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half page image">
  <p:cSld name="Title half page imag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6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36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36"/>
          <p:cNvSpPr>
            <a:spLocks noGrp="1"/>
          </p:cNvSpPr>
          <p:nvPr>
            <p:ph type="pic" idx="2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pic>
        <p:nvPicPr>
          <p:cNvPr id="122" name="Google Shape;12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6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4" name="Google Shape;124;p36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3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Background 1">
  <p:cSld name="Alternate Background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7"/>
          <p:cNvPicPr preferRelativeResize="0"/>
          <p:nvPr/>
        </p:nvPicPr>
        <p:blipFill rotWithShape="1">
          <a:blip r:embed="rId2">
            <a:alphaModFix/>
          </a:blip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7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3725"/>
                </a:srgbClr>
              </a:gs>
              <a:gs pos="24000">
                <a:srgbClr val="CCE8F8">
                  <a:alpha val="43529"/>
                </a:srgbClr>
              </a:gs>
              <a:gs pos="69000">
                <a:srgbClr val="CCE8F8">
                  <a:alpha val="60784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7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Background 2">
  <p:cSld name="Alternate Background 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8"/>
          <p:cNvPicPr preferRelativeResize="0"/>
          <p:nvPr/>
        </p:nvPicPr>
        <p:blipFill rotWithShape="1">
          <a:blip r:embed="rId2">
            <a:alphaModFix/>
          </a:blip>
          <a:srcRect t="8972" b="7824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8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Background 3">
  <p:cSld name="Alternate Background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39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39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39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1">
  <p:cSld name="Agenda 1.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0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3" name="Google Shape;14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0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4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4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40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40"/>
          <p:cNvCxnSpPr>
            <a:endCxn id="151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40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40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40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4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3">
  <p:cSld name="Agenda 1.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4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9" name="Google Shape;15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1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1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62" name="Google Shape;162;p4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4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4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41"/>
          <p:cNvCxnSpPr>
            <a:endCxn id="166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41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41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41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4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1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4">
  <p:cSld name="Agenda 1.4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2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7" name="Google Shape;177;p4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4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4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42"/>
          <p:cNvCxnSpPr>
            <a:endCxn id="181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42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42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42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4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2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5">
  <p:cSld name="Agenda 1.5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3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2" name="Google Shape;192;p4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p4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p4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43"/>
          <p:cNvCxnSpPr>
            <a:endCxn id="196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43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43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43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4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3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6">
  <p:cSld name="Agenda 1.6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4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4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7" name="Google Shape;207;p4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4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p4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44"/>
          <p:cNvCxnSpPr>
            <a:endCxn id="211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44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44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44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4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4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ackground Slide">
  <p:cSld name="Blank Background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1">
  <p:cSld name="Agenda Divider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5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p45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45"/>
          <p:cNvSpPr txBox="1">
            <a:spLocks noGrp="1"/>
          </p:cNvSpPr>
          <p:nvPr>
            <p:ph type="body" idx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3" name="Google Shape;22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2">
  <p:cSld name="Agenda Divider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6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p46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46"/>
          <p:cNvSpPr txBox="1">
            <a:spLocks noGrp="1"/>
          </p:cNvSpPr>
          <p:nvPr>
            <p:ph type="body" idx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1" name="Google Shape;23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3">
  <p:cSld name="Agenda Divider 3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7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47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47"/>
          <p:cNvSpPr txBox="1">
            <a:spLocks noGrp="1"/>
          </p:cNvSpPr>
          <p:nvPr>
            <p:ph type="body" idx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47"/>
          <p:cNvSpPr txBox="1">
            <a:spLocks noGrp="1"/>
          </p:cNvSpPr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9" name="Google Shape;23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1">
  <p:cSld name="Presenters Divider 1.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4" name="Google Shape;24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4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8" name="Google Shape;248;p4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9" name="Google Shape;249;p4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4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1" name="Google Shape;251;p4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2" name="Google Shape;252;p4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4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p48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48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8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48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48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48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48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48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48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2">
  <p:cSld name="Presenters Divider 1.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9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6" name="Google Shape;26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4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270;p4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p4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4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3" name="Google Shape;273;p4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4" name="Google Shape;274;p4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p4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6" name="Google Shape;276;p49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49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49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9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49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9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49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49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3">
  <p:cSld name="Presenters Divider 1.3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0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8" name="Google Shape;28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5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2" name="Google Shape;292;p5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5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5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5" name="Google Shape;295;p5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" name="Google Shape;296;p5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5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8" name="Google Shape;298;p50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50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50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50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50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50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50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50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Google Shape;306;p50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4">
  <p:cSld name="Presenters Divider 1.4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1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0" name="Google Shape;31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5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4" name="Google Shape;314;p5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5" name="Google Shape;315;p5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p5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7" name="Google Shape;317;p5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8" name="Google Shape;318;p5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5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0" name="Google Shape;320;p51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51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51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51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51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51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51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51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51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 1.5">
  <p:cSld name="Presenters Divider  1.5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2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2" name="Google Shape;33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5" name="Google Shape;335;p5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6" name="Google Shape;336;p5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7" name="Google Shape;337;p5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5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" name="Google Shape;339;p5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0" name="Google Shape;340;p5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5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2" name="Google Shape;342;p52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52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52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52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52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52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52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6">
  <p:cSld name="Presenters Divider 1.6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3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4" name="Google Shape;35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" name="Google Shape;357;p5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8" name="Google Shape;358;p5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9" name="Google Shape;359;p5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5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1" name="Google Shape;361;p5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2" name="Google Shape;362;p5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5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p53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53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53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Google Shape;367;p53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p53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53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53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7">
  <p:cSld name="Presenters Divider 1.7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4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6" name="Google Shape;37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9" name="Google Shape;379;p5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0" name="Google Shape;380;p5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1" name="Google Shape;381;p5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2" name="Google Shape;382;p5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3" name="Google Shape;383;p5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4" name="Google Shape;384;p5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p5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6" name="Google Shape;386;p54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54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54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9" name="Google Shape;389;p54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54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1" name="Google Shape;391;p54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Google Shape;392;p54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54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p54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2">
  <p:cSld name="Agenda 1.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8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5" name="Google Shape;35;p2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2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2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38;p28"/>
          <p:cNvCxnSpPr>
            <a:endCxn id="39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28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28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8">
  <p:cSld name="Presenters Divider 1.8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5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8" name="Google Shape;39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1" name="Google Shape;401;p5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2" name="Google Shape;402;p5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3" name="Google Shape;403;p5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4" name="Google Shape;404;p5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5" name="Google Shape;405;p5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6" name="Google Shape;406;p5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7" name="Google Shape;407;p5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8" name="Google Shape;408;p55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55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55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55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2" name="Google Shape;412;p55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3" name="Google Shape;413;p55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4" name="Google Shape;414;p55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55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Google Shape;416;p55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1">
  <p:cSld name="Presenters Divider 2.1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p56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1" name="Google Shape;421;p56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56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56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4" name="Google Shape;424;p56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56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Google Shape;426;p56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56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8" name="Google Shape;428;p56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56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0" name="Google Shape;430;p56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1" name="Google Shape;43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6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3" name="Google Shape;433;p56"/>
          <p:cNvCxnSpPr>
            <a:endCxn id="419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4" name="Google Shape;434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6" name="Google Shape;436;p5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7" name="Google Shape;437;p5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2">
  <p:cSld name="Presenters Divider 2.2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7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3" name="Google Shape;44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7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7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6" name="Google Shape;446;p57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7" name="Google Shape;447;p57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57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57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0" name="Google Shape;450;p57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Google Shape;451;p57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57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Google Shape;453;p57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57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57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56" name="Google Shape;456;p5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7" name="Google Shape;457;p5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8" name="Google Shape;458;p5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9" name="Google Shape;459;p57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0" name="Google Shape;460;p5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7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3">
  <p:cSld name="Presenters Divider 2.3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8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6" name="Google Shape;46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8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8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58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0" name="Google Shape;470;p58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58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58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3" name="Google Shape;473;p58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Google Shape;474;p58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Google Shape;475;p58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58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58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8" name="Google Shape;478;p58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79" name="Google Shape;479;p5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0" name="Google Shape;480;p5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1" name="Google Shape;481;p5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2" name="Google Shape;482;p58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3" name="Google Shape;483;p5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8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4">
  <p:cSld name="Presenters Divider 2.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9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9" name="Google Shape;48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9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2" name="Google Shape;492;p59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3" name="Google Shape;493;p59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59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59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6" name="Google Shape;496;p59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Google Shape;497;p59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8" name="Google Shape;498;p59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9" name="Google Shape;499;p59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59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Google Shape;501;p59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02" name="Google Shape;502;p5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3" name="Google Shape;503;p5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4" name="Google Shape;504;p5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5" name="Google Shape;505;p59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6" name="Google Shape;506;p5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9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5">
  <p:cSld name="Presenters Divider 2.5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0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12" name="Google Shape;51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60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0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5" name="Google Shape;515;p60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6" name="Google Shape;516;p60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p60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60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9" name="Google Shape;519;p60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0" name="Google Shape;520;p60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1" name="Google Shape;521;p60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Google Shape;522;p60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p60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4" name="Google Shape;524;p60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25" name="Google Shape;525;p6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6" name="Google Shape;526;p6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7" name="Google Shape;527;p6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8" name="Google Shape;528;p60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9" name="Google Shape;529;p6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6">
  <p:cSld name="Presenters Divider 2.6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61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5" name="Google Shape;53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1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61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8" name="Google Shape;538;p61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9" name="Google Shape;539;p61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61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61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2" name="Google Shape;542;p61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Google Shape;543;p61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4" name="Google Shape;544;p61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5" name="Google Shape;545;p61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61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7" name="Google Shape;547;p61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48" name="Google Shape;548;p6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9" name="Google Shape;549;p6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0" name="Google Shape;550;p6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1" name="Google Shape;551;p61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2" name="Google Shape;552;p6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1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6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7">
  <p:cSld name="Presenters Divider 2.7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62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58" name="Google Shape;55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6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62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1" name="Google Shape;561;p62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2" name="Google Shape;562;p62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62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62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5" name="Google Shape;565;p62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6" name="Google Shape;566;p62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7" name="Google Shape;567;p62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8" name="Google Shape;568;p62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62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0" name="Google Shape;570;p62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71" name="Google Shape;571;p6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2" name="Google Shape;572;p6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3" name="Google Shape;573;p6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4" name="Google Shape;574;p62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5" name="Google Shape;575;p6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62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6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8">
  <p:cSld name="Presenters Divider 2.8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63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81" name="Google Shape;581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63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6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4" name="Google Shape;584;p63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5" name="Google Shape;585;p63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63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63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8" name="Google Shape;588;p63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9" name="Google Shape;589;p63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0" name="Google Shape;590;p63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1" name="Google Shape;591;p63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63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3" name="Google Shape;593;p63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94" name="Google Shape;594;p6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5" name="Google Shape;595;p6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6" name="Google Shape;596;p6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7" name="Google Shape;597;p63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8" name="Google Shape;598;p6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6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6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1">
  <p:cSld name="Presenters Divider 3.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64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4" name="Google Shape;604;p64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5" name="Google Shape;605;p64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6" name="Google Shape;606;p64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7" name="Google Shape;607;p64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8" name="Google Shape;608;p64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9" name="Google Shape;609;p64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0" name="Google Shape;610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6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6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3" name="Google Shape;613;p6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4" name="Google Shape;614;p6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5" name="Google Shape;615;p6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6" name="Google Shape;616;p6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7" name="Google Shape;617;p6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8" name="Google Shape;618;p6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619;p6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9087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2">
  <p:cSld name="Presenters Divider 3.2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65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3" name="Google Shape;62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65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6" name="Google Shape;626;p65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7" name="Google Shape;627;p65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8" name="Google Shape;628;p65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9" name="Google Shape;629;p65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0" name="Google Shape;630;p65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1" name="Google Shape;631;p6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2" name="Google Shape;632;p6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3" name="Google Shape;633;p6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4" name="Google Shape;634;p6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5" name="Google Shape;635;p6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6" name="Google Shape;636;p6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7" name="Google Shape;637;p6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8" name="Google Shape;638;p6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3">
  <p:cSld name="Presenters Divider 3.3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66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2" name="Google Shape;64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66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5" name="Google Shape;645;p66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6" name="Google Shape;646;p66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7" name="Google Shape;647;p66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8" name="Google Shape;648;p66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9" name="Google Shape;649;p66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0" name="Google Shape;650;p6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1" name="Google Shape;651;p6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2" name="Google Shape;652;p6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3" name="Google Shape;653;p6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4" name="Google Shape;654;p6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5" name="Google Shape;655;p6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6" name="Google Shape;656;p6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7" name="Google Shape;657;p6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4">
  <p:cSld name="Presenters Divider 3.4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67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1" name="Google Shape;66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6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67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4" name="Google Shape;664;p67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5" name="Google Shape;665;p67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6" name="Google Shape;666;p67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7" name="Google Shape;667;p67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8" name="Google Shape;668;p67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9" name="Google Shape;669;p6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0" name="Google Shape;670;p6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1" name="Google Shape;671;p6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2" name="Google Shape;672;p6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3" name="Google Shape;673;p6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4" name="Google Shape;674;p6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5" name="Google Shape;675;p6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6" name="Google Shape;676;p6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5">
  <p:cSld name="Presenters Divider 3.5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68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80" name="Google Shape;680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6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68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3" name="Google Shape;683;p68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4" name="Google Shape;684;p68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5" name="Google Shape;685;p68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6" name="Google Shape;686;p68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7" name="Google Shape;687;p68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8" name="Google Shape;688;p6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9" name="Google Shape;689;p6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0" name="Google Shape;690;p6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1" name="Google Shape;691;p6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2" name="Google Shape;692;p6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3" name="Google Shape;693;p6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4" name="Google Shape;694;p6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5" name="Google Shape;695;p6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6">
  <p:cSld name="Presenters Divider 3.6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69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9" name="Google Shape;699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6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69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2" name="Google Shape;702;p69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3" name="Google Shape;703;p69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4" name="Google Shape;704;p69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5" name="Google Shape;705;p69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6" name="Google Shape;706;p69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7" name="Google Shape;707;p6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8" name="Google Shape;708;p6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9" name="Google Shape;709;p6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0" name="Google Shape;710;p6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1" name="Google Shape;711;p6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2" name="Google Shape;712;p6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3" name="Google Shape;713;p6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4" name="Google Shape;714;p6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7">
  <p:cSld name="Presenters Divider 3.7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70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8" name="Google Shape;71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7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70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1" name="Google Shape;721;p70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2" name="Google Shape;722;p70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3" name="Google Shape;723;p70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4" name="Google Shape;724;p70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5" name="Google Shape;725;p70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6" name="Google Shape;726;p7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7" name="Google Shape;727;p7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8" name="Google Shape;728;p7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9" name="Google Shape;729;p7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0" name="Google Shape;730;p7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1" name="Google Shape;731;p7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2" name="Google Shape;732;p7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3" name="Google Shape;733;p7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8">
  <p:cSld name="Presenters Divider 3.8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71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37" name="Google Shape;73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7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71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0" name="Google Shape;740;p71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1" name="Google Shape;741;p71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2" name="Google Shape;742;p71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3" name="Google Shape;743;p71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4" name="Google Shape;744;p71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5" name="Google Shape;745;p7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6" name="Google Shape;746;p7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7" name="Google Shape;747;p7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8" name="Google Shape;748;p7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9" name="Google Shape;749;p7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0" name="Google Shape;750;p7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1" name="Google Shape;751;p7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7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gage with ICANN White">
  <p:cSld name="Engage with ICANN White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2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72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72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72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72"/>
          <p:cNvSpPr txBox="1">
            <a:spLocks noGrp="1"/>
          </p:cNvSpPr>
          <p:nvPr>
            <p:ph type="body" idx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9" name="Google Shape;759;p72"/>
          <p:cNvSpPr txBox="1">
            <a:spLocks noGrp="1"/>
          </p:cNvSpPr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0" name="Google Shape;760;p72" descr="ICANN_Logo_W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1" name="Google Shape;761;p72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762" name="Google Shape;762;p72"/>
            <p:cNvSpPr txBox="1"/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b="0" i="0" u="sng" strike="noStrike" cap="non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flickr.com/icann</a:t>
              </a:r>
              <a:endParaRPr sz="1400" b="0" i="0" u="none" strike="noStrike" cap="non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3" name="Google Shape;763;p72" descr="1420947842_social_style_3_flikr-128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4" name="Google Shape;764;p72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765" name="Google Shape;765;p72"/>
            <p:cNvSpPr txBox="1"/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b="0" i="0" u="sng" strike="noStrike" cap="non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linkedin/company/icann</a:t>
              </a:r>
              <a:endParaRPr sz="1400" b="0" i="0" u="none" strike="noStrike" cap="non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6" name="Google Shape;766;p72" descr="1420948164_social_style_3_in-128.png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7" name="Google Shape;767;p72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768" name="Google Shape;768;p72"/>
            <p:cNvSpPr txBox="1"/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b="0" i="0" u="sng" strike="noStrike" cap="non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@icann</a:t>
              </a:r>
              <a:endParaRPr sz="1400" b="0" i="0" u="none" strike="noStrike" cap="non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9" name="Google Shape;769;p72" descr="1420948433_social_style_3_twiter-128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0" name="Google Shape;770;p72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771" name="Google Shape;771;p72"/>
            <p:cNvSpPr txBox="1"/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b="0" i="0" u="sng" strike="noStrike" cap="non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facebook.com/icannorg </a:t>
              </a:r>
              <a:endParaRPr sz="1400" b="0" i="0" u="none" strike="noStrike" cap="non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2" name="Google Shape;772;p72" descr="1420948141_social_style_3_facebook-128.png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3" name="Google Shape;773;p72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774" name="Google Shape;774;p72" descr="1420948149_social_style_3_youtube-128.png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5" name="Google Shape;775;p72"/>
            <p:cNvSpPr txBox="1"/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b="0" i="0" u="sng" strike="noStrike" cap="non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youtube.com/icannnews</a:t>
              </a:r>
              <a:endParaRPr sz="1400" b="0" i="0" u="none" strike="noStrike" cap="non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6" name="Google Shape;776;p72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77" name="Google Shape;777;p72"/>
            <p:cNvSpPr txBox="1"/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b="0" i="0" u="sng" strike="noStrike" cap="non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soundcloud/icann</a:t>
              </a:r>
              <a:endParaRPr sz="1400" b="0" i="0" u="none" strike="noStrike" cap="non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8" name="Google Shape;778;p72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9" name="Google Shape;779;p72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80" name="Google Shape;780;p72"/>
            <p:cNvSpPr txBox="1"/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b="0" i="0" u="sng" strike="noStrike" cap="non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slideshare/icannpresentations</a:t>
              </a:r>
              <a:endParaRPr sz="1400" b="0" i="0" u="none" strike="noStrike" cap="non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1" name="Google Shape;781;p72" descr="1420948164_social_style_3_in-128.png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Full-Width Photo">
  <p:cSld name="1_Full-Width Photo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3"/>
          <p:cNvSpPr>
            <a:spLocks noGrp="1"/>
          </p:cNvSpPr>
          <p:nvPr>
            <p:ph type="pic" idx="2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4" name="Google Shape;784;p73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85" name="Google Shape;785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7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 with ICANN Blue">
  <p:cSld name="Engage with ICANN Blu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0"/>
          <p:cNvSpPr txBox="1"/>
          <p:nvPr/>
        </p:nvSpPr>
        <p:spPr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lang="en-US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0"/>
          <p:cNvSpPr txBox="1"/>
          <p:nvPr/>
        </p:nvSpPr>
        <p:spPr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0"/>
          <p:cNvSpPr/>
          <p:nvPr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3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3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30"/>
          <p:cNvSpPr/>
          <p:nvPr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30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30"/>
          <p:cNvCxnSpPr/>
          <p:nvPr/>
        </p:nvCxnSpPr>
        <p:spPr>
          <a:xfrm rot="10800000">
            <a:off x="2504929" y="6320453"/>
            <a:ext cx="906582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30"/>
          <p:cNvSpPr/>
          <p:nvPr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30"/>
          <p:cNvCxnSpPr>
            <a:endCxn id="60" idx="0"/>
          </p:cNvCxnSpPr>
          <p:nvPr/>
        </p:nvCxnSpPr>
        <p:spPr>
          <a:xfrm rot="10800000">
            <a:off x="2446072" y="2281331"/>
            <a:ext cx="0" cy="3976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30"/>
          <p:cNvSpPr/>
          <p:nvPr/>
        </p:nvSpPr>
        <p:spPr>
          <a:xfrm rot="-5400000">
            <a:off x="2444626" y="2221895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30"/>
          <p:cNvCxnSpPr/>
          <p:nvPr/>
        </p:nvCxnSpPr>
        <p:spPr>
          <a:xfrm rot="10800000">
            <a:off x="2504929" y="2220449"/>
            <a:ext cx="906582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30"/>
          <p:cNvCxnSpPr/>
          <p:nvPr/>
        </p:nvCxnSpPr>
        <p:spPr>
          <a:xfrm rot="10800000">
            <a:off x="11700996" y="6320453"/>
            <a:ext cx="4941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420624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6932" y="1039938"/>
            <a:ext cx="4287549" cy="76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9709" y="2853692"/>
            <a:ext cx="3149229" cy="32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0"/>
          <p:cNvSpPr/>
          <p:nvPr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30"/>
          <p:cNvCxnSpPr/>
          <p:nvPr/>
        </p:nvCxnSpPr>
        <p:spPr>
          <a:xfrm rot="10800000">
            <a:off x="11700996" y="2219538"/>
            <a:ext cx="4941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White">
  <p:cSld name="Cover 1 Whi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2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3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596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1"/>
          <p:cNvSpPr txBox="1">
            <a:spLocks noGrp="1"/>
          </p:cNvSpPr>
          <p:nvPr>
            <p:ph type="body" idx="4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2 White">
  <p:cSld name="Cover 2 Whit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body" idx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body" idx="2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3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1" name="Google Shape;8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395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2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32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" name="Google Shape;84;p32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32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2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32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32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p32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32"/>
          <p:cNvSpPr txBox="1">
            <a:spLocks noGrp="1"/>
          </p:cNvSpPr>
          <p:nvPr>
            <p:ph type="body" idx="4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 Decorative">
  <p:cSld name="Cover 2 Decorativ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3"/>
          <p:cNvSpPr txBox="1">
            <a:spLocks noGrp="1"/>
          </p:cNvSpPr>
          <p:nvPr>
            <p:ph type="body" idx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body" idx="2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3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6" name="Google Shape;9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3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33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33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33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3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3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33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33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33"/>
          <p:cNvSpPr txBox="1">
            <a:spLocks noGrp="1"/>
          </p:cNvSpPr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4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-Width Photo">
  <p:cSld name="Full-Width Phot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4"/>
          <p:cNvSpPr>
            <a:spLocks noGrp="1"/>
          </p:cNvSpPr>
          <p:nvPr>
            <p:ph type="pic" idx="2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4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0" name="Google Shape;110;p34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34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" name="Google Shape;11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5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2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2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2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2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2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"/>
          <p:cNvSpPr txBox="1">
            <a:spLocks noGrp="1"/>
          </p:cNvSpPr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Identification and abuse characteristics of batch registered gTLD domains</a:t>
            </a:r>
            <a:endParaRPr/>
          </a:p>
        </p:txBody>
      </p:sp>
      <p:sp>
        <p:nvSpPr>
          <p:cNvPr id="792" name="Google Shape;792;p1"/>
          <p:cNvSpPr txBox="1">
            <a:spLocks noGrp="1"/>
          </p:cNvSpPr>
          <p:nvPr>
            <p:ph type="body" idx="2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RIPE Presentation</a:t>
            </a:r>
            <a:endParaRPr/>
          </a:p>
        </p:txBody>
      </p:sp>
      <p:sp>
        <p:nvSpPr>
          <p:cNvPr id="793" name="Google Shape;793;p1"/>
          <p:cNvSpPr txBox="1">
            <a:spLocks noGrp="1"/>
          </p:cNvSpPr>
          <p:nvPr>
            <p:ph type="body" idx="3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May 2025</a:t>
            </a:r>
            <a:endParaRPr/>
          </a:p>
        </p:txBody>
      </p:sp>
      <p:sp>
        <p:nvSpPr>
          <p:cNvPr id="794" name="Google Shape;794;p1"/>
          <p:cNvSpPr txBox="1"/>
          <p:nvPr/>
        </p:nvSpPr>
        <p:spPr>
          <a:xfrm>
            <a:off x="451184" y="2953251"/>
            <a:ext cx="61000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 Cheadle - ML Engineer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Security, Stability &amp; Resilience (SSR)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 Office of the CTO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7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Example batches – Plot A</a:t>
            </a:r>
            <a:endParaRPr/>
          </a:p>
        </p:txBody>
      </p:sp>
      <p:pic>
        <p:nvPicPr>
          <p:cNvPr id="872" name="Google Shape;8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63" y="1291788"/>
            <a:ext cx="8458666" cy="4274421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7"/>
          <p:cNvSpPr txBox="1"/>
          <p:nvPr/>
        </p:nvSpPr>
        <p:spPr>
          <a:xfrm>
            <a:off x="8529129" y="3503439"/>
            <a:ext cx="3306721" cy="36933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Clustered ‘batch registrations’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4" name="Google Shape;874;p7"/>
          <p:cNvCxnSpPr/>
          <p:nvPr/>
        </p:nvCxnSpPr>
        <p:spPr>
          <a:xfrm rot="10800000">
            <a:off x="3377184" y="3049638"/>
            <a:ext cx="5151945" cy="638467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75" name="Google Shape;875;p7"/>
          <p:cNvCxnSpPr>
            <a:stCxn id="873" idx="1"/>
          </p:cNvCxnSpPr>
          <p:nvPr/>
        </p:nvCxnSpPr>
        <p:spPr>
          <a:xfrm flipH="1">
            <a:off x="5193729" y="3688105"/>
            <a:ext cx="3335400" cy="4404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8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Example batches – Plot B</a:t>
            </a:r>
            <a:endParaRPr/>
          </a:p>
        </p:txBody>
      </p:sp>
      <p:pic>
        <p:nvPicPr>
          <p:cNvPr id="881" name="Google Shape;8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62" y="1608822"/>
            <a:ext cx="7993974" cy="393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9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Example batches – Plot B</a:t>
            </a:r>
            <a:endParaRPr/>
          </a:p>
        </p:txBody>
      </p:sp>
      <p:pic>
        <p:nvPicPr>
          <p:cNvPr id="887" name="Google Shape;88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62" y="1608822"/>
            <a:ext cx="7993974" cy="3938538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9"/>
          <p:cNvSpPr txBox="1"/>
          <p:nvPr/>
        </p:nvSpPr>
        <p:spPr>
          <a:xfrm>
            <a:off x="8529129" y="3503439"/>
            <a:ext cx="3150807" cy="64633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Distinct batches, but related ongoing campaign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9" name="Google Shape;889;p9"/>
          <p:cNvCxnSpPr>
            <a:stCxn id="888" idx="1"/>
          </p:cNvCxnSpPr>
          <p:nvPr/>
        </p:nvCxnSpPr>
        <p:spPr>
          <a:xfrm rot="10800000">
            <a:off x="4376829" y="3354705"/>
            <a:ext cx="4152300" cy="4719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0" name="Google Shape;890;p9"/>
          <p:cNvCxnSpPr>
            <a:stCxn id="888" idx="1"/>
          </p:cNvCxnSpPr>
          <p:nvPr/>
        </p:nvCxnSpPr>
        <p:spPr>
          <a:xfrm flipH="1">
            <a:off x="5230329" y="3826605"/>
            <a:ext cx="3298800" cy="6741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0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Visualising batch volumes across registrars</a:t>
            </a:r>
            <a:endParaRPr/>
          </a:p>
        </p:txBody>
      </p:sp>
      <p:sp>
        <p:nvSpPr>
          <p:cNvPr id="896" name="Google Shape;896;p10"/>
          <p:cNvSpPr txBox="1">
            <a:spLocks noGrp="1"/>
          </p:cNvSpPr>
          <p:nvPr>
            <p:ph type="body" idx="1"/>
          </p:nvPr>
        </p:nvSpPr>
        <p:spPr>
          <a:xfrm>
            <a:off x="751840" y="2402362"/>
            <a:ext cx="3832351" cy="251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Hourly counts of batch registrations, for the top 25 registrars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Highest reputation block list (RBL) overlap is shown in red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3-week time-period</a:t>
            </a:r>
            <a:endParaRPr/>
          </a:p>
          <a:p>
            <a:pPr marL="342900" lvl="0" indent="-25241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endParaRPr/>
          </a:p>
          <a:p>
            <a:pPr marL="342900" lvl="0" indent="-25241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endParaRPr/>
          </a:p>
          <a:p>
            <a:pPr marL="342900" lvl="0" indent="-25241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endParaRPr/>
          </a:p>
        </p:txBody>
      </p:sp>
      <p:pic>
        <p:nvPicPr>
          <p:cNvPr id="897" name="Google Shape;8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9953" y="665734"/>
            <a:ext cx="6986016" cy="6191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1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Common </a:t>
            </a:r>
            <a:r>
              <a:rPr lang="en-US">
                <a:solidFill>
                  <a:srgbClr val="FFFFFF"/>
                </a:solidFill>
              </a:rPr>
              <a:t>A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 </a:t>
            </a:r>
            <a:r>
              <a:rPr lang="en-US">
                <a:solidFill>
                  <a:srgbClr val="FFFFFF"/>
                </a:solidFill>
              </a:rPr>
              <a:t>B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atch </a:t>
            </a:r>
            <a:r>
              <a:rPr lang="en-US">
                <a:solidFill>
                  <a:srgbClr val="FFFFFF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R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egistrations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2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How common are batch registrations?</a:t>
            </a:r>
            <a:endParaRPr/>
          </a:p>
        </p:txBody>
      </p:sp>
      <p:pic>
        <p:nvPicPr>
          <p:cNvPr id="909" name="Google Shape;9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0704" y="1109472"/>
            <a:ext cx="6934200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12"/>
          <p:cNvSpPr txBox="1"/>
          <p:nvPr/>
        </p:nvSpPr>
        <p:spPr>
          <a:xfrm>
            <a:off x="631025" y="2498651"/>
            <a:ext cx="10496100" cy="363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 period: 2024-12-25 - 2025-02-18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number of newly registered gTLD domains (ICANN centralized data): 10,351,522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number of batch registered domains:  2,543,473  (</a:t>
            </a: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25% of all registrations</a:t>
            </a: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241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3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Abuse </a:t>
            </a:r>
            <a:r>
              <a:rPr lang="en-US">
                <a:solidFill>
                  <a:srgbClr val="FFFFFF"/>
                </a:solidFill>
              </a:rPr>
              <a:t>P</a:t>
            </a: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rofiles 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Batch </a:t>
            </a:r>
            <a:r>
              <a:rPr lang="en-US">
                <a:solidFill>
                  <a:srgbClr val="FFFFFF"/>
                </a:solidFill>
              </a:rPr>
              <a:t>R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egistered </a:t>
            </a:r>
            <a:r>
              <a:rPr lang="en-US">
                <a:solidFill>
                  <a:srgbClr val="FFFFFF"/>
                </a:solidFill>
              </a:rPr>
              <a:t>D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omains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76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Overlap with newly registered malicious domains</a:t>
            </a:r>
            <a:endParaRPr/>
          </a:p>
        </p:txBody>
      </p:sp>
      <p:pic>
        <p:nvPicPr>
          <p:cNvPr id="922" name="Google Shape;922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0704" y="1109472"/>
            <a:ext cx="6934200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76"/>
          <p:cNvSpPr txBox="1"/>
          <p:nvPr/>
        </p:nvSpPr>
        <p:spPr>
          <a:xfrm>
            <a:off x="631025" y="2498651"/>
            <a:ext cx="10496100" cy="363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number of RBL* domains:  288,218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number of batch registered RBL domains:  171,662  (</a:t>
            </a: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60% of RBL domains</a:t>
            </a: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19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newly registered within the analysis period</a:t>
            </a:r>
            <a:endParaRPr sz="19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241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6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Overlap with newly registered malicious domains</a:t>
            </a:r>
            <a:endParaRPr/>
          </a:p>
        </p:txBody>
      </p:sp>
      <p:sp>
        <p:nvSpPr>
          <p:cNvPr id="929" name="Google Shape;929;p16"/>
          <p:cNvSpPr txBox="1">
            <a:spLocks noGrp="1"/>
          </p:cNvSpPr>
          <p:nvPr>
            <p:ph type="body" idx="1"/>
          </p:nvPr>
        </p:nvSpPr>
        <p:spPr>
          <a:xfrm>
            <a:off x="1309155" y="4339645"/>
            <a:ext cx="9573689" cy="173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Spam domains - highest % tagged as batch registered (63.1%)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Lowest % for phishing, but still &gt; 40%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Overall 60% of newly registered malicious domains tagged as batch registered</a:t>
            </a:r>
            <a:endParaRPr/>
          </a:p>
          <a:p>
            <a:pPr marL="342900" lvl="0" indent="-25241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endParaRPr/>
          </a:p>
        </p:txBody>
      </p:sp>
      <p:pic>
        <p:nvPicPr>
          <p:cNvPr id="930" name="Google Shape;93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0704" y="1109472"/>
            <a:ext cx="693420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217" y="1064783"/>
            <a:ext cx="2969485" cy="298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4697" y="1064783"/>
            <a:ext cx="2790805" cy="298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23151" y="1064783"/>
            <a:ext cx="2816331" cy="298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39482" y="1016981"/>
            <a:ext cx="2880145" cy="3082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9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TLD composition breakdown – Top 5</a:t>
            </a:r>
            <a:endParaRPr/>
          </a:p>
        </p:txBody>
      </p:sp>
      <p:sp>
        <p:nvSpPr>
          <p:cNvPr id="940" name="Google Shape;940;p19"/>
          <p:cNvSpPr txBox="1">
            <a:spLocks noGrp="1"/>
          </p:cNvSpPr>
          <p:nvPr>
            <p:ph type="body" idx="1"/>
          </p:nvPr>
        </p:nvSpPr>
        <p:spPr>
          <a:xfrm>
            <a:off x="582247" y="4474464"/>
            <a:ext cx="9573689" cy="262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Majority of batch registered domains are under dot com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Dot top is common within batches tagged as malicious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gTLDs with known high abuse rates are common in both groups</a:t>
            </a:r>
            <a:endParaRPr/>
          </a:p>
        </p:txBody>
      </p:sp>
      <p:pic>
        <p:nvPicPr>
          <p:cNvPr id="941" name="Google Shape;9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0704" y="1109472"/>
            <a:ext cx="693420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5936" y="879103"/>
            <a:ext cx="3046124" cy="318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1353" y="910091"/>
            <a:ext cx="3154914" cy="318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"/>
          <p:cNvSpPr/>
          <p:nvPr/>
        </p:nvSpPr>
        <p:spPr>
          <a:xfrm>
            <a:off x="6023820" y="1138377"/>
            <a:ext cx="3383280" cy="21752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1351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"/>
          <p:cNvSpPr/>
          <p:nvPr/>
        </p:nvSpPr>
        <p:spPr>
          <a:xfrm>
            <a:off x="2443891" y="3593137"/>
            <a:ext cx="3383599" cy="2175252"/>
          </a:xfrm>
          <a:prstGeom prst="rect">
            <a:avLst/>
          </a:prstGeom>
          <a:solidFill>
            <a:schemeClr val="accent4">
              <a:alpha val="61568"/>
            </a:schemeClr>
          </a:solidFill>
          <a:ln w="25400" cap="flat" cmpd="sng">
            <a:solidFill>
              <a:srgbClr val="AA6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"/>
          <p:cNvSpPr/>
          <p:nvPr/>
        </p:nvSpPr>
        <p:spPr>
          <a:xfrm>
            <a:off x="6023820" y="1138377"/>
            <a:ext cx="338328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"/>
          <p:cNvSpPr/>
          <p:nvPr/>
        </p:nvSpPr>
        <p:spPr>
          <a:xfrm>
            <a:off x="2443891" y="3593137"/>
            <a:ext cx="3383599" cy="87588"/>
          </a:xfrm>
          <a:prstGeom prst="rect">
            <a:avLst/>
          </a:prstGeom>
          <a:solidFill>
            <a:srgbClr val="EA90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"/>
          <p:cNvSpPr/>
          <p:nvPr/>
        </p:nvSpPr>
        <p:spPr>
          <a:xfrm>
            <a:off x="6021072" y="3593137"/>
            <a:ext cx="3386028" cy="217525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9F46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"/>
          <p:cNvSpPr/>
          <p:nvPr/>
        </p:nvSpPr>
        <p:spPr>
          <a:xfrm>
            <a:off x="6021072" y="3593137"/>
            <a:ext cx="3386028" cy="87588"/>
          </a:xfrm>
          <a:prstGeom prst="rect">
            <a:avLst/>
          </a:prstGeom>
          <a:solidFill>
            <a:srgbClr val="AC4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"/>
          <p:cNvSpPr/>
          <p:nvPr/>
        </p:nvSpPr>
        <p:spPr>
          <a:xfrm>
            <a:off x="7465988" y="1340628"/>
            <a:ext cx="498944" cy="498944"/>
          </a:xfrm>
          <a:prstGeom prst="ellipse">
            <a:avLst/>
          </a:prstGeom>
          <a:solidFill>
            <a:srgbClr val="145357"/>
          </a:solidFill>
          <a:ln w="25400" cap="flat" cmpd="sng">
            <a:solidFill>
              <a:srgbClr val="1351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"/>
          <p:cNvSpPr/>
          <p:nvPr/>
        </p:nvSpPr>
        <p:spPr>
          <a:xfrm>
            <a:off x="3886218" y="3795388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"/>
          <p:cNvSpPr/>
          <p:nvPr/>
        </p:nvSpPr>
        <p:spPr>
          <a:xfrm>
            <a:off x="7464614" y="3806592"/>
            <a:ext cx="498944" cy="498944"/>
          </a:xfrm>
          <a:prstGeom prst="ellipse">
            <a:avLst/>
          </a:prstGeom>
          <a:solidFill>
            <a:srgbClr val="AC4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"/>
          <p:cNvSpPr/>
          <p:nvPr/>
        </p:nvSpPr>
        <p:spPr>
          <a:xfrm>
            <a:off x="3886059" y="1350013"/>
            <a:ext cx="498944" cy="4989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"/>
          <p:cNvSpPr/>
          <p:nvPr/>
        </p:nvSpPr>
        <p:spPr>
          <a:xfrm>
            <a:off x="2443891" y="1138377"/>
            <a:ext cx="3383280" cy="2175252"/>
          </a:xfrm>
          <a:prstGeom prst="rect">
            <a:avLst/>
          </a:prstGeom>
          <a:solidFill>
            <a:schemeClr val="accent1">
              <a:alpha val="70588"/>
            </a:schemeClr>
          </a:solidFill>
          <a:ln w="25400" cap="flat" cmpd="sng">
            <a:solidFill>
              <a:srgbClr val="126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"/>
          <p:cNvSpPr/>
          <p:nvPr/>
        </p:nvSpPr>
        <p:spPr>
          <a:xfrm>
            <a:off x="2443891" y="1138377"/>
            <a:ext cx="3383280" cy="8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"/>
          <p:cNvSpPr txBox="1"/>
          <p:nvPr/>
        </p:nvSpPr>
        <p:spPr>
          <a:xfrm>
            <a:off x="2757266" y="1821515"/>
            <a:ext cx="277084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domain registration batches? How to identify them?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"/>
          <p:cNvSpPr txBox="1"/>
          <p:nvPr/>
        </p:nvSpPr>
        <p:spPr>
          <a:xfrm>
            <a:off x="6330039" y="1821515"/>
            <a:ext cx="27708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common are batch registrations?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"/>
          <p:cNvSpPr txBox="1"/>
          <p:nvPr/>
        </p:nvSpPr>
        <p:spPr>
          <a:xfrm>
            <a:off x="2750139" y="4276275"/>
            <a:ext cx="2771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the </a:t>
            </a: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abuse profiles </a:t>
            </a: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batch registered domains?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"/>
          <p:cNvSpPr txBox="1"/>
          <p:nvPr/>
        </p:nvSpPr>
        <p:spPr>
          <a:xfrm>
            <a:off x="6327540" y="4276275"/>
            <a:ext cx="277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Conclusions and future 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"/>
          <p:cNvSpPr txBox="1"/>
          <p:nvPr/>
        </p:nvSpPr>
        <p:spPr>
          <a:xfrm>
            <a:off x="2865631" y="1358507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"/>
          <p:cNvSpPr txBox="1"/>
          <p:nvPr/>
        </p:nvSpPr>
        <p:spPr>
          <a:xfrm>
            <a:off x="6445560" y="1347558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"/>
          <p:cNvSpPr txBox="1"/>
          <p:nvPr/>
        </p:nvSpPr>
        <p:spPr>
          <a:xfrm>
            <a:off x="2865790" y="3802318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"/>
          <p:cNvSpPr txBox="1"/>
          <p:nvPr/>
        </p:nvSpPr>
        <p:spPr>
          <a:xfrm>
            <a:off x="6444186" y="3822231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Structure of presentation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4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Registrar level analysis</a:t>
            </a:r>
            <a:endParaRPr/>
          </a:p>
        </p:txBody>
      </p:sp>
      <p:sp>
        <p:nvSpPr>
          <p:cNvPr id="949" name="Google Shape;949;p14"/>
          <p:cNvSpPr txBox="1">
            <a:spLocks noGrp="1"/>
          </p:cNvSpPr>
          <p:nvPr>
            <p:ph type="body" idx="1"/>
          </p:nvPr>
        </p:nvSpPr>
        <p:spPr>
          <a:xfrm>
            <a:off x="824441" y="4511039"/>
            <a:ext cx="10543117" cy="163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What is the relationship between </a:t>
            </a:r>
            <a:r>
              <a:rPr lang="en-US" b="1"/>
              <a:t>batch</a:t>
            </a:r>
            <a:r>
              <a:rPr lang="en-US"/>
              <a:t> and </a:t>
            </a:r>
            <a:r>
              <a:rPr lang="en-US" b="1"/>
              <a:t>overall</a:t>
            </a:r>
            <a:r>
              <a:rPr lang="en-US"/>
              <a:t> abuse rates, per registrar?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Statistically significant positive correlation (Spearman’s r=0.422 p&lt; 0.0001)</a:t>
            </a:r>
            <a:endParaRPr/>
          </a:p>
        </p:txBody>
      </p:sp>
      <p:pic>
        <p:nvPicPr>
          <p:cNvPr id="950" name="Google Shape;9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512" y="708669"/>
            <a:ext cx="7900416" cy="34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14"/>
          <p:cNvSpPr txBox="1"/>
          <p:nvPr/>
        </p:nvSpPr>
        <p:spPr>
          <a:xfrm>
            <a:off x="8948929" y="1377709"/>
            <a:ext cx="2535936" cy="92333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dot is a registrar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= DUM in sample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2" name="Google Shape;952;p14"/>
          <p:cNvCxnSpPr>
            <a:stCxn id="951" idx="1"/>
          </p:cNvCxnSpPr>
          <p:nvPr/>
        </p:nvCxnSpPr>
        <p:spPr>
          <a:xfrm flipH="1">
            <a:off x="7485829" y="1839374"/>
            <a:ext cx="1463100" cy="2670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5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Distribution of batch sizes (CDF plots)</a:t>
            </a:r>
            <a:endParaRPr/>
          </a:p>
        </p:txBody>
      </p:sp>
      <p:sp>
        <p:nvSpPr>
          <p:cNvPr id="958" name="Google Shape;958;p15"/>
          <p:cNvSpPr txBox="1">
            <a:spLocks noGrp="1"/>
          </p:cNvSpPr>
          <p:nvPr>
            <p:ph type="body" idx="1"/>
          </p:nvPr>
        </p:nvSpPr>
        <p:spPr>
          <a:xfrm>
            <a:off x="764032" y="1789444"/>
            <a:ext cx="3832351" cy="347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Most batches are small (38% contain only 2 domains). Long tail distribution.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Spam batches larger than phishing batches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Malware, C&amp;C batches – max size of 10, limited coverage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Noticeable spikes at 10, 20, 30 etc</a:t>
            </a:r>
            <a:endParaRPr/>
          </a:p>
          <a:p>
            <a:pPr marL="342900" lvl="0" indent="-25241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endParaRPr/>
          </a:p>
          <a:p>
            <a:pPr marL="342900" lvl="0" indent="-25241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endParaRPr/>
          </a:p>
          <a:p>
            <a:pPr marL="342900" lvl="0" indent="-25241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endParaRPr/>
          </a:p>
        </p:txBody>
      </p:sp>
      <p:pic>
        <p:nvPicPr>
          <p:cNvPr id="959" name="Google Shape;9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0704" y="1109472"/>
            <a:ext cx="693420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7760" y="745743"/>
            <a:ext cx="693420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7760" y="3526535"/>
            <a:ext cx="6934200" cy="27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7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Abuse composition breakdown - individual batches</a:t>
            </a:r>
            <a:endParaRPr/>
          </a:p>
        </p:txBody>
      </p:sp>
      <p:sp>
        <p:nvSpPr>
          <p:cNvPr id="967" name="Google Shape;967;p17"/>
          <p:cNvSpPr txBox="1">
            <a:spLocks noGrp="1"/>
          </p:cNvSpPr>
          <p:nvPr>
            <p:ph type="body" idx="1"/>
          </p:nvPr>
        </p:nvSpPr>
        <p:spPr>
          <a:xfrm>
            <a:off x="1036306" y="4494744"/>
            <a:ext cx="9573689" cy="171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Plot shows a sample of 300 malicious batches (min size: 10, max size: 500)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Clusters sorted by size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Known malicious / RBL domain count is shown in red</a:t>
            </a:r>
            <a:endParaRPr/>
          </a:p>
        </p:txBody>
      </p:sp>
      <p:pic>
        <p:nvPicPr>
          <p:cNvPr id="968" name="Google Shape;9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0704" y="1109472"/>
            <a:ext cx="693420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624" y="648618"/>
            <a:ext cx="10584317" cy="384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8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Abuse composition breakdown - individual batches</a:t>
            </a:r>
            <a:endParaRPr/>
          </a:p>
        </p:txBody>
      </p:sp>
      <p:sp>
        <p:nvSpPr>
          <p:cNvPr id="975" name="Google Shape;975;p18"/>
          <p:cNvSpPr txBox="1">
            <a:spLocks noGrp="1"/>
          </p:cNvSpPr>
          <p:nvPr>
            <p:ph type="body" idx="1"/>
          </p:nvPr>
        </p:nvSpPr>
        <p:spPr>
          <a:xfrm>
            <a:off x="1036306" y="4494744"/>
            <a:ext cx="9573689" cy="171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b="1"/>
              <a:t>Expansion analysis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Total number of inferred (additional) malicious domains:  179,344</a:t>
            </a:r>
            <a:endParaRPr/>
          </a:p>
          <a:p>
            <a:pPr marL="798513" lvl="1" indent="-34131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104% increase on known batch RBL domains</a:t>
            </a:r>
            <a:endParaRPr/>
          </a:p>
          <a:p>
            <a:pPr marL="342900" lvl="0" indent="-25241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endParaRPr/>
          </a:p>
        </p:txBody>
      </p:sp>
      <p:pic>
        <p:nvPicPr>
          <p:cNvPr id="976" name="Google Shape;97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0704" y="1109472"/>
            <a:ext cx="693420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624" y="648618"/>
            <a:ext cx="10584317" cy="384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3bdaab709b_0_9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1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983" name="Google Shape;983;g33bdaab709b_0_9"/>
          <p:cNvSpPr txBox="1">
            <a:spLocks noGrp="1"/>
          </p:cNvSpPr>
          <p:nvPr>
            <p:ph type="body" idx="1"/>
          </p:nvPr>
        </p:nvSpPr>
        <p:spPr>
          <a:xfrm>
            <a:off x="812800" y="895523"/>
            <a:ext cx="10543200" cy="522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sz="2400"/>
              <a:t>Clustering methods </a:t>
            </a:r>
            <a:r>
              <a:rPr lang="en-US" sz="2400" b="1"/>
              <a:t>effectively group batch registrations </a:t>
            </a:r>
            <a:r>
              <a:rPr lang="en-US" sz="2400"/>
              <a:t>based on limited but meaningful features.</a:t>
            </a:r>
            <a:endParaRPr sz="2400"/>
          </a:p>
          <a:p>
            <a:pPr marL="34290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sz="2400"/>
              <a:t>Most batches are small, but </a:t>
            </a:r>
            <a:r>
              <a:rPr lang="en-US" sz="2400" b="1"/>
              <a:t>certain sizes appear more frequently</a:t>
            </a:r>
            <a:r>
              <a:rPr lang="en-US" sz="2400"/>
              <a:t>, consistent with human selection preferences. </a:t>
            </a:r>
            <a:endParaRPr sz="2400"/>
          </a:p>
          <a:p>
            <a:pPr marL="34290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sz="2400" b="1"/>
              <a:t>Larger batches </a:t>
            </a:r>
            <a:r>
              <a:rPr lang="en-US" sz="2400"/>
              <a:t>are more common for certain threat types (spam, phishing).</a:t>
            </a:r>
            <a:endParaRPr sz="2400"/>
          </a:p>
          <a:p>
            <a:pPr marL="34290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sz="2400"/>
              <a:t>There is a measurable link between batch registration activity and </a:t>
            </a:r>
            <a:r>
              <a:rPr lang="en-US" sz="2400" b="1"/>
              <a:t>abuse rates</a:t>
            </a:r>
            <a:r>
              <a:rPr lang="en-US" sz="2400"/>
              <a:t>.</a:t>
            </a:r>
            <a:endParaRPr sz="2400"/>
          </a:p>
          <a:p>
            <a:pPr marL="34290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sz="2400"/>
              <a:t>Expanding batch registration labels significantly increases the identification of </a:t>
            </a:r>
            <a:r>
              <a:rPr lang="en-US" sz="2400" b="1"/>
              <a:t>potentially malicious domains</a:t>
            </a:r>
            <a:r>
              <a:rPr lang="en-US" sz="2400"/>
              <a:t>.</a:t>
            </a:r>
            <a:endParaRPr sz="240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3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989" name="Google Shape;989;p23"/>
          <p:cNvSpPr txBox="1">
            <a:spLocks noGrp="1"/>
          </p:cNvSpPr>
          <p:nvPr>
            <p:ph type="body" idx="1"/>
          </p:nvPr>
        </p:nvSpPr>
        <p:spPr>
          <a:xfrm>
            <a:off x="812800" y="958585"/>
            <a:ext cx="10543117" cy="497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sz="2400"/>
              <a:t>Validation / Ground Truth</a:t>
            </a:r>
            <a:endParaRPr sz="2400"/>
          </a:p>
          <a:p>
            <a:pPr marL="798512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⚪"/>
            </a:pPr>
            <a:r>
              <a:rPr lang="en-US" sz="2400"/>
              <a:t>Work with registrars to </a:t>
            </a:r>
            <a:r>
              <a:rPr lang="en-US" sz="2400" b="1"/>
              <a:t>validate reliability of the method</a:t>
            </a:r>
            <a:endParaRPr sz="2400"/>
          </a:p>
          <a:p>
            <a:pPr marL="798512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⚪"/>
            </a:pP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E.g. Investigate impact of </a:t>
            </a:r>
            <a:r>
              <a:rPr lang="en-US" sz="24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reseller practices 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(artificial batches?)</a:t>
            </a:r>
            <a:endParaRPr/>
          </a:p>
          <a:p>
            <a:pPr marL="798512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⚪"/>
            </a:pP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Interested registrars, please get in touch</a:t>
            </a:r>
            <a:endParaRPr/>
          </a:p>
          <a:p>
            <a:pPr marL="798512" lvl="1" indent="-2508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sz="2400"/>
              <a:t>Broaden coverage to other types of </a:t>
            </a:r>
            <a:r>
              <a:rPr lang="en-US" sz="2400" b="1"/>
              <a:t>bulk registration patterns</a:t>
            </a:r>
            <a:endParaRPr sz="2400" b="1"/>
          </a:p>
          <a:p>
            <a:pPr marL="798512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⚪"/>
            </a:pPr>
            <a:r>
              <a:rPr lang="en-US" sz="2400"/>
              <a:t>Identifying </a:t>
            </a:r>
            <a:r>
              <a:rPr lang="en-US" sz="2400" b="1"/>
              <a:t>non time-bound </a:t>
            </a:r>
            <a:r>
              <a:rPr lang="en-US" sz="2400"/>
              <a:t>registration patterns - e.g. time series analysis to pick out ongoing malicious campaign registrations</a:t>
            </a:r>
            <a:endParaRPr sz="240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sz="2400" b="1"/>
              <a:t>Monitor ongoing patterns </a:t>
            </a:r>
            <a:r>
              <a:rPr lang="en-US" sz="2400"/>
              <a:t>of abuse related to batch/bulk registrations</a:t>
            </a:r>
            <a:endParaRPr sz="2400"/>
          </a:p>
          <a:p>
            <a:pPr marL="34290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sz="2400"/>
              <a:t>Explore methods of </a:t>
            </a:r>
            <a:r>
              <a:rPr lang="en-US" sz="2400" b="1"/>
              <a:t>exposing the results </a:t>
            </a:r>
            <a:r>
              <a:rPr lang="en-US" sz="2400"/>
              <a:t>to the community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4"/>
          <p:cNvSpPr txBox="1">
            <a:spLocks noGrp="1"/>
          </p:cNvSpPr>
          <p:nvPr>
            <p:ph type="title"/>
          </p:nvPr>
        </p:nvSpPr>
        <p:spPr>
          <a:xfrm>
            <a:off x="420624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Engage with ICANN – Thank You and Questions</a:t>
            </a:r>
            <a:endParaRPr/>
          </a:p>
        </p:txBody>
      </p:sp>
      <p:sp>
        <p:nvSpPr>
          <p:cNvPr id="995" name="Google Shape;995;p24"/>
          <p:cNvSpPr txBox="1"/>
          <p:nvPr/>
        </p:nvSpPr>
        <p:spPr>
          <a:xfrm>
            <a:off x="6921062" y="3186622"/>
            <a:ext cx="4508938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sam.cheadle@icann.org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ssr-research@icann.org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0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Additional slides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77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Domain Aging</a:t>
            </a:r>
            <a:endParaRPr/>
          </a:p>
        </p:txBody>
      </p:sp>
      <p:sp>
        <p:nvSpPr>
          <p:cNvPr id="1006" name="Google Shape;1006;p77"/>
          <p:cNvSpPr txBox="1">
            <a:spLocks noGrp="1"/>
          </p:cNvSpPr>
          <p:nvPr>
            <p:ph type="body" idx="1"/>
          </p:nvPr>
        </p:nvSpPr>
        <p:spPr>
          <a:xfrm>
            <a:off x="824441" y="4511039"/>
            <a:ext cx="10543117" cy="163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What is the time delta between domain creation and RBL flagging (weaponization)?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The majority of domains are weaponized within 1-2 days of creation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However, a substantial number of domains (20-30%) remain dormant for days or weeks</a:t>
            </a:r>
            <a:endParaRPr/>
          </a:p>
        </p:txBody>
      </p:sp>
      <p:pic>
        <p:nvPicPr>
          <p:cNvPr id="1007" name="Google Shape;100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6051" y="1119641"/>
            <a:ext cx="6934200" cy="27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1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Warning period analysis</a:t>
            </a:r>
            <a:endParaRPr/>
          </a:p>
        </p:txBody>
      </p:sp>
      <p:sp>
        <p:nvSpPr>
          <p:cNvPr id="1013" name="Google Shape;1013;p21"/>
          <p:cNvSpPr txBox="1">
            <a:spLocks noGrp="1"/>
          </p:cNvSpPr>
          <p:nvPr>
            <p:ph type="body" idx="1"/>
          </p:nvPr>
        </p:nvSpPr>
        <p:spPr>
          <a:xfrm>
            <a:off x="824441" y="4206239"/>
            <a:ext cx="10543117" cy="163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How many batch registered RBL domains could have been </a:t>
            </a:r>
            <a:r>
              <a:rPr lang="en-US" b="1"/>
              <a:t>predicted earlier </a:t>
            </a:r>
            <a:r>
              <a:rPr lang="en-US"/>
              <a:t>by batch expansion? (Grace period of 12 hours)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Total number of RBL domains with batch warning of 12 hours or more: 27,138</a:t>
            </a:r>
            <a:endParaRPr/>
          </a:p>
          <a:p>
            <a:pPr marL="798513" lvl="1" indent="-34131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 b="1"/>
              <a:t>16.0% </a:t>
            </a:r>
            <a:r>
              <a:rPr lang="en-US"/>
              <a:t>of all RBL batch domains</a:t>
            </a:r>
            <a:endParaRPr/>
          </a:p>
        </p:txBody>
      </p:sp>
      <p:pic>
        <p:nvPicPr>
          <p:cNvPr id="1014" name="Google Shape;10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185" y="1119641"/>
            <a:ext cx="7124700" cy="27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Are Domain Registration Batches?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831" name="Google Shape;831;p4"/>
          <p:cNvSpPr txBox="1">
            <a:spLocks noGrp="1"/>
          </p:cNvSpPr>
          <p:nvPr>
            <p:ph type="body" idx="1"/>
          </p:nvPr>
        </p:nvSpPr>
        <p:spPr>
          <a:xfrm>
            <a:off x="812800" y="705394"/>
            <a:ext cx="10543117" cy="539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3389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Char char="◉"/>
            </a:pP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Attackers often </a:t>
            </a:r>
            <a:r>
              <a:rPr lang="en-US" sz="24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register domains in bulk 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to support large-scale malicious campaigns (Vissers et al., 2017, Spooren, 2019) including phishing, malware delivery &amp; botnet C2.</a:t>
            </a:r>
            <a:endParaRPr sz="24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433389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Char char="◉"/>
            </a:pP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Prior work hypothesizes a </a:t>
            </a:r>
            <a:r>
              <a:rPr lang="en-US" sz="24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preference for APIs or bulk registration tools 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to streamline and automate these registrations (Nosyk, 2025).</a:t>
            </a:r>
            <a:endParaRPr sz="24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</a:ext>
              </a:extLst>
            </a:endParaRPr>
          </a:p>
          <a:p>
            <a:pPr marL="433389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Char char="◉"/>
            </a:pP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Use of APIs introduces </a:t>
            </a:r>
            <a:r>
              <a:rPr lang="en-US" sz="24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detectable patterns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—e.g., bursty, time-bound batches of registrations.</a:t>
            </a:r>
            <a:endParaRPr sz="24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</a:ext>
              </a:extLst>
            </a:endParaRPr>
          </a:p>
          <a:p>
            <a:pPr marL="433389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Char char="◉"/>
            </a:pP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Batch patterns may reveal attacker infrastructure </a:t>
            </a:r>
            <a:r>
              <a:rPr lang="en-US" sz="24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early in the attack lifecycle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.</a:t>
            </a:r>
            <a:endParaRPr sz="24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</a:ext>
              </a:extLst>
            </a:endParaRPr>
          </a:p>
          <a:p>
            <a:pPr marL="433389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Char char="◉"/>
            </a:pP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Understanding these patterns enables more </a:t>
            </a:r>
            <a:r>
              <a:rPr lang="en-US" sz="24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effective detection, intervention, and mitigation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.</a:t>
            </a:r>
            <a:endParaRPr sz="2400"/>
          </a:p>
          <a:p>
            <a:pPr marL="342900" lvl="0" indent="-25241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2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Method</a:t>
            </a:r>
            <a:endParaRPr/>
          </a:p>
        </p:txBody>
      </p:sp>
      <p:sp>
        <p:nvSpPr>
          <p:cNvPr id="837" name="Google Shape;837;p22"/>
          <p:cNvSpPr txBox="1">
            <a:spLocks noGrp="1"/>
          </p:cNvSpPr>
          <p:nvPr>
            <p:ph type="body" idx="1"/>
          </p:nvPr>
        </p:nvSpPr>
        <p:spPr>
          <a:xfrm>
            <a:off x="824438" y="1143088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2400"/>
              <a:t>Perform batch registration clustering using </a:t>
            </a:r>
            <a:r>
              <a:rPr lang="en-US" sz="2400" b="1"/>
              <a:t>limited features</a:t>
            </a:r>
            <a:r>
              <a:rPr lang="en-US" sz="2400"/>
              <a:t>:</a:t>
            </a:r>
            <a:endParaRPr sz="2400"/>
          </a:p>
          <a:p>
            <a:pPr marL="798513" lvl="1" indent="-34131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 sz="2400"/>
              <a:t>Registrar</a:t>
            </a:r>
            <a:endParaRPr sz="2400"/>
          </a:p>
          <a:p>
            <a:pPr marL="798513" lvl="1" indent="-34131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 sz="2400"/>
              <a:t>Authoritative Nameservers</a:t>
            </a:r>
            <a:endParaRPr sz="2400"/>
          </a:p>
          <a:p>
            <a:pPr marL="798513" lvl="1" indent="-34131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 sz="2400"/>
              <a:t>Creation date (full timestamp)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Char char="◉"/>
            </a:pPr>
            <a:r>
              <a:rPr lang="en-US" sz="2400"/>
              <a:t>Exclude </a:t>
            </a:r>
            <a:r>
              <a:rPr lang="en-US" sz="2400" b="1"/>
              <a:t>common shared nameservers </a:t>
            </a:r>
            <a:r>
              <a:rPr lang="en-US" sz="2400"/>
              <a:t>(e.g. default registrar nameservers)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Char char="◉"/>
            </a:pPr>
            <a:r>
              <a:rPr lang="en-US" sz="2400"/>
              <a:t>Density-based spatial clustering of applications with noise (</a:t>
            </a:r>
            <a:r>
              <a:rPr lang="en-US" sz="2400" b="1"/>
              <a:t>DBSCAN</a:t>
            </a:r>
            <a:r>
              <a:rPr lang="en-US" sz="2400"/>
              <a:t>) used as the clustering algorithm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74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dirty="0"/>
              <a:t>Data sources</a:t>
            </a:r>
            <a:endParaRPr dirty="0"/>
          </a:p>
        </p:txBody>
      </p:sp>
      <p:sp>
        <p:nvSpPr>
          <p:cNvPr id="843" name="Google Shape;843;p74"/>
          <p:cNvSpPr txBox="1">
            <a:spLocks noGrp="1"/>
          </p:cNvSpPr>
          <p:nvPr>
            <p:ph type="body" idx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Char char="◉"/>
            </a:pPr>
            <a:r>
              <a:rPr lang="en-US" sz="2400" dirty="0"/>
              <a:t>gTLDs Registration Data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25"/>
              <a:buChar char="⚪"/>
            </a:pPr>
            <a:r>
              <a:rPr lang="en-US" sz="2400" dirty="0"/>
              <a:t>Bulk registration data access (BRDA data)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Char char="◉"/>
            </a:pPr>
            <a:r>
              <a:rPr lang="en-US" sz="2400" dirty="0"/>
              <a:t>Reputation Block Lists (RBLs)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25"/>
              <a:buChar char="⚪"/>
            </a:pPr>
            <a:r>
              <a:rPr lang="en-US" sz="2400" dirty="0" err="1"/>
              <a:t>Spamhaus</a:t>
            </a:r>
            <a:r>
              <a:rPr lang="en-US" sz="2400" dirty="0"/>
              <a:t>, SURBL, </a:t>
            </a:r>
            <a:r>
              <a:rPr lang="en-US" sz="2400" dirty="0" err="1"/>
              <a:t>WMCGlobal</a:t>
            </a:r>
            <a:r>
              <a:rPr lang="en-US" sz="2400" dirty="0"/>
              <a:t>, </a:t>
            </a:r>
            <a:r>
              <a:rPr lang="en-US" sz="2400" dirty="0" err="1"/>
              <a:t>Phishtank</a:t>
            </a:r>
            <a:r>
              <a:rPr lang="en-US" sz="2400" dirty="0"/>
              <a:t>, </a:t>
            </a:r>
            <a:r>
              <a:rPr lang="en-US" sz="2400" dirty="0" err="1"/>
              <a:t>Urlscan</a:t>
            </a:r>
            <a:r>
              <a:rPr lang="en-US" sz="2400" dirty="0"/>
              <a:t>, APWG, </a:t>
            </a:r>
            <a:r>
              <a:rPr lang="en-US" sz="2400" dirty="0" err="1"/>
              <a:t>Urlhaus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5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Example batches – Plot A</a:t>
            </a:r>
            <a:endParaRPr/>
          </a:p>
        </p:txBody>
      </p:sp>
      <p:pic>
        <p:nvPicPr>
          <p:cNvPr id="849" name="Google Shape;8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542" y="814104"/>
            <a:ext cx="11284923" cy="570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6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Example batches – Plot A</a:t>
            </a:r>
            <a:endParaRPr/>
          </a:p>
        </p:txBody>
      </p:sp>
      <p:pic>
        <p:nvPicPr>
          <p:cNvPr id="855" name="Google Shape;8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63" y="1291788"/>
            <a:ext cx="8458666" cy="4274421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6"/>
          <p:cNvSpPr txBox="1"/>
          <p:nvPr/>
        </p:nvSpPr>
        <p:spPr>
          <a:xfrm>
            <a:off x="7901711" y="1098635"/>
            <a:ext cx="3323968" cy="92333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Domain registrations split by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Registrar (IANA ID)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 Nameservers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7" name="Google Shape;857;p6"/>
          <p:cNvCxnSpPr>
            <a:stCxn id="856" idx="1"/>
          </p:cNvCxnSpPr>
          <p:nvPr/>
        </p:nvCxnSpPr>
        <p:spPr>
          <a:xfrm flipH="1">
            <a:off x="6208811" y="1560300"/>
            <a:ext cx="1692900" cy="1374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8" name="Google Shape;858;p6"/>
          <p:cNvCxnSpPr>
            <a:stCxn id="856" idx="1"/>
          </p:cNvCxnSpPr>
          <p:nvPr/>
        </p:nvCxnSpPr>
        <p:spPr>
          <a:xfrm flipH="1">
            <a:off x="5689811" y="1560300"/>
            <a:ext cx="2211900" cy="4617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75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Example batches – Plot A</a:t>
            </a:r>
            <a:endParaRPr/>
          </a:p>
        </p:txBody>
      </p:sp>
      <p:pic>
        <p:nvPicPr>
          <p:cNvPr id="864" name="Google Shape;864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63" y="1291788"/>
            <a:ext cx="8458666" cy="4274421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75"/>
          <p:cNvSpPr txBox="1"/>
          <p:nvPr/>
        </p:nvSpPr>
        <p:spPr>
          <a:xfrm>
            <a:off x="8686800" y="1981138"/>
            <a:ext cx="2286000" cy="36929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hour time window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6" name="Google Shape;866;p75"/>
          <p:cNvCxnSpPr>
            <a:stCxn id="865" idx="1"/>
          </p:cNvCxnSpPr>
          <p:nvPr/>
        </p:nvCxnSpPr>
        <p:spPr>
          <a:xfrm flipH="1">
            <a:off x="6741000" y="2165784"/>
            <a:ext cx="1945800" cy="882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Microsoft Macintosh PowerPoint</Application>
  <PresentationFormat>Widescreen</PresentationFormat>
  <Paragraphs>131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Noto Sans Symbols</vt:lpstr>
      <vt:lpstr>ICANN PPT_Arial_16x9_June 2017_potx</vt:lpstr>
      <vt:lpstr>Identification and abuse characteristics of batch registered gTLD domains</vt:lpstr>
      <vt:lpstr>Structure of presentation</vt:lpstr>
      <vt:lpstr>What Are Domain Registration Batches?</vt:lpstr>
      <vt:lpstr>Motivation</vt:lpstr>
      <vt:lpstr>Method</vt:lpstr>
      <vt:lpstr>Data sources</vt:lpstr>
      <vt:lpstr>Example batches – Plot A</vt:lpstr>
      <vt:lpstr>Example batches – Plot A</vt:lpstr>
      <vt:lpstr>Example batches – Plot A</vt:lpstr>
      <vt:lpstr>Example batches – Plot A</vt:lpstr>
      <vt:lpstr>Example batches – Plot B</vt:lpstr>
      <vt:lpstr>Example batches – Plot B</vt:lpstr>
      <vt:lpstr>Visualising batch volumes across registrars</vt:lpstr>
      <vt:lpstr>How Common Are Batch Registrations?</vt:lpstr>
      <vt:lpstr>How common are batch registrations?</vt:lpstr>
      <vt:lpstr>Abuse Profiles of Batch Registered Domains</vt:lpstr>
      <vt:lpstr>Overlap with newly registered malicious domains</vt:lpstr>
      <vt:lpstr>Overlap with newly registered malicious domains</vt:lpstr>
      <vt:lpstr>TLD composition breakdown – Top 5</vt:lpstr>
      <vt:lpstr>Registrar level analysis</vt:lpstr>
      <vt:lpstr>Distribution of batch sizes (CDF plots)</vt:lpstr>
      <vt:lpstr>Abuse composition breakdown - individual batches</vt:lpstr>
      <vt:lpstr>Abuse composition breakdown - individual batches</vt:lpstr>
      <vt:lpstr>Conclusions</vt:lpstr>
      <vt:lpstr>Future work</vt:lpstr>
      <vt:lpstr>Engage with ICANN – Thank You and Questions</vt:lpstr>
      <vt:lpstr>Additional slides</vt:lpstr>
      <vt:lpstr>Domain Aging</vt:lpstr>
      <vt:lpstr>Warning period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Huberman</dc:creator>
  <cp:lastModifiedBy>Sam Cheadle</cp:lastModifiedBy>
  <cp:revision>1</cp:revision>
  <dcterms:created xsi:type="dcterms:W3CDTF">2018-06-13T17:45:28Z</dcterms:created>
  <dcterms:modified xsi:type="dcterms:W3CDTF">2025-05-13T07:56:33Z</dcterms:modified>
</cp:coreProperties>
</file>