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79" r:id="rId4"/>
    <p:sldId id="280" r:id="rId5"/>
    <p:sldId id="281" r:id="rId6"/>
    <p:sldId id="259" r:id="rId7"/>
    <p:sldId id="30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9" r:id="rId23"/>
    <p:sldId id="300" r:id="rId24"/>
    <p:sldId id="298" r:id="rId25"/>
    <p:sldId id="275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B9F"/>
    <a:srgbClr val="FF7E79"/>
    <a:srgbClr val="006C66"/>
    <a:srgbClr val="FFD579"/>
    <a:srgbClr val="4D8178"/>
    <a:srgbClr val="9CC1AB"/>
    <a:srgbClr val="FFFC00"/>
    <a:srgbClr val="036C66"/>
    <a:srgbClr val="16E7CF"/>
    <a:srgbClr val="2F5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F0F4F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192982"/>
              <a:satOff val="17755"/>
              <a:lumOff val="-28483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0"/>
    <p:restoredTop sz="94694"/>
  </p:normalViewPr>
  <p:slideViewPr>
    <p:cSldViewPr snapToGrid="0">
      <p:cViewPr varScale="1">
        <p:scale>
          <a:sx n="60" d="100"/>
          <a:sy n="60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0AB9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0-7746-954C-5825B6B12B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6C6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70-7746-954C-5825B6B12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978992"/>
        <c:axId val="953980704"/>
      </c:barChart>
      <c:catAx>
        <c:axId val="95397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980704"/>
        <c:crosses val="autoZero"/>
        <c:auto val="1"/>
        <c:lblAlgn val="ctr"/>
        <c:lblOffset val="100"/>
        <c:noMultiLvlLbl val="0"/>
      </c:catAx>
      <c:valAx>
        <c:axId val="95398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97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17502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e.net/participate/ripe/tf/ripe-accountability-task-force/accountability-task-force-recommendation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e.net/participate/ripe/tf/ripe-accountability-task-force/accountability-task-force-recommendation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Stock-508856160.jpg" descr="iStock-508856160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/>
          <p:cNvPicPr>
            <a:picLocks/>
          </p:cNvPicPr>
          <p:nvPr/>
        </p:nvPicPr>
        <p:blipFill>
          <a:blip r:embed="rId3" cstate="screen">
            <a:alphaModFix amt="84888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" name="Group"/>
          <p:cNvGrpSpPr/>
          <p:nvPr/>
        </p:nvGrpSpPr>
        <p:grpSpPr>
          <a:xfrm>
            <a:off x="1236586" y="1035867"/>
            <a:ext cx="6706434" cy="1693092"/>
            <a:chOff x="0" y="0"/>
            <a:chExt cx="6706432" cy="1693090"/>
          </a:xfrm>
        </p:grpSpPr>
        <p:pic>
          <p:nvPicPr>
            <p:cNvPr id="26" name="Image" descr="Image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30204" cy="1693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282" y="424928"/>
              <a:ext cx="2211151" cy="907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Line"/>
          <p:cNvSpPr/>
          <p:nvPr/>
        </p:nvSpPr>
        <p:spPr>
          <a:xfrm>
            <a:off x="10469043" y="7116233"/>
            <a:ext cx="11872878" cy="1"/>
          </a:xfrm>
          <a:prstGeom prst="line">
            <a:avLst/>
          </a:prstGeom>
          <a:ln w="254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+ Li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-110599" y="2107202"/>
            <a:ext cx="24502570" cy="1166496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EAEAE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" name="Line"/>
          <p:cNvSpPr/>
          <p:nvPr/>
        </p:nvSpPr>
        <p:spPr>
          <a:xfrm>
            <a:off x="-21661" y="12673183"/>
            <a:ext cx="24427322" cy="1"/>
          </a:xfrm>
          <a:prstGeom prst="line">
            <a:avLst/>
          </a:prstGeom>
          <a:ln w="25400">
            <a:solidFill>
              <a:schemeClr val="accent2">
                <a:hueOff val="192982"/>
                <a:satOff val="17755"/>
                <a:lumOff val="-284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012" y="365922"/>
            <a:ext cx="1140626" cy="131851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Title"/>
          <p:cNvSpPr txBox="1">
            <a:spLocks noGrp="1"/>
          </p:cNvSpPr>
          <p:nvPr>
            <p:ph type="body" sz="quarter" idx="21"/>
          </p:nvPr>
        </p:nvSpPr>
        <p:spPr>
          <a:xfrm>
            <a:off x="1206500" y="673100"/>
            <a:ext cx="21971000" cy="1433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6000" b="1" spc="-119">
                <a:solidFill>
                  <a:srgbClr val="005D6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Your name | RIPE XX |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825" y="12910684"/>
            <a:ext cx="11094813" cy="482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500"/>
            </a:lvl1pPr>
          </a:lstStyle>
          <a:p>
            <a:r>
              <a:rPr lang="en-GB" dirty="0">
                <a:solidFill>
                  <a:srgbClr val="0C5A53"/>
                </a:solidFill>
                <a:effectLst/>
                <a:latin typeface="Verdana" panose="020B0604030504040204" pitchFamily="34" charset="0"/>
              </a:rPr>
              <a:t>Your name | RIPE XX | Date</a:t>
            </a:r>
          </a:p>
        </p:txBody>
      </p:sp>
      <p:sp>
        <p:nvSpPr>
          <p:cNvPr id="79" name="You can include bullets here…"/>
          <p:cNvSpPr txBox="1">
            <a:spLocks noGrp="1"/>
          </p:cNvSpPr>
          <p:nvPr>
            <p:ph type="body" idx="23"/>
          </p:nvPr>
        </p:nvSpPr>
        <p:spPr>
          <a:xfrm>
            <a:off x="1206500" y="2729994"/>
            <a:ext cx="20707450" cy="8256012"/>
          </a:xfrm>
          <a:prstGeom prst="rect">
            <a:avLst/>
          </a:prstGeom>
        </p:spPr>
        <p:txBody>
          <a:bodyPr/>
          <a:lstStyle>
            <a:lvl3pPr>
              <a:buClr>
                <a:srgbClr val="50AB9F"/>
              </a:buClr>
              <a:defRPr/>
            </a:lvl3pPr>
            <a:lvl4pPr>
              <a:buClr>
                <a:srgbClr val="50AB9F"/>
              </a:buClr>
              <a:defRPr/>
            </a:lvl4pPr>
            <a:lvl5pPr>
              <a:buClr>
                <a:srgbClr val="50AB9F"/>
              </a:buClr>
              <a:defRPr/>
            </a:lvl5pPr>
          </a:lstStyle>
          <a:p>
            <a:pPr lvl="0">
              <a:defRPr sz="4600"/>
            </a:pPr>
            <a:r>
              <a:rPr lang="en-US"/>
              <a:t>Click to edit Master text styles</a:t>
            </a:r>
          </a:p>
          <a:p>
            <a:pPr lvl="1">
              <a:defRPr sz="4600"/>
            </a:pPr>
            <a:r>
              <a:rPr lang="en-US"/>
              <a:t>Second level</a:t>
            </a:r>
          </a:p>
          <a:p>
            <a:pPr lvl="2">
              <a:defRPr sz="4600"/>
            </a:pPr>
            <a:r>
              <a:rPr lang="en-US"/>
              <a:t>Third level</a:t>
            </a:r>
          </a:p>
          <a:p>
            <a:pPr lvl="3">
              <a:defRPr sz="4600"/>
            </a:pPr>
            <a:r>
              <a:rPr lang="en-US"/>
              <a:t>Fourth level</a:t>
            </a:r>
          </a:p>
          <a:p>
            <a:pPr lvl="4">
              <a:defRPr sz="4600"/>
            </a:pPr>
            <a:r>
              <a:rPr lang="en-US"/>
              <a:t>Fifth level</a:t>
            </a:r>
            <a:endParaRPr u="sng" dirty="0">
              <a:hlinkClick r:id="rId3"/>
            </a:endParaRP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1500" y="12958285"/>
            <a:ext cx="432004" cy="381001"/>
          </a:xfrm>
          <a:prstGeom prst="rect">
            <a:avLst/>
          </a:prstGeom>
        </p:spPr>
        <p:txBody>
          <a:bodyPr wrap="square"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-110599" y="2107202"/>
            <a:ext cx="24502570" cy="1166496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EAEAE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" name="Line"/>
          <p:cNvSpPr/>
          <p:nvPr/>
        </p:nvSpPr>
        <p:spPr>
          <a:xfrm>
            <a:off x="-21661" y="12673183"/>
            <a:ext cx="24427322" cy="1"/>
          </a:xfrm>
          <a:prstGeom prst="line">
            <a:avLst/>
          </a:prstGeom>
          <a:ln w="25400">
            <a:solidFill>
              <a:schemeClr val="accent2">
                <a:hueOff val="192982"/>
                <a:satOff val="17755"/>
                <a:lumOff val="-284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012" y="365922"/>
            <a:ext cx="1140626" cy="131851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Title"/>
          <p:cNvSpPr txBox="1">
            <a:spLocks noGrp="1"/>
          </p:cNvSpPr>
          <p:nvPr>
            <p:ph type="body" sz="quarter" idx="21"/>
          </p:nvPr>
        </p:nvSpPr>
        <p:spPr>
          <a:xfrm>
            <a:off x="1206500" y="673100"/>
            <a:ext cx="21971000" cy="1433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6000" b="1" spc="-119">
                <a:solidFill>
                  <a:srgbClr val="005D6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Your name | RIPE XX |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825" y="12910684"/>
            <a:ext cx="11094813" cy="482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500"/>
            </a:lvl1pPr>
          </a:lstStyle>
          <a:p>
            <a:r>
              <a:rPr lang="en-GB" dirty="0">
                <a:solidFill>
                  <a:srgbClr val="0C5A53"/>
                </a:solidFill>
                <a:effectLst/>
                <a:latin typeface="Verdana" panose="020B0604030504040204" pitchFamily="34" charset="0"/>
              </a:rPr>
              <a:t>Your name | RIPE XX | Date</a:t>
            </a:r>
          </a:p>
        </p:txBody>
      </p:sp>
      <p:sp>
        <p:nvSpPr>
          <p:cNvPr id="79" name="You can include bullets here…"/>
          <p:cNvSpPr txBox="1">
            <a:spLocks noGrp="1"/>
          </p:cNvSpPr>
          <p:nvPr>
            <p:ph type="body" idx="23"/>
          </p:nvPr>
        </p:nvSpPr>
        <p:spPr>
          <a:xfrm>
            <a:off x="11855116" y="2729994"/>
            <a:ext cx="10058834" cy="8256012"/>
          </a:xfrm>
          <a:prstGeom prst="rect">
            <a:avLst/>
          </a:prstGeom>
        </p:spPr>
        <p:txBody>
          <a:bodyPr/>
          <a:lstStyle>
            <a:lvl3pPr>
              <a:buClr>
                <a:srgbClr val="50AB9F"/>
              </a:buClr>
              <a:defRPr/>
            </a:lvl3pPr>
            <a:lvl4pPr>
              <a:buClr>
                <a:srgbClr val="50AB9F"/>
              </a:buClr>
              <a:defRPr/>
            </a:lvl4pPr>
            <a:lvl5pPr>
              <a:buClr>
                <a:srgbClr val="50AB9F"/>
              </a:buClr>
              <a:defRPr/>
            </a:lvl5pPr>
          </a:lstStyle>
          <a:p>
            <a:pPr lvl="0">
              <a:defRPr sz="4600"/>
            </a:pPr>
            <a:r>
              <a:rPr lang="en-US"/>
              <a:t>Click to edit Master text styles</a:t>
            </a:r>
          </a:p>
          <a:p>
            <a:pPr lvl="1">
              <a:defRPr sz="4600"/>
            </a:pPr>
            <a:r>
              <a:rPr lang="en-US"/>
              <a:t>Second level</a:t>
            </a:r>
          </a:p>
          <a:p>
            <a:pPr lvl="2">
              <a:defRPr sz="4600"/>
            </a:pPr>
            <a:r>
              <a:rPr lang="en-US"/>
              <a:t>Third level</a:t>
            </a:r>
          </a:p>
          <a:p>
            <a:pPr lvl="3">
              <a:defRPr sz="4600"/>
            </a:pPr>
            <a:r>
              <a:rPr lang="en-US"/>
              <a:t>Fourth level</a:t>
            </a:r>
          </a:p>
          <a:p>
            <a:pPr lvl="4">
              <a:defRPr sz="4600"/>
            </a:pPr>
            <a:r>
              <a:rPr lang="en-US"/>
              <a:t>Fifth level</a:t>
            </a:r>
            <a:endParaRPr u="sng" dirty="0">
              <a:hlinkClick r:id="rId3"/>
            </a:endParaRP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1500" y="12958285"/>
            <a:ext cx="432004" cy="381001"/>
          </a:xfrm>
          <a:prstGeom prst="rect">
            <a:avLst/>
          </a:prstGeom>
        </p:spPr>
        <p:txBody>
          <a:bodyPr wrap="square"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3D358-710E-A20A-1A02-39AE8E45367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49263" y="2730500"/>
            <a:ext cx="10860087" cy="8707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4494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5F1C63-779E-9DD0-516E-C44BFE4E8861}"/>
              </a:ext>
            </a:extLst>
          </p:cNvPr>
          <p:cNvGraphicFramePr/>
          <p:nvPr userDrawn="1"/>
        </p:nvGraphicFramePr>
        <p:xfrm>
          <a:off x="2232212" y="2743200"/>
          <a:ext cx="19540070" cy="927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Your name | RIPE XX | Date">
            <a:extLst>
              <a:ext uri="{FF2B5EF4-FFF2-40B4-BE49-F238E27FC236}">
                <a16:creationId xmlns:a16="http://schemas.microsoft.com/office/drawing/2014/main" id="{DFC7DF09-A53F-86DC-A205-89997553B5FE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825" y="12910684"/>
            <a:ext cx="11094813" cy="482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500"/>
            </a:lvl1pPr>
          </a:lstStyle>
          <a:p>
            <a:r>
              <a:rPr lang="en-GB" dirty="0">
                <a:solidFill>
                  <a:srgbClr val="0C5A53"/>
                </a:solidFill>
                <a:effectLst/>
                <a:latin typeface="Verdana" panose="020B0604030504040204" pitchFamily="34" charset="0"/>
              </a:rPr>
              <a:t>Your name | RIPE XX | Date</a:t>
            </a: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920AA49F-3EC2-05F3-AFB3-177D68A91E18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206500" y="673100"/>
            <a:ext cx="21971000" cy="1433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6000" b="1" spc="-119">
                <a:solidFill>
                  <a:srgbClr val="005D6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9439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Bullets + Li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">
            <a:extLst>
              <a:ext uri="{FF2B5EF4-FFF2-40B4-BE49-F238E27FC236}">
                <a16:creationId xmlns:a16="http://schemas.microsoft.com/office/drawing/2014/main" id="{DA6B1AA3-82F2-5DBA-E447-6CB3100DEABF}"/>
              </a:ext>
            </a:extLst>
          </p:cNvPr>
          <p:cNvSpPr/>
          <p:nvPr userDrawn="1"/>
        </p:nvSpPr>
        <p:spPr>
          <a:xfrm>
            <a:off x="-7972" y="2051037"/>
            <a:ext cx="24399943" cy="11664963"/>
          </a:xfrm>
          <a:prstGeom prst="rect">
            <a:avLst/>
          </a:prstGeom>
          <a:solidFill>
            <a:srgbClr val="005D6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EAEAE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2" name="Your name | RIPE XX | Date">
            <a:extLst>
              <a:ext uri="{FF2B5EF4-FFF2-40B4-BE49-F238E27FC236}">
                <a16:creationId xmlns:a16="http://schemas.microsoft.com/office/drawing/2014/main" id="{1CFD48D8-0F9C-0CBA-B679-E283C36C925B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73571" y="12716692"/>
            <a:ext cx="11094813" cy="86177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500">
                <a:solidFill>
                  <a:srgbClr val="FFFFFF"/>
                </a:solidFill>
              </a:defRPr>
            </a:lvl1pPr>
          </a:lstStyle>
          <a:p>
            <a:pPr marL="0" marR="0" lvl="0" indent="0" algn="l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Your name | RIPE XX | Date</a:t>
            </a:r>
          </a:p>
          <a:p>
            <a:pPr marL="0" marR="0" lvl="0" indent="0" algn="l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3" name="Time">
            <a:extLst>
              <a:ext uri="{FF2B5EF4-FFF2-40B4-BE49-F238E27FC236}">
                <a16:creationId xmlns:a16="http://schemas.microsoft.com/office/drawing/2014/main" id="{D8B5C43E-01E8-96F9-2050-46DD77C3C086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169880" y="3236331"/>
            <a:ext cx="1523174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 b="1">
                <a:solidFill>
                  <a:srgbClr val="F9FDFF"/>
                </a:solidFill>
              </a:defRPr>
            </a:lvl1pPr>
          </a:lstStyle>
          <a:p>
            <a:pPr lvl="0"/>
            <a:r>
              <a:rPr lang="en-GB" dirty="0"/>
              <a:t>Time</a:t>
            </a:r>
          </a:p>
        </p:txBody>
      </p:sp>
      <p:sp>
        <p:nvSpPr>
          <p:cNvPr id="4" name="Subject / Title">
            <a:extLst>
              <a:ext uri="{FF2B5EF4-FFF2-40B4-BE49-F238E27FC236}">
                <a16:creationId xmlns:a16="http://schemas.microsoft.com/office/drawing/2014/main" id="{7C55332F-6A77-541D-DB3B-1CB751DC953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6956270" y="3236331"/>
            <a:ext cx="2247731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 b="1">
                <a:solidFill>
                  <a:srgbClr val="F9FDFF"/>
                </a:solidFill>
              </a:defRPr>
            </a:lvl1pPr>
          </a:lstStyle>
          <a:p>
            <a:pPr lvl="0"/>
            <a:r>
              <a:rPr lang="en-GB" dirty="0"/>
              <a:t>Subject</a:t>
            </a:r>
          </a:p>
        </p:txBody>
      </p:sp>
      <p:sp>
        <p:nvSpPr>
          <p:cNvPr id="5" name="9:00">
            <a:extLst>
              <a:ext uri="{FF2B5EF4-FFF2-40B4-BE49-F238E27FC236}">
                <a16:creationId xmlns:a16="http://schemas.microsoft.com/office/drawing/2014/main" id="{F4D80FA0-D4B8-8205-CB6C-8CAC0F41A32C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3221978" y="5002756"/>
            <a:ext cx="1418979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 b="1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 lvl="0"/>
            <a:r>
              <a:rPr lang="en-GB" dirty="0"/>
              <a:t>9:00</a:t>
            </a:r>
          </a:p>
        </p:txBody>
      </p:sp>
      <p:sp>
        <p:nvSpPr>
          <p:cNvPr id="6" name="10:00">
            <a:extLst>
              <a:ext uri="{FF2B5EF4-FFF2-40B4-BE49-F238E27FC236}">
                <a16:creationId xmlns:a16="http://schemas.microsoft.com/office/drawing/2014/main" id="{E96516DC-FE45-0D40-038B-F8C605A0C164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3201253" y="5934089"/>
            <a:ext cx="1765227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 b="1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 lvl="0"/>
            <a:r>
              <a:rPr lang="en-GB" dirty="0"/>
              <a:t>10:00</a:t>
            </a:r>
          </a:p>
        </p:txBody>
      </p:sp>
      <p:sp>
        <p:nvSpPr>
          <p:cNvPr id="7" name="11:00">
            <a:extLst>
              <a:ext uri="{FF2B5EF4-FFF2-40B4-BE49-F238E27FC236}">
                <a16:creationId xmlns:a16="http://schemas.microsoft.com/office/drawing/2014/main" id="{F28E7064-3598-C548-75B5-93CF9D56638A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3201253" y="6961664"/>
            <a:ext cx="1765227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 b="1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 lvl="0"/>
            <a:r>
              <a:rPr lang="en-GB" dirty="0"/>
              <a:t>11:00</a:t>
            </a:r>
          </a:p>
        </p:txBody>
      </p:sp>
      <p:sp>
        <p:nvSpPr>
          <p:cNvPr id="8" name="12:00">
            <a:extLst>
              <a:ext uri="{FF2B5EF4-FFF2-40B4-BE49-F238E27FC236}">
                <a16:creationId xmlns:a16="http://schemas.microsoft.com/office/drawing/2014/main" id="{04DEA00F-99BE-ECED-03DA-1BB555DA9AEC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3201253" y="8043348"/>
            <a:ext cx="1765227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 b="1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 lvl="0"/>
            <a:r>
              <a:rPr lang="en-GB" dirty="0"/>
              <a:t>12:00</a:t>
            </a:r>
          </a:p>
        </p:txBody>
      </p:sp>
      <p:sp>
        <p:nvSpPr>
          <p:cNvPr id="9" name="13:00">
            <a:extLst>
              <a:ext uri="{FF2B5EF4-FFF2-40B4-BE49-F238E27FC236}">
                <a16:creationId xmlns:a16="http://schemas.microsoft.com/office/drawing/2014/main" id="{86BC9D72-9430-48C8-07F3-2890D4CDE2CA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201253" y="9037255"/>
            <a:ext cx="1765227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 b="1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 lvl="0"/>
            <a:r>
              <a:rPr lang="en-GB" dirty="0"/>
              <a:t>13:00</a:t>
            </a:r>
          </a:p>
        </p:txBody>
      </p:sp>
      <p:sp>
        <p:nvSpPr>
          <p:cNvPr id="10" name="14:00">
            <a:extLst>
              <a:ext uri="{FF2B5EF4-FFF2-40B4-BE49-F238E27FC236}">
                <a16:creationId xmlns:a16="http://schemas.microsoft.com/office/drawing/2014/main" id="{1F7EB002-D86B-3C2F-7C78-4E5877E0F1E9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3201253" y="10137545"/>
            <a:ext cx="1765227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 b="1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 lvl="0"/>
            <a:r>
              <a:rPr lang="en-GB" dirty="0"/>
              <a:t>14:00</a:t>
            </a:r>
          </a:p>
        </p:txBody>
      </p:sp>
      <p:sp>
        <p:nvSpPr>
          <p:cNvPr id="11" name="Subject / Title">
            <a:extLst>
              <a:ext uri="{FF2B5EF4-FFF2-40B4-BE49-F238E27FC236}">
                <a16:creationId xmlns:a16="http://schemas.microsoft.com/office/drawing/2014/main" id="{B95D5691-4FF8-1676-5AFA-CB01C89CC6C9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6251081" y="5002756"/>
            <a:ext cx="3302507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>
                <a:solidFill>
                  <a:srgbClr val="F9FDFF"/>
                </a:solidFill>
              </a:defRPr>
            </a:lvl1pPr>
          </a:lstStyle>
          <a:p>
            <a:pPr lvl="0"/>
            <a:r>
              <a:rPr lang="en-GB" dirty="0"/>
              <a:t>Subject/Title</a:t>
            </a:r>
          </a:p>
        </p:txBody>
      </p:sp>
      <p:sp>
        <p:nvSpPr>
          <p:cNvPr id="12" name="Subject / Title">
            <a:extLst>
              <a:ext uri="{FF2B5EF4-FFF2-40B4-BE49-F238E27FC236}">
                <a16:creationId xmlns:a16="http://schemas.microsoft.com/office/drawing/2014/main" id="{D97DA8FF-FC67-DF39-509E-CC521166E54B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6251079" y="5958182"/>
            <a:ext cx="3302507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>
                <a:solidFill>
                  <a:srgbClr val="F9FDFF"/>
                </a:solidFill>
              </a:defRPr>
            </a:lvl1pPr>
          </a:lstStyle>
          <a:p>
            <a:pPr lvl="0"/>
            <a:r>
              <a:rPr lang="en-GB" dirty="0"/>
              <a:t>Subject/Title</a:t>
            </a:r>
          </a:p>
        </p:txBody>
      </p:sp>
      <p:sp>
        <p:nvSpPr>
          <p:cNvPr id="13" name="Subject / Title">
            <a:extLst>
              <a:ext uri="{FF2B5EF4-FFF2-40B4-BE49-F238E27FC236}">
                <a16:creationId xmlns:a16="http://schemas.microsoft.com/office/drawing/2014/main" id="{F83A0BC7-142E-7044-ED10-C8877C4AD3ED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6251079" y="6934946"/>
            <a:ext cx="3302507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>
                <a:solidFill>
                  <a:srgbClr val="F9FDFF"/>
                </a:solidFill>
              </a:defRPr>
            </a:lvl1pPr>
          </a:lstStyle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Subject/Title</a:t>
            </a:r>
          </a:p>
        </p:txBody>
      </p:sp>
      <p:sp>
        <p:nvSpPr>
          <p:cNvPr id="14" name="Subject / Title">
            <a:extLst>
              <a:ext uri="{FF2B5EF4-FFF2-40B4-BE49-F238E27FC236}">
                <a16:creationId xmlns:a16="http://schemas.microsoft.com/office/drawing/2014/main" id="{AEEE496F-E673-51CB-655F-A80E21746F4F}"/>
              </a:ext>
            </a:extLst>
          </p:cNvPr>
          <p:cNvSpPr txBox="1">
            <a:spLocks noGrp="1"/>
          </p:cNvSpPr>
          <p:nvPr>
            <p:ph type="body" sz="quarter" idx="33" hasCustomPrompt="1"/>
          </p:nvPr>
        </p:nvSpPr>
        <p:spPr>
          <a:xfrm>
            <a:off x="6251079" y="7995293"/>
            <a:ext cx="3302507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>
                <a:solidFill>
                  <a:srgbClr val="F9FDFF"/>
                </a:solidFill>
              </a:defRPr>
            </a:lvl1pPr>
          </a:lstStyle>
          <a:p>
            <a:pPr lvl="0"/>
            <a:r>
              <a:rPr lang="en-GB" dirty="0"/>
              <a:t>Subject/Title</a:t>
            </a:r>
          </a:p>
        </p:txBody>
      </p:sp>
      <p:sp>
        <p:nvSpPr>
          <p:cNvPr id="15" name="Subject / Title">
            <a:extLst>
              <a:ext uri="{FF2B5EF4-FFF2-40B4-BE49-F238E27FC236}">
                <a16:creationId xmlns:a16="http://schemas.microsoft.com/office/drawing/2014/main" id="{D6DD821C-DE57-17A0-743F-F1E86D391CB6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6251082" y="9014470"/>
            <a:ext cx="3302507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>
                <a:solidFill>
                  <a:srgbClr val="F9FDFF"/>
                </a:solidFill>
              </a:defRPr>
            </a:lvl1pPr>
          </a:lstStyle>
          <a:p>
            <a:pPr lvl="0"/>
            <a:r>
              <a:rPr lang="en-GB" dirty="0"/>
              <a:t>Subject/Title</a:t>
            </a:r>
          </a:p>
        </p:txBody>
      </p:sp>
      <p:sp>
        <p:nvSpPr>
          <p:cNvPr id="16" name="Subject / Title">
            <a:extLst>
              <a:ext uri="{FF2B5EF4-FFF2-40B4-BE49-F238E27FC236}">
                <a16:creationId xmlns:a16="http://schemas.microsoft.com/office/drawing/2014/main" id="{06D306DC-FDFD-A616-2611-939552C48E82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251079" y="10137546"/>
            <a:ext cx="3302507" cy="67710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800">
                <a:solidFill>
                  <a:srgbClr val="F9FDFF"/>
                </a:solidFill>
              </a:defRPr>
            </a:lvl1pPr>
          </a:lstStyle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Subject/Title</a:t>
            </a:r>
          </a:p>
        </p:txBody>
      </p:sp>
      <p:sp>
        <p:nvSpPr>
          <p:cNvPr id="17" name="Regular Slide with bullets">
            <a:extLst>
              <a:ext uri="{FF2B5EF4-FFF2-40B4-BE49-F238E27FC236}">
                <a16:creationId xmlns:a16="http://schemas.microsoft.com/office/drawing/2014/main" id="{7FD38AFA-E599-438D-F3CC-D701E0146C98}"/>
              </a:ext>
            </a:extLst>
          </p:cNvPr>
          <p:cNvSpPr txBox="1">
            <a:spLocks noGrp="1"/>
          </p:cNvSpPr>
          <p:nvPr>
            <p:ph type="body" sz="quarter" idx="36"/>
          </p:nvPr>
        </p:nvSpPr>
        <p:spPr>
          <a:xfrm>
            <a:off x="1286569" y="658415"/>
            <a:ext cx="13895652" cy="1012925"/>
          </a:xfrm>
          <a:prstGeom prst="rect">
            <a:avLst/>
          </a:prstGeom>
        </p:spPr>
        <p:txBody>
          <a:bodyPr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940" b="1">
                <a:solidFill>
                  <a:srgbClr val="005D6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D37814B-5BA9-A4BF-AC3B-A0F7B015A33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430989" y="12928479"/>
            <a:ext cx="437258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1EFE8F22-DD88-B502-6BA4-70EC09CE803C}"/>
              </a:ext>
            </a:extLst>
          </p:cNvPr>
          <p:cNvSpPr/>
          <p:nvPr userDrawn="1"/>
        </p:nvSpPr>
        <p:spPr>
          <a:xfrm>
            <a:off x="3304363" y="4493584"/>
            <a:ext cx="1767264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50206262-696C-C611-DFAE-D29C1A308A53}"/>
              </a:ext>
            </a:extLst>
          </p:cNvPr>
          <p:cNvSpPr/>
          <p:nvPr userDrawn="1"/>
        </p:nvSpPr>
        <p:spPr>
          <a:xfrm>
            <a:off x="3304363" y="5819023"/>
            <a:ext cx="17672646" cy="1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58C0F127-EED3-2164-C4D5-0649DE3A043E}"/>
              </a:ext>
            </a:extLst>
          </p:cNvPr>
          <p:cNvSpPr/>
          <p:nvPr userDrawn="1"/>
        </p:nvSpPr>
        <p:spPr>
          <a:xfrm>
            <a:off x="3304363" y="6769597"/>
            <a:ext cx="17672646" cy="1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D7A54236-4F58-9621-E915-E1F507649F05}"/>
              </a:ext>
            </a:extLst>
          </p:cNvPr>
          <p:cNvSpPr/>
          <p:nvPr userDrawn="1"/>
        </p:nvSpPr>
        <p:spPr>
          <a:xfrm>
            <a:off x="3304363" y="7788773"/>
            <a:ext cx="17672646" cy="1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E1DC1A30-7391-DB90-F8D8-BD9CF76C8F2D}"/>
              </a:ext>
            </a:extLst>
          </p:cNvPr>
          <p:cNvSpPr/>
          <p:nvPr userDrawn="1"/>
        </p:nvSpPr>
        <p:spPr>
          <a:xfrm>
            <a:off x="3304363" y="8867553"/>
            <a:ext cx="17672646" cy="1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73F74DC4-2675-2F72-B2F1-70F8C7BAE213}"/>
              </a:ext>
            </a:extLst>
          </p:cNvPr>
          <p:cNvSpPr/>
          <p:nvPr userDrawn="1"/>
        </p:nvSpPr>
        <p:spPr>
          <a:xfrm>
            <a:off x="3304363" y="9898098"/>
            <a:ext cx="17672646" cy="1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DAE85A5B-1F5A-FF0B-8BBE-5C4C7AB55D31}"/>
              </a:ext>
            </a:extLst>
          </p:cNvPr>
          <p:cNvSpPr/>
          <p:nvPr userDrawn="1"/>
        </p:nvSpPr>
        <p:spPr>
          <a:xfrm>
            <a:off x="3304363" y="10917275"/>
            <a:ext cx="17672646" cy="1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7AE4D7D6-2459-0332-1764-45B7E5960B3F}"/>
              </a:ext>
            </a:extLst>
          </p:cNvPr>
          <p:cNvSpPr/>
          <p:nvPr userDrawn="1"/>
        </p:nvSpPr>
        <p:spPr>
          <a:xfrm>
            <a:off x="-21661" y="12673183"/>
            <a:ext cx="24427322" cy="1"/>
          </a:xfrm>
          <a:prstGeom prst="line">
            <a:avLst/>
          </a:prstGeom>
          <a:ln w="25400">
            <a:solidFill>
              <a:srgbClr val="F2F2F1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49872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-110599" y="2107202"/>
            <a:ext cx="24502570" cy="1166496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EAEAE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" name="Line"/>
          <p:cNvSpPr/>
          <p:nvPr/>
        </p:nvSpPr>
        <p:spPr>
          <a:xfrm>
            <a:off x="-21661" y="12673183"/>
            <a:ext cx="24427322" cy="1"/>
          </a:xfrm>
          <a:prstGeom prst="line">
            <a:avLst/>
          </a:prstGeom>
          <a:ln w="25400">
            <a:solidFill>
              <a:schemeClr val="accent2">
                <a:hueOff val="192982"/>
                <a:satOff val="17755"/>
                <a:lumOff val="-284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012" y="365922"/>
            <a:ext cx="1140626" cy="131851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Title"/>
          <p:cNvSpPr txBox="1">
            <a:spLocks noGrp="1"/>
          </p:cNvSpPr>
          <p:nvPr>
            <p:ph type="body" sz="quarter" idx="21"/>
          </p:nvPr>
        </p:nvSpPr>
        <p:spPr>
          <a:xfrm>
            <a:off x="1206500" y="673100"/>
            <a:ext cx="21971000" cy="1433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6000" b="1" spc="-119">
                <a:solidFill>
                  <a:srgbClr val="005D6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Your name | RIPE XX |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825" y="12910684"/>
            <a:ext cx="11094813" cy="482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500"/>
            </a:lvl1pPr>
          </a:lstStyle>
          <a:p>
            <a:r>
              <a:rPr lang="en-GB" dirty="0">
                <a:solidFill>
                  <a:srgbClr val="0C5A53"/>
                </a:solidFill>
                <a:effectLst/>
                <a:latin typeface="Verdana" panose="020B0604030504040204" pitchFamily="34" charset="0"/>
              </a:rPr>
              <a:t>Your name | RIPE XX | Date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1500" y="12958285"/>
            <a:ext cx="432004" cy="381001"/>
          </a:xfrm>
          <a:prstGeom prst="rect">
            <a:avLst/>
          </a:prstGeom>
        </p:spPr>
        <p:txBody>
          <a:bodyPr wrap="square"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4F269C-1B98-1CAC-F493-418A62A56D8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05565007"/>
              </p:ext>
            </p:extLst>
          </p:nvPr>
        </p:nvGraphicFramePr>
        <p:xfrm>
          <a:off x="1566954" y="3617756"/>
          <a:ext cx="21250092" cy="719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2523">
                  <a:extLst>
                    <a:ext uri="{9D8B030D-6E8A-4147-A177-3AD203B41FA5}">
                      <a16:colId xmlns:a16="http://schemas.microsoft.com/office/drawing/2014/main" val="3715499273"/>
                    </a:ext>
                  </a:extLst>
                </a:gridCol>
                <a:gridCol w="5312523">
                  <a:extLst>
                    <a:ext uri="{9D8B030D-6E8A-4147-A177-3AD203B41FA5}">
                      <a16:colId xmlns:a16="http://schemas.microsoft.com/office/drawing/2014/main" val="570379260"/>
                    </a:ext>
                  </a:extLst>
                </a:gridCol>
                <a:gridCol w="5312523">
                  <a:extLst>
                    <a:ext uri="{9D8B030D-6E8A-4147-A177-3AD203B41FA5}">
                      <a16:colId xmlns:a16="http://schemas.microsoft.com/office/drawing/2014/main" val="3794304893"/>
                    </a:ext>
                  </a:extLst>
                </a:gridCol>
                <a:gridCol w="5312523">
                  <a:extLst>
                    <a:ext uri="{9D8B030D-6E8A-4147-A177-3AD203B41FA5}">
                      <a16:colId xmlns:a16="http://schemas.microsoft.com/office/drawing/2014/main" val="3506962426"/>
                    </a:ext>
                  </a:extLst>
                </a:gridCol>
              </a:tblGrid>
              <a:tr h="179842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036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solidFill>
                      <a:srgbClr val="036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/>
                    </a:p>
                  </a:txBody>
                  <a:tcPr>
                    <a:solidFill>
                      <a:srgbClr val="036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/>
                    </a:p>
                  </a:txBody>
                  <a:tcPr>
                    <a:solidFill>
                      <a:srgbClr val="036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29053"/>
                  </a:ext>
                </a:extLst>
              </a:tr>
              <a:tr h="179842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876849"/>
                  </a:ext>
                </a:extLst>
              </a:tr>
              <a:tr h="1798420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99063"/>
                  </a:ext>
                </a:extLst>
              </a:tr>
              <a:tr h="1798420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36C66"/>
                        </a:solidFill>
                      </a:endParaRPr>
                    </a:p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36C66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8619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283AF-ADD2-B8C8-D527-BE1663D340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7774" y="4543287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Items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747EF02-031C-D14F-79DE-3A115DCE69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57974" y="4416287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259D71B-5F6A-0749-D5BA-99E36278FF9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115837" y="4416287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14A2F8A-AEA8-54B8-0594-2367C5C1EE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449774" y="4416287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4039FD-47ED-F627-59DF-9F817B0DC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47774" y="6053841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0" i="0" baseline="0">
                <a:ln>
                  <a:noFill/>
                </a:ln>
                <a:solidFill>
                  <a:srgbClr val="036C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7D3D70-67D3-43E2-C61F-7B4B387224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7774" y="7894595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0" i="0" baseline="0">
                <a:ln>
                  <a:noFill/>
                </a:ln>
                <a:solidFill>
                  <a:srgbClr val="036C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3D1F40-48FC-CFD4-CDBF-8C24B02CAA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449774" y="6077178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0" i="0" baseline="0">
                <a:ln>
                  <a:noFill/>
                </a:ln>
                <a:solidFill>
                  <a:srgbClr val="036C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6FB579-B7C8-33D6-A079-89A902FF77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153448" y="6053841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0" i="0" baseline="0">
                <a:ln>
                  <a:noFill/>
                </a:ln>
                <a:solidFill>
                  <a:srgbClr val="036C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93C533F-C4E7-C560-3AA8-60BAA7C9EDE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57974" y="7772238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0" i="0" baseline="0">
                <a:ln>
                  <a:noFill/>
                </a:ln>
                <a:solidFill>
                  <a:srgbClr val="036C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EF1056-BA39-26E0-3BBC-70B19DBED7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00611" y="6053841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0" i="0" baseline="0">
                <a:ln>
                  <a:noFill/>
                </a:ln>
                <a:solidFill>
                  <a:srgbClr val="036C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3CE4E3-B540-B6B2-FA0A-2E6CC11F33A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153448" y="7978914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0" i="0" baseline="0">
                <a:ln>
                  <a:noFill/>
                </a:ln>
                <a:solidFill>
                  <a:srgbClr val="036C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A56B25B-B8D9-C8A9-D2F8-3B5B136761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449774" y="7871113"/>
            <a:ext cx="2336800" cy="66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0" i="0" baseline="0">
                <a:ln>
                  <a:noFill/>
                </a:ln>
                <a:solidFill>
                  <a:srgbClr val="036C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196922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 userDrawn="1"/>
        </p:nvSpPr>
        <p:spPr>
          <a:xfrm>
            <a:off x="-96909" y="0"/>
            <a:ext cx="24502570" cy="13726727"/>
          </a:xfrm>
          <a:prstGeom prst="rect">
            <a:avLst/>
          </a:prstGeom>
          <a:solidFill>
            <a:srgbClr val="005D6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EAEAE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Oval"/>
          <p:cNvSpPr/>
          <p:nvPr/>
        </p:nvSpPr>
        <p:spPr>
          <a:xfrm>
            <a:off x="13651177" y="2881047"/>
            <a:ext cx="8054447" cy="795390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165100" dist="63500" dir="5400000" rotWithShape="0">
              <a:srgbClr val="000000">
                <a:alpha val="50000"/>
              </a:srgbClr>
            </a:outerShdw>
          </a:effectLst>
        </p:spPr>
        <p:txBody>
          <a:bodyPr lIns="121919" tIns="121919" rIns="121919" bIns="121919"/>
          <a:lstStyle/>
          <a:p>
            <a:pPr defTabSz="2438400">
              <a:defRPr sz="6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?"/>
          <p:cNvSpPr txBox="1"/>
          <p:nvPr/>
        </p:nvSpPr>
        <p:spPr>
          <a:xfrm>
            <a:off x="16361502" y="3281679"/>
            <a:ext cx="2633795" cy="716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l" defTabSz="2438400">
              <a:defRPr sz="40000" b="1">
                <a:solidFill>
                  <a:schemeClr val="accent4">
                    <a:hueOff val="-858837"/>
                    <a:lumOff val="-9791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?</a:t>
            </a:r>
          </a:p>
        </p:txBody>
      </p:sp>
      <p:sp>
        <p:nvSpPr>
          <p:cNvPr id="193" name="Your name | RIPE XX |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59225" y="12910684"/>
            <a:ext cx="11094813" cy="482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500">
                <a:solidFill>
                  <a:srgbClr val="FFFFFF"/>
                </a:solidFill>
              </a:defRPr>
            </a:lvl1pPr>
          </a:lstStyle>
          <a:p>
            <a:pPr marL="0" marR="0" lvl="0" indent="0" algn="l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Your name | RIPE XX | Date</a:t>
            </a:r>
          </a:p>
        </p:txBody>
      </p:sp>
      <p:sp>
        <p:nvSpPr>
          <p:cNvPr id="194" name="Line"/>
          <p:cNvSpPr/>
          <p:nvPr/>
        </p:nvSpPr>
        <p:spPr>
          <a:xfrm>
            <a:off x="-21661" y="12673183"/>
            <a:ext cx="2442732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5179" y="354282"/>
            <a:ext cx="1160767" cy="134179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34050-F1AF-E990-CB98-1BDA92D48926}"/>
              </a:ext>
            </a:extLst>
          </p:cNvPr>
          <p:cNvSpPr txBox="1"/>
          <p:nvPr userDrawn="1"/>
        </p:nvSpPr>
        <p:spPr>
          <a:xfrm>
            <a:off x="1225663" y="4302534"/>
            <a:ext cx="12739215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0" b="1" baseline="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Questions,</a:t>
            </a:r>
            <a:endParaRPr lang="en-GB" sz="10000" baseline="0" dirty="0">
              <a:solidFill>
                <a:srgbClr val="FFFFFF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0000" b="1" baseline="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feedback</a:t>
            </a:r>
            <a:r>
              <a:rPr lang="en-GB" sz="10000" b="0" baseline="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10000" b="1" baseline="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&amp; </a:t>
            </a:r>
            <a:r>
              <a:rPr lang="en-GB" sz="10000" b="1" baseline="0" dirty="0">
                <a:solidFill>
                  <a:srgbClr val="EC5C07"/>
                </a:solidFill>
                <a:effectLst/>
                <a:latin typeface="Verdana" panose="020B0604030504040204" pitchFamily="34" charset="0"/>
              </a:rPr>
              <a:t>dialogue</a:t>
            </a:r>
            <a:endParaRPr lang="en-GB" sz="10000" baseline="0" dirty="0">
              <a:solidFill>
                <a:srgbClr val="EC5C07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Stock-508856160.jpg" descr="iStock-508856160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/>
          </p:cNvPicPr>
          <p:nvPr/>
        </p:nvPicPr>
        <p:blipFill>
          <a:blip r:embed="rId3" cstate="screen">
            <a:alphaModFix amt="84888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661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Your name | RIPE XX |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59225" y="12910684"/>
            <a:ext cx="11094813" cy="482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500">
                <a:solidFill>
                  <a:srgbClr val="FFFFFF"/>
                </a:solidFill>
              </a:defRPr>
            </a:lvl1pPr>
          </a:lstStyle>
          <a:p>
            <a:pPr marL="0" marR="0" lvl="0" indent="0" algn="l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Your name | RIPE XX | Date</a:t>
            </a:r>
          </a:p>
        </p:txBody>
      </p:sp>
      <p:sp>
        <p:nvSpPr>
          <p:cNvPr id="207" name="Line"/>
          <p:cNvSpPr/>
          <p:nvPr/>
        </p:nvSpPr>
        <p:spPr>
          <a:xfrm>
            <a:off x="-21661" y="12673183"/>
            <a:ext cx="2442732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210" name="Group"/>
          <p:cNvGrpSpPr/>
          <p:nvPr/>
        </p:nvGrpSpPr>
        <p:grpSpPr>
          <a:xfrm>
            <a:off x="1236586" y="1035867"/>
            <a:ext cx="6706434" cy="1693092"/>
            <a:chOff x="0" y="0"/>
            <a:chExt cx="6706432" cy="1693090"/>
          </a:xfrm>
        </p:grpSpPr>
        <p:pic>
          <p:nvPicPr>
            <p:cNvPr id="208" name="Image" descr="Image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30204" cy="1693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282" y="424928"/>
              <a:ext cx="2211151" cy="907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14566" y="12964685"/>
            <a:ext cx="368505" cy="3746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8904F-D051-4E54-5E86-2629B474B091}"/>
              </a:ext>
            </a:extLst>
          </p:cNvPr>
          <p:cNvSpPr txBox="1"/>
          <p:nvPr userDrawn="1"/>
        </p:nvSpPr>
        <p:spPr>
          <a:xfrm>
            <a:off x="6018144" y="5576213"/>
            <a:ext cx="12354338" cy="2400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0" b="1">
                <a:solidFill>
                  <a:srgbClr val="5E5E5E"/>
                </a:solidFill>
              </a:defRPr>
            </a:pPr>
            <a:r>
              <a:rPr lang="en-US" sz="15000" b="1" baseline="0" dirty="0">
                <a:solidFill>
                  <a:schemeClr val="bg1"/>
                </a:solidFill>
              </a:rPr>
              <a:t>THANK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15000" b="1" baseline="0" dirty="0">
                <a:solidFill>
                  <a:srgbClr val="16E7CF"/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0865426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ripe.net/participate/ripe/tf/ripe-accountability-task-force/accountability-task-force-recommendations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">
            <a:extLst>
              <a:ext uri="{FF2B5EF4-FFF2-40B4-BE49-F238E27FC236}">
                <a16:creationId xmlns:a16="http://schemas.microsoft.com/office/drawing/2014/main" id="{1C9650C2-CDD8-0B27-1F1F-0FBD7C8AC493}"/>
              </a:ext>
            </a:extLst>
          </p:cNvPr>
          <p:cNvSpPr/>
          <p:nvPr userDrawn="1"/>
        </p:nvSpPr>
        <p:spPr>
          <a:xfrm>
            <a:off x="-110599" y="2107202"/>
            <a:ext cx="24502570" cy="1166496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EAEAE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" name="Line">
            <a:extLst>
              <a:ext uri="{FF2B5EF4-FFF2-40B4-BE49-F238E27FC236}">
                <a16:creationId xmlns:a16="http://schemas.microsoft.com/office/drawing/2014/main" id="{21F55FA5-9060-23B6-83C1-8AB800CBE76C}"/>
              </a:ext>
            </a:extLst>
          </p:cNvPr>
          <p:cNvSpPr/>
          <p:nvPr userDrawn="1"/>
        </p:nvSpPr>
        <p:spPr>
          <a:xfrm>
            <a:off x="-21661" y="12673183"/>
            <a:ext cx="24427322" cy="1"/>
          </a:xfrm>
          <a:prstGeom prst="line">
            <a:avLst/>
          </a:prstGeom>
          <a:ln w="25400">
            <a:solidFill>
              <a:schemeClr val="accent2">
                <a:hueOff val="192982"/>
                <a:satOff val="17755"/>
                <a:lumOff val="-284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53" name="Image" descr="Image">
            <a:extLst>
              <a:ext uri="{FF2B5EF4-FFF2-40B4-BE49-F238E27FC236}">
                <a16:creationId xmlns:a16="http://schemas.microsoft.com/office/drawing/2014/main" id="{A980469E-6FCF-0BAE-9013-D5B718EF471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012" y="365922"/>
            <a:ext cx="1140626" cy="131851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lide Title">
            <a:extLst>
              <a:ext uri="{FF2B5EF4-FFF2-40B4-BE49-F238E27FC236}">
                <a16:creationId xmlns:a16="http://schemas.microsoft.com/office/drawing/2014/main" id="{010E294B-5F74-A0B7-CD3D-8B72AD778C8B}"/>
              </a:ext>
            </a:extLst>
          </p:cNvPr>
          <p:cNvSpPr txBox="1">
            <a:spLocks/>
          </p:cNvSpPr>
          <p:nvPr userDrawn="1"/>
        </p:nvSpPr>
        <p:spPr>
          <a:xfrm>
            <a:off x="1206500" y="673100"/>
            <a:ext cx="21971000" cy="1433163"/>
          </a:xfrm>
          <a:prstGeom prst="rect">
            <a:avLst/>
          </a:prstGeom>
        </p:spPr>
        <p:txBody>
          <a:bodyPr/>
          <a:lstStyle>
            <a:lvl1pPr marL="0" marR="0" indent="0" algn="l" defTabSz="2438338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5D63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dirty="0"/>
              <a:t>Click to edit Master text styles</a:t>
            </a:r>
          </a:p>
        </p:txBody>
      </p:sp>
      <p:sp>
        <p:nvSpPr>
          <p:cNvPr id="55" name="Your name | RIPE XX | Date">
            <a:extLst>
              <a:ext uri="{FF2B5EF4-FFF2-40B4-BE49-F238E27FC236}">
                <a16:creationId xmlns:a16="http://schemas.microsoft.com/office/drawing/2014/main" id="{04813E65-01D7-8CFD-094F-5588161884C1}"/>
              </a:ext>
            </a:extLst>
          </p:cNvPr>
          <p:cNvSpPr txBox="1">
            <a:spLocks/>
          </p:cNvSpPr>
          <p:nvPr userDrawn="1"/>
        </p:nvSpPr>
        <p:spPr>
          <a:xfrm>
            <a:off x="1206825" y="12910684"/>
            <a:ext cx="11094813" cy="482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2438338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dirty="0">
                <a:solidFill>
                  <a:srgbClr val="0C5A53"/>
                </a:solidFill>
                <a:latin typeface="Verdana" panose="020B0604030504040204" pitchFamily="34" charset="0"/>
              </a:rPr>
              <a:t>Your name | RIPE XX | Date</a:t>
            </a:r>
          </a:p>
        </p:txBody>
      </p:sp>
      <p:sp>
        <p:nvSpPr>
          <p:cNvPr id="56" name="You can include bullets here…">
            <a:extLst>
              <a:ext uri="{FF2B5EF4-FFF2-40B4-BE49-F238E27FC236}">
                <a16:creationId xmlns:a16="http://schemas.microsoft.com/office/drawing/2014/main" id="{42470B0C-9985-AF6C-37CE-93AEFC0ADE65}"/>
              </a:ext>
            </a:extLst>
          </p:cNvPr>
          <p:cNvSpPr txBox="1">
            <a:spLocks/>
          </p:cNvSpPr>
          <p:nvPr userDrawn="1"/>
        </p:nvSpPr>
        <p:spPr>
          <a:xfrm>
            <a:off x="1206500" y="2729994"/>
            <a:ext cx="20707450" cy="8256012"/>
          </a:xfrm>
          <a:prstGeom prst="rect">
            <a:avLst/>
          </a:prstGeom>
        </p:spPr>
        <p:txBody>
          <a:bodyPr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>
              <a:defRPr sz="4600"/>
            </a:pPr>
            <a:r>
              <a:rPr lang="en-GB" sz="4600"/>
              <a:t>Click to edit Master text styles</a:t>
            </a:r>
          </a:p>
          <a:p>
            <a:pPr lvl="1">
              <a:defRPr sz="4600"/>
            </a:pPr>
            <a:r>
              <a:rPr lang="en-GB" sz="4600"/>
              <a:t>Second level</a:t>
            </a:r>
          </a:p>
          <a:p>
            <a:pPr lvl="2">
              <a:defRPr sz="4600"/>
            </a:pPr>
            <a:r>
              <a:rPr lang="en-GB" sz="4600"/>
              <a:t>Third level</a:t>
            </a:r>
          </a:p>
          <a:p>
            <a:pPr lvl="3">
              <a:defRPr sz="4600"/>
            </a:pPr>
            <a:r>
              <a:rPr lang="en-GB" sz="4600"/>
              <a:t>Fourth level</a:t>
            </a:r>
          </a:p>
          <a:p>
            <a:pPr lvl="4">
              <a:defRPr sz="4600"/>
            </a:pPr>
            <a:r>
              <a:rPr lang="en-GB" sz="4600"/>
              <a:t>Fifth level</a:t>
            </a:r>
            <a:endParaRPr lang="en-GB" sz="4600" u="sng" dirty="0">
              <a:hlinkClick r:id="rId11"/>
            </a:endParaRPr>
          </a:p>
        </p:txBody>
      </p:sp>
      <p:sp>
        <p:nvSpPr>
          <p:cNvPr id="57" name="Slide Number">
            <a:extLst>
              <a:ext uri="{FF2B5EF4-FFF2-40B4-BE49-F238E27FC236}">
                <a16:creationId xmlns:a16="http://schemas.microsoft.com/office/drawing/2014/main" id="{26BECAC8-2677-407D-31A9-28A2949D6D0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431500" y="12958285"/>
            <a:ext cx="432004" cy="381001"/>
          </a:xfrm>
          <a:prstGeom prst="rect">
            <a:avLst/>
          </a:prstGeom>
        </p:spPr>
        <p:txBody>
          <a:bodyPr wrap="square"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6" r:id="rId3"/>
    <p:sldLayoutId id="2147483665" r:id="rId4"/>
    <p:sldLayoutId id="2147483664" r:id="rId5"/>
    <p:sldLayoutId id="2147483663" r:id="rId6"/>
    <p:sldLayoutId id="2147483660" r:id="rId7"/>
    <p:sldLayoutId id="2147483667" r:id="rId8"/>
  </p:sldLayoutIdLst>
  <p:transition spd="med"/>
  <p:txStyles>
    <p:titleStyle>
      <a:lvl1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5D63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5D63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5D63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5D63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5D63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5D63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5D63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5D63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5D63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609600" marR="0" indent="-609600" algn="l" defTabSz="2438338" eaLnBrk="1" latinLnBrk="0" hangingPunct="1">
        <a:lnSpc>
          <a:spcPct val="90000"/>
        </a:lnSpc>
        <a:spcBef>
          <a:spcPts val="4500"/>
        </a:spcBef>
        <a:spcAft>
          <a:spcPts val="0"/>
        </a:spcAft>
        <a:buClr>
          <a:schemeClr val="accent4">
            <a:hueOff val="-1247790"/>
            <a:lumOff val="-12326"/>
          </a:schemeClr>
        </a:buClr>
        <a:buSzPct val="100000"/>
        <a:buFontTx/>
        <a:buChar char="•"/>
        <a:tabLst/>
        <a:defRPr sz="4800" b="0" i="0" u="none" strike="noStrike" cap="none" spc="0" baseline="0">
          <a:solidFill>
            <a:schemeClr val="accent2">
              <a:hueOff val="192982"/>
              <a:satOff val="17755"/>
              <a:lumOff val="-28483"/>
            </a:schemeClr>
          </a:solidFill>
          <a:uFillTx/>
          <a:latin typeface="+mn-lt"/>
          <a:ea typeface="+mn-ea"/>
          <a:cs typeface="+mn-cs"/>
          <a:sym typeface="Verdana"/>
        </a:defRPr>
      </a:lvl1pPr>
      <a:lvl2pPr marL="1219200" marR="0" indent="-609600" algn="l" defTabSz="2438338" eaLnBrk="1" latinLnBrk="0" hangingPunct="1">
        <a:lnSpc>
          <a:spcPct val="90000"/>
        </a:lnSpc>
        <a:spcBef>
          <a:spcPts val="4500"/>
        </a:spcBef>
        <a:spcAft>
          <a:spcPts val="0"/>
        </a:spcAft>
        <a:buClr>
          <a:schemeClr val="accent4">
            <a:hueOff val="-1247790"/>
            <a:lumOff val="-12326"/>
          </a:schemeClr>
        </a:buClr>
        <a:buSzPct val="123000"/>
        <a:buFontTx/>
        <a:buChar char="•"/>
        <a:tabLst/>
        <a:defRPr sz="4800" b="0" i="0" u="none" strike="noStrike" cap="none" spc="0" baseline="0">
          <a:solidFill>
            <a:schemeClr val="accent2">
              <a:hueOff val="192982"/>
              <a:satOff val="17755"/>
              <a:lumOff val="-28483"/>
            </a:schemeClr>
          </a:solidFill>
          <a:uFillTx/>
          <a:latin typeface="+mn-lt"/>
          <a:ea typeface="+mn-ea"/>
          <a:cs typeface="+mn-cs"/>
          <a:sym typeface="Verdana"/>
        </a:defRPr>
      </a:lvl2pPr>
      <a:lvl3pPr marL="1828800" marR="0" indent="-609600" algn="l" defTabSz="2438338" eaLnBrk="1" latinLnBrk="0" hangingPunct="1">
        <a:lnSpc>
          <a:spcPct val="90000"/>
        </a:lnSpc>
        <a:spcBef>
          <a:spcPts val="4500"/>
        </a:spcBef>
        <a:spcAft>
          <a:spcPts val="0"/>
        </a:spcAft>
        <a:buClr>
          <a:schemeClr val="accent4">
            <a:hueOff val="-1247790"/>
            <a:lumOff val="-12326"/>
          </a:schemeClr>
        </a:buClr>
        <a:buSzPct val="123000"/>
        <a:buFontTx/>
        <a:buChar char="•"/>
        <a:tabLst/>
        <a:defRPr sz="4800" b="0" i="0" u="none" strike="noStrike" cap="none" spc="0" baseline="0">
          <a:solidFill>
            <a:schemeClr val="accent2">
              <a:hueOff val="192982"/>
              <a:satOff val="17755"/>
              <a:lumOff val="-28483"/>
            </a:schemeClr>
          </a:solidFill>
          <a:uFillTx/>
          <a:latin typeface="+mn-lt"/>
          <a:ea typeface="+mn-ea"/>
          <a:cs typeface="+mn-cs"/>
          <a:sym typeface="Verdana"/>
        </a:defRPr>
      </a:lvl3pPr>
      <a:lvl4pPr marL="2438400" marR="0" indent="-609600" algn="l" defTabSz="2438338" eaLnBrk="1" latinLnBrk="0" hangingPunct="1">
        <a:lnSpc>
          <a:spcPct val="90000"/>
        </a:lnSpc>
        <a:spcBef>
          <a:spcPts val="4500"/>
        </a:spcBef>
        <a:spcAft>
          <a:spcPts val="0"/>
        </a:spcAft>
        <a:buClr>
          <a:schemeClr val="accent4">
            <a:hueOff val="-1247790"/>
            <a:lumOff val="-12326"/>
          </a:schemeClr>
        </a:buClr>
        <a:buSzPct val="123000"/>
        <a:buFontTx/>
        <a:buChar char="•"/>
        <a:tabLst/>
        <a:defRPr sz="4800" b="0" i="0" u="none" strike="noStrike" cap="none" spc="0" baseline="0">
          <a:solidFill>
            <a:schemeClr val="accent2">
              <a:hueOff val="192982"/>
              <a:satOff val="17755"/>
              <a:lumOff val="-28483"/>
            </a:schemeClr>
          </a:solidFill>
          <a:uFillTx/>
          <a:latin typeface="+mn-lt"/>
          <a:ea typeface="+mn-ea"/>
          <a:cs typeface="+mn-cs"/>
          <a:sym typeface="Verdana"/>
        </a:defRPr>
      </a:lvl4pPr>
      <a:lvl5pPr marL="3048000" marR="0" indent="-609600" algn="l" defTabSz="2438338" eaLnBrk="1" latinLnBrk="0" hangingPunct="1">
        <a:lnSpc>
          <a:spcPct val="90000"/>
        </a:lnSpc>
        <a:spcBef>
          <a:spcPts val="4500"/>
        </a:spcBef>
        <a:spcAft>
          <a:spcPts val="0"/>
        </a:spcAft>
        <a:buClr>
          <a:schemeClr val="accent4">
            <a:hueOff val="-1247790"/>
            <a:lumOff val="-12326"/>
          </a:schemeClr>
        </a:buClr>
        <a:buSzPct val="123000"/>
        <a:buFontTx/>
        <a:buChar char="•"/>
        <a:tabLst/>
        <a:defRPr sz="4800" b="0" i="0" u="none" strike="noStrike" cap="none" spc="0" baseline="0">
          <a:solidFill>
            <a:schemeClr val="accent2">
              <a:hueOff val="192982"/>
              <a:satOff val="17755"/>
              <a:lumOff val="-28483"/>
            </a:schemeClr>
          </a:solidFill>
          <a:uFillTx/>
          <a:latin typeface="+mn-lt"/>
          <a:ea typeface="+mn-ea"/>
          <a:cs typeface="+mn-cs"/>
          <a:sym typeface="Verdana"/>
        </a:defRPr>
      </a:lvl5pPr>
      <a:lvl6pPr marL="3657600" marR="0" indent="-609600" algn="l" defTabSz="2438338" eaLnBrk="1" latinLnBrk="0" hangingPunct="1">
        <a:lnSpc>
          <a:spcPct val="90000"/>
        </a:lnSpc>
        <a:spcBef>
          <a:spcPts val="4500"/>
        </a:spcBef>
        <a:spcAft>
          <a:spcPts val="0"/>
        </a:spcAft>
        <a:buClr>
          <a:schemeClr val="accent4">
            <a:hueOff val="-1247790"/>
            <a:lumOff val="-12326"/>
          </a:schemeClr>
        </a:buClr>
        <a:buSzPct val="123000"/>
        <a:buFontTx/>
        <a:buChar char="•"/>
        <a:tabLst/>
        <a:defRPr sz="4800" b="0" i="0" u="none" strike="noStrike" cap="none" spc="0" baseline="0">
          <a:solidFill>
            <a:schemeClr val="accent2">
              <a:hueOff val="192982"/>
              <a:satOff val="17755"/>
              <a:lumOff val="-28483"/>
            </a:schemeClr>
          </a:solidFill>
          <a:uFillTx/>
          <a:latin typeface="+mn-lt"/>
          <a:ea typeface="+mn-ea"/>
          <a:cs typeface="+mn-cs"/>
          <a:sym typeface="Verdana"/>
        </a:defRPr>
      </a:lvl6pPr>
      <a:lvl7pPr marL="4267200" marR="0" indent="-609600" algn="l" defTabSz="2438338" eaLnBrk="1" latinLnBrk="0" hangingPunct="1">
        <a:lnSpc>
          <a:spcPct val="90000"/>
        </a:lnSpc>
        <a:spcBef>
          <a:spcPts val="4500"/>
        </a:spcBef>
        <a:spcAft>
          <a:spcPts val="0"/>
        </a:spcAft>
        <a:buClr>
          <a:schemeClr val="accent4">
            <a:hueOff val="-1247790"/>
            <a:lumOff val="-12326"/>
          </a:schemeClr>
        </a:buClr>
        <a:buSzPct val="123000"/>
        <a:buFontTx/>
        <a:buChar char="•"/>
        <a:tabLst/>
        <a:defRPr sz="4800" b="0" i="0" u="none" strike="noStrike" cap="none" spc="0" baseline="0">
          <a:solidFill>
            <a:schemeClr val="accent2">
              <a:hueOff val="192982"/>
              <a:satOff val="17755"/>
              <a:lumOff val="-28483"/>
            </a:schemeClr>
          </a:solidFill>
          <a:uFillTx/>
          <a:latin typeface="+mn-lt"/>
          <a:ea typeface="+mn-ea"/>
          <a:cs typeface="+mn-cs"/>
          <a:sym typeface="Verdana"/>
        </a:defRPr>
      </a:lvl7pPr>
      <a:lvl8pPr marL="4876800" marR="0" indent="-609600" algn="l" defTabSz="2438338" eaLnBrk="1" latinLnBrk="0" hangingPunct="1">
        <a:lnSpc>
          <a:spcPct val="90000"/>
        </a:lnSpc>
        <a:spcBef>
          <a:spcPts val="4500"/>
        </a:spcBef>
        <a:spcAft>
          <a:spcPts val="0"/>
        </a:spcAft>
        <a:buClr>
          <a:schemeClr val="accent4">
            <a:hueOff val="-1247790"/>
            <a:lumOff val="-12326"/>
          </a:schemeClr>
        </a:buClr>
        <a:buSzPct val="123000"/>
        <a:buFontTx/>
        <a:buChar char="•"/>
        <a:tabLst/>
        <a:defRPr sz="4800" b="0" i="0" u="none" strike="noStrike" cap="none" spc="0" baseline="0">
          <a:solidFill>
            <a:schemeClr val="accent2">
              <a:hueOff val="192982"/>
              <a:satOff val="17755"/>
              <a:lumOff val="-28483"/>
            </a:schemeClr>
          </a:solidFill>
          <a:uFillTx/>
          <a:latin typeface="+mn-lt"/>
          <a:ea typeface="+mn-ea"/>
          <a:cs typeface="+mn-cs"/>
          <a:sym typeface="Verdana"/>
        </a:defRPr>
      </a:lvl8pPr>
      <a:lvl9pPr marL="5486400" marR="0" indent="-609600" algn="l" defTabSz="2438338" eaLnBrk="1" latinLnBrk="0" hangingPunct="1">
        <a:lnSpc>
          <a:spcPct val="90000"/>
        </a:lnSpc>
        <a:spcBef>
          <a:spcPts val="4500"/>
        </a:spcBef>
        <a:spcAft>
          <a:spcPts val="0"/>
        </a:spcAft>
        <a:buClr>
          <a:schemeClr val="accent4">
            <a:hueOff val="-1247790"/>
            <a:lumOff val="-12326"/>
          </a:schemeClr>
        </a:buClr>
        <a:buSzPct val="123000"/>
        <a:buFontTx/>
        <a:buChar char="•"/>
        <a:tabLst/>
        <a:defRPr sz="4800" b="0" i="0" u="none" strike="noStrike" cap="none" spc="0" baseline="0">
          <a:solidFill>
            <a:schemeClr val="accent2">
              <a:hueOff val="192982"/>
              <a:satOff val="17755"/>
              <a:lumOff val="-28483"/>
            </a:schemeClr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svg"/><Relationship Id="rId2" Type="http://schemas.openxmlformats.org/officeDocument/2006/relationships/hyperlink" Target="https://github.com/annetuti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HERE IS YOUR PRESENTATION TITLE"/>
          <p:cNvSpPr txBox="1">
            <a:spLocks noGrp="1"/>
          </p:cNvSpPr>
          <p:nvPr>
            <p:ph type="body" sz="quarter" idx="4294967295"/>
          </p:nvPr>
        </p:nvSpPr>
        <p:spPr>
          <a:xfrm>
            <a:off x="10367610" y="4180239"/>
            <a:ext cx="12445707" cy="240065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7500" b="1">
                <a:solidFill>
                  <a:srgbClr val="5E5E5E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Annet takes control</a:t>
            </a:r>
            <a:endParaRPr lang="ru-RU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7500" b="1">
                <a:solidFill>
                  <a:srgbClr val="5E5E5E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of the network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2" name="Your Name | RIPE XX | Date"/>
          <p:cNvSpPr txBox="1">
            <a:spLocks noGrp="1"/>
          </p:cNvSpPr>
          <p:nvPr>
            <p:ph type="body" sz="quarter" idx="4294967295"/>
          </p:nvPr>
        </p:nvSpPr>
        <p:spPr>
          <a:xfrm>
            <a:off x="8761228" y="12186785"/>
            <a:ext cx="12794477" cy="6096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solidFill>
                  <a:schemeClr val="accent2"/>
                </a:solidFill>
              </a:rPr>
              <a:t>Grigorii Solovev, Yandex Infrastructure </a:t>
            </a:r>
            <a:r>
              <a:rPr dirty="0"/>
              <a:t>| RIPE </a:t>
            </a:r>
            <a:r>
              <a:rPr lang="en-US" dirty="0"/>
              <a:t>90</a:t>
            </a:r>
            <a:r>
              <a:rPr dirty="0"/>
              <a:t> | </a:t>
            </a:r>
            <a:r>
              <a:rPr lang="en-US" dirty="0"/>
              <a:t>13.05.2025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A734B-21D1-2DF8-5CCE-EE54B9367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A2EE63-9B74-FDA6-5586-D92678819B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Architecture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54705-6525-F215-9E1E-BD632B3B11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825" y="12913458"/>
            <a:ext cx="11094813" cy="477054"/>
          </a:xfrm>
        </p:spPr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7" name="Скругленный прямоугольник 31">
            <a:extLst>
              <a:ext uri="{FF2B5EF4-FFF2-40B4-BE49-F238E27FC236}">
                <a16:creationId xmlns:a16="http://schemas.microsoft.com/office/drawing/2014/main" id="{0796DE9A-7F54-D60E-CDCB-1124711B32AB}"/>
              </a:ext>
            </a:extLst>
          </p:cNvPr>
          <p:cNvSpPr/>
          <p:nvPr/>
        </p:nvSpPr>
        <p:spPr>
          <a:xfrm>
            <a:off x="1236714" y="4992290"/>
            <a:ext cx="2385099" cy="5068644"/>
          </a:xfrm>
          <a:prstGeom prst="roundRect">
            <a:avLst>
              <a:gd name="adj" fmla="val 0"/>
            </a:avLst>
          </a:prstGeom>
          <a:noFill/>
          <a:ln w="635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algn="ctr" defTabSz="914400"/>
            <a:r>
              <a:rPr lang="en-US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Inventory</a:t>
            </a: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r>
              <a:rPr lang="en-US" sz="4400" kern="0" dirty="0">
                <a:solidFill>
                  <a:srgbClr val="0070C0"/>
                </a:solidFill>
                <a:latin typeface="Arial" panose="020B0604020202020204" pitchFamily="34" charset="0"/>
              </a:rPr>
              <a:t>…</a:t>
            </a:r>
            <a:endParaRPr lang="ru-RU" sz="4400" kern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Скругленный прямоугольник 19">
            <a:extLst>
              <a:ext uri="{FF2B5EF4-FFF2-40B4-BE49-F238E27FC236}">
                <a16:creationId xmlns:a16="http://schemas.microsoft.com/office/drawing/2014/main" id="{476698C3-6C41-1A2B-B9F6-F345B61A0D9B}"/>
              </a:ext>
            </a:extLst>
          </p:cNvPr>
          <p:cNvSpPr/>
          <p:nvPr/>
        </p:nvSpPr>
        <p:spPr>
          <a:xfrm>
            <a:off x="1494425" y="6073022"/>
            <a:ext cx="1832351" cy="814406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635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bg1"/>
                </a:solidFill>
                <a:latin typeface="Arial" panose="020B0604020202020204" pitchFamily="34" charset="0"/>
              </a:rPr>
              <a:t>YAML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19">
            <a:extLst>
              <a:ext uri="{FF2B5EF4-FFF2-40B4-BE49-F238E27FC236}">
                <a16:creationId xmlns:a16="http://schemas.microsoft.com/office/drawing/2014/main" id="{CC16957D-2EC5-D005-D756-D5393E47C34F}"/>
              </a:ext>
            </a:extLst>
          </p:cNvPr>
          <p:cNvSpPr/>
          <p:nvPr/>
        </p:nvSpPr>
        <p:spPr>
          <a:xfrm>
            <a:off x="1494424" y="7086945"/>
            <a:ext cx="1832351" cy="814406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635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 err="1">
                <a:solidFill>
                  <a:schemeClr val="bg1"/>
                </a:solidFill>
                <a:latin typeface="Arial" panose="020B0604020202020204" pitchFamily="34" charset="0"/>
              </a:rPr>
              <a:t>NetBox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Скругленный прямоугольник 31">
            <a:extLst>
              <a:ext uri="{FF2B5EF4-FFF2-40B4-BE49-F238E27FC236}">
                <a16:creationId xmlns:a16="http://schemas.microsoft.com/office/drawing/2014/main" id="{2BEEC069-BF8F-11D6-A93E-A2DCDEEB2A60}"/>
              </a:ext>
            </a:extLst>
          </p:cNvPr>
          <p:cNvSpPr/>
          <p:nvPr/>
        </p:nvSpPr>
        <p:spPr>
          <a:xfrm>
            <a:off x="4612283" y="5001039"/>
            <a:ext cx="2385099" cy="5068644"/>
          </a:xfrm>
          <a:prstGeom prst="roundRect">
            <a:avLst>
              <a:gd name="adj" fmla="val 0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algn="ctr" defTabSz="914400"/>
            <a:r>
              <a:rPr lang="en-US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Models</a:t>
            </a: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r>
              <a:rPr lang="en-US" sz="4800" kern="0" dirty="0">
                <a:solidFill>
                  <a:srgbClr val="0070C0"/>
                </a:solidFill>
                <a:latin typeface="Arial" panose="020B0604020202020204" pitchFamily="34" charset="0"/>
              </a:rPr>
              <a:t>…</a:t>
            </a:r>
            <a:endParaRPr lang="ru-RU" sz="4800" kern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Скругленный прямоугольник 19">
            <a:extLst>
              <a:ext uri="{FF2B5EF4-FFF2-40B4-BE49-F238E27FC236}">
                <a16:creationId xmlns:a16="http://schemas.microsoft.com/office/drawing/2014/main" id="{BFC243FB-5688-4F77-2335-527437572C97}"/>
              </a:ext>
            </a:extLst>
          </p:cNvPr>
          <p:cNvSpPr/>
          <p:nvPr/>
        </p:nvSpPr>
        <p:spPr>
          <a:xfrm>
            <a:off x="4888656" y="6024506"/>
            <a:ext cx="1832351" cy="83349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bg1"/>
                </a:solidFill>
                <a:latin typeface="Arial" panose="020B0604020202020204" pitchFamily="34" charset="0"/>
              </a:rPr>
              <a:t>Device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9">
            <a:extLst>
              <a:ext uri="{FF2B5EF4-FFF2-40B4-BE49-F238E27FC236}">
                <a16:creationId xmlns:a16="http://schemas.microsoft.com/office/drawing/2014/main" id="{A78E4DEE-B5B3-2A6A-C72D-4393F1026627}"/>
              </a:ext>
            </a:extLst>
          </p:cNvPr>
          <p:cNvSpPr/>
          <p:nvPr/>
        </p:nvSpPr>
        <p:spPr>
          <a:xfrm>
            <a:off x="4888655" y="7047973"/>
            <a:ext cx="1832351" cy="83349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bg1"/>
                </a:solidFill>
                <a:latin typeface="Arial" panose="020B0604020202020204" pitchFamily="34" charset="0"/>
              </a:rPr>
              <a:t>RPL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Скругленный прямоугольник 19">
            <a:extLst>
              <a:ext uri="{FF2B5EF4-FFF2-40B4-BE49-F238E27FC236}">
                <a16:creationId xmlns:a16="http://schemas.microsoft.com/office/drawing/2014/main" id="{D5EDEE73-6AA6-EF03-FA3C-50B923128BEF}"/>
              </a:ext>
            </a:extLst>
          </p:cNvPr>
          <p:cNvSpPr/>
          <p:nvPr/>
        </p:nvSpPr>
        <p:spPr>
          <a:xfrm>
            <a:off x="4888655" y="8071440"/>
            <a:ext cx="1832351" cy="83349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bg1"/>
                </a:solidFill>
                <a:latin typeface="Arial" panose="020B0604020202020204" pitchFamily="34" charset="0"/>
              </a:rPr>
              <a:t>Mesh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Скругленный прямоугольник 31">
            <a:extLst>
              <a:ext uri="{FF2B5EF4-FFF2-40B4-BE49-F238E27FC236}">
                <a16:creationId xmlns:a16="http://schemas.microsoft.com/office/drawing/2014/main" id="{E3FA90CD-1E3C-111D-20F6-88AF15286CC4}"/>
              </a:ext>
            </a:extLst>
          </p:cNvPr>
          <p:cNvSpPr/>
          <p:nvPr/>
        </p:nvSpPr>
        <p:spPr>
          <a:xfrm>
            <a:off x="7987852" y="5001039"/>
            <a:ext cx="2385099" cy="5068644"/>
          </a:xfrm>
          <a:prstGeom prst="roundRect">
            <a:avLst>
              <a:gd name="adj" fmla="val 0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algn="ctr" defTabSz="914400"/>
            <a:r>
              <a:rPr lang="en-US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Generators</a:t>
            </a: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r>
              <a:rPr lang="en-US" sz="4800" kern="0" dirty="0">
                <a:solidFill>
                  <a:srgbClr val="0070C0"/>
                </a:solidFill>
                <a:latin typeface="Arial" panose="020B0604020202020204" pitchFamily="34" charset="0"/>
              </a:rPr>
              <a:t>…</a:t>
            </a:r>
            <a:endParaRPr lang="ru-RU" sz="4800" kern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5" name="Скругленный прямоугольник 19">
            <a:extLst>
              <a:ext uri="{FF2B5EF4-FFF2-40B4-BE49-F238E27FC236}">
                <a16:creationId xmlns:a16="http://schemas.microsoft.com/office/drawing/2014/main" id="{FADA06C5-E98F-E6F9-14E5-815839DA53CE}"/>
              </a:ext>
            </a:extLst>
          </p:cNvPr>
          <p:cNvSpPr/>
          <p:nvPr/>
        </p:nvSpPr>
        <p:spPr>
          <a:xfrm>
            <a:off x="8291119" y="6024506"/>
            <a:ext cx="1832351" cy="83349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bg1"/>
                </a:solidFill>
                <a:latin typeface="Arial" panose="020B0604020202020204" pitchFamily="34" charset="0"/>
              </a:rPr>
              <a:t>SNMP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Скругленный прямоугольник 19">
            <a:extLst>
              <a:ext uri="{FF2B5EF4-FFF2-40B4-BE49-F238E27FC236}">
                <a16:creationId xmlns:a16="http://schemas.microsoft.com/office/drawing/2014/main" id="{869D5B4F-47F8-4F11-4C16-96B29C4659CB}"/>
              </a:ext>
            </a:extLst>
          </p:cNvPr>
          <p:cNvSpPr/>
          <p:nvPr/>
        </p:nvSpPr>
        <p:spPr>
          <a:xfrm>
            <a:off x="8291118" y="7047973"/>
            <a:ext cx="1832351" cy="83349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bg1"/>
                </a:solidFill>
                <a:latin typeface="Arial" panose="020B0604020202020204" pitchFamily="34" charset="0"/>
              </a:rPr>
              <a:t>NTP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Скругленный прямоугольник 19">
            <a:extLst>
              <a:ext uri="{FF2B5EF4-FFF2-40B4-BE49-F238E27FC236}">
                <a16:creationId xmlns:a16="http://schemas.microsoft.com/office/drawing/2014/main" id="{87915FE8-B204-FC74-EE4A-EDED8FE7B0E1}"/>
              </a:ext>
            </a:extLst>
          </p:cNvPr>
          <p:cNvSpPr/>
          <p:nvPr/>
        </p:nvSpPr>
        <p:spPr>
          <a:xfrm>
            <a:off x="8291118" y="8071440"/>
            <a:ext cx="1832351" cy="83349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bg1"/>
                </a:solidFill>
                <a:latin typeface="Arial" panose="020B0604020202020204" pitchFamily="34" charset="0"/>
              </a:rPr>
              <a:t>BGP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Скругленный прямоугольник 27">
            <a:extLst>
              <a:ext uri="{FF2B5EF4-FFF2-40B4-BE49-F238E27FC236}">
                <a16:creationId xmlns:a16="http://schemas.microsoft.com/office/drawing/2014/main" id="{2BA9AC51-F335-F626-5A8E-165077EB093E}"/>
              </a:ext>
            </a:extLst>
          </p:cNvPr>
          <p:cNvSpPr/>
          <p:nvPr/>
        </p:nvSpPr>
        <p:spPr>
          <a:xfrm>
            <a:off x="11363421" y="5028556"/>
            <a:ext cx="3667223" cy="1202555"/>
          </a:xfrm>
          <a:prstGeom prst="roundRect">
            <a:avLst>
              <a:gd name="adj" fmla="val 0"/>
            </a:avLst>
          </a:prstGeom>
          <a:noFill/>
          <a:ln w="635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Golden configuration</a:t>
            </a:r>
            <a:endParaRPr lang="ru-RU" sz="3200" kern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Скругленный прямоугольник 27">
            <a:extLst>
              <a:ext uri="{FF2B5EF4-FFF2-40B4-BE49-F238E27FC236}">
                <a16:creationId xmlns:a16="http://schemas.microsoft.com/office/drawing/2014/main" id="{A2B581EA-82E9-8E95-E7EC-892E39D91274}"/>
              </a:ext>
            </a:extLst>
          </p:cNvPr>
          <p:cNvSpPr/>
          <p:nvPr/>
        </p:nvSpPr>
        <p:spPr>
          <a:xfrm>
            <a:off x="11363421" y="8893905"/>
            <a:ext cx="3667223" cy="1165762"/>
          </a:xfrm>
          <a:prstGeom prst="roundRect">
            <a:avLst>
              <a:gd name="adj" fmla="val 0"/>
            </a:avLst>
          </a:prstGeom>
          <a:noFill/>
          <a:ln w="635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Device configuration</a:t>
            </a:r>
            <a:endParaRPr lang="ru-RU" sz="3200" kern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Скругленный прямоугольник 27">
            <a:extLst>
              <a:ext uri="{FF2B5EF4-FFF2-40B4-BE49-F238E27FC236}">
                <a16:creationId xmlns:a16="http://schemas.microsoft.com/office/drawing/2014/main" id="{9EBEDCFF-24A2-C965-9E18-223AACCAB0A4}"/>
              </a:ext>
            </a:extLst>
          </p:cNvPr>
          <p:cNvSpPr/>
          <p:nvPr/>
        </p:nvSpPr>
        <p:spPr>
          <a:xfrm>
            <a:off x="11363421" y="7123994"/>
            <a:ext cx="3667223" cy="877029"/>
          </a:xfrm>
          <a:prstGeom prst="roundRect">
            <a:avLst>
              <a:gd name="adj" fmla="val 0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Diff</a:t>
            </a:r>
            <a:endParaRPr lang="ru-RU" sz="3200" kern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Скругленный прямоугольник 31">
            <a:extLst>
              <a:ext uri="{FF2B5EF4-FFF2-40B4-BE49-F238E27FC236}">
                <a16:creationId xmlns:a16="http://schemas.microsoft.com/office/drawing/2014/main" id="{579D692E-6AB7-26A0-DD89-5534F2ACB95F}"/>
              </a:ext>
            </a:extLst>
          </p:cNvPr>
          <p:cNvSpPr/>
          <p:nvPr/>
        </p:nvSpPr>
        <p:spPr>
          <a:xfrm>
            <a:off x="16021114" y="4990009"/>
            <a:ext cx="2385099" cy="5068644"/>
          </a:xfrm>
          <a:prstGeom prst="roundRect">
            <a:avLst>
              <a:gd name="adj" fmla="val 0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algn="ctr" defTabSz="914400"/>
            <a:r>
              <a:rPr lang="en-US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Rulebook</a:t>
            </a: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914400"/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Скругленный прямоугольник 19">
            <a:extLst>
              <a:ext uri="{FF2B5EF4-FFF2-40B4-BE49-F238E27FC236}">
                <a16:creationId xmlns:a16="http://schemas.microsoft.com/office/drawing/2014/main" id="{F4BFB565-0809-6388-9F83-CA77D5F921B2}"/>
              </a:ext>
            </a:extLst>
          </p:cNvPr>
          <p:cNvSpPr/>
          <p:nvPr/>
        </p:nvSpPr>
        <p:spPr>
          <a:xfrm>
            <a:off x="16324381" y="6013476"/>
            <a:ext cx="1832351" cy="83349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 err="1">
                <a:solidFill>
                  <a:schemeClr val="bg1"/>
                </a:solidFill>
                <a:latin typeface="Arial" panose="020B0604020202020204" pitchFamily="34" charset="0"/>
              </a:rPr>
              <a:t>rul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Скругленный прямоугольник 19">
            <a:extLst>
              <a:ext uri="{FF2B5EF4-FFF2-40B4-BE49-F238E27FC236}">
                <a16:creationId xmlns:a16="http://schemas.microsoft.com/office/drawing/2014/main" id="{8FCC2EE0-9529-6728-3D73-771F2210798C}"/>
              </a:ext>
            </a:extLst>
          </p:cNvPr>
          <p:cNvSpPr/>
          <p:nvPr/>
        </p:nvSpPr>
        <p:spPr>
          <a:xfrm>
            <a:off x="16324380" y="7036943"/>
            <a:ext cx="1832351" cy="83349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bg1"/>
                </a:solidFill>
                <a:latin typeface="Arial" panose="020B0604020202020204" pitchFamily="34" charset="0"/>
              </a:rPr>
              <a:t>order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Скругленный прямоугольник 19">
            <a:extLst>
              <a:ext uri="{FF2B5EF4-FFF2-40B4-BE49-F238E27FC236}">
                <a16:creationId xmlns:a16="http://schemas.microsoft.com/office/drawing/2014/main" id="{927E8130-EDC5-A78E-5F85-B17658AE3BA5}"/>
              </a:ext>
            </a:extLst>
          </p:cNvPr>
          <p:cNvSpPr/>
          <p:nvPr/>
        </p:nvSpPr>
        <p:spPr>
          <a:xfrm>
            <a:off x="16324380" y="8060410"/>
            <a:ext cx="1832351" cy="83349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bg1"/>
                </a:solidFill>
                <a:latin typeface="Arial" panose="020B0604020202020204" pitchFamily="34" charset="0"/>
              </a:rPr>
              <a:t>deploy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" name="Скругленный прямоугольник 27">
            <a:extLst>
              <a:ext uri="{FF2B5EF4-FFF2-40B4-BE49-F238E27FC236}">
                <a16:creationId xmlns:a16="http://schemas.microsoft.com/office/drawing/2014/main" id="{EECA1108-8ED8-60B5-7EB2-F744B158AD25}"/>
              </a:ext>
            </a:extLst>
          </p:cNvPr>
          <p:cNvSpPr/>
          <p:nvPr/>
        </p:nvSpPr>
        <p:spPr>
          <a:xfrm>
            <a:off x="19396683" y="5034058"/>
            <a:ext cx="1685682" cy="877029"/>
          </a:xfrm>
          <a:prstGeom prst="roundRect">
            <a:avLst>
              <a:gd name="adj" fmla="val 0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patch</a:t>
            </a:r>
            <a:endParaRPr lang="ru-RU" sz="3200" kern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Скругленный прямоугольник 27">
            <a:extLst>
              <a:ext uri="{FF2B5EF4-FFF2-40B4-BE49-F238E27FC236}">
                <a16:creationId xmlns:a16="http://schemas.microsoft.com/office/drawing/2014/main" id="{B8531A22-9753-E202-3017-5D5167A4E5A2}"/>
              </a:ext>
            </a:extLst>
          </p:cNvPr>
          <p:cNvSpPr/>
          <p:nvPr/>
        </p:nvSpPr>
        <p:spPr>
          <a:xfrm>
            <a:off x="19396682" y="9192010"/>
            <a:ext cx="1685682" cy="877029"/>
          </a:xfrm>
          <a:prstGeom prst="roundRect">
            <a:avLst>
              <a:gd name="adj" fmla="val 0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deploy</a:t>
            </a:r>
            <a:endParaRPr lang="ru-RU" sz="3200" kern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27" name="Прямая со стрелкой 24">
            <a:extLst>
              <a:ext uri="{FF2B5EF4-FFF2-40B4-BE49-F238E27FC236}">
                <a16:creationId xmlns:a16="http://schemas.microsoft.com/office/drawing/2014/main" id="{ED6E284D-F36D-E6BB-31DD-D32FE06906A2}"/>
              </a:ext>
            </a:extLst>
          </p:cNvPr>
          <p:cNvCxnSpPr/>
          <p:nvPr/>
        </p:nvCxnSpPr>
        <p:spPr>
          <a:xfrm rot="16200000" flipH="1">
            <a:off x="4101108" y="7058243"/>
            <a:ext cx="1" cy="73659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miter lim="800000"/>
            <a:headEnd type="none" w="lg" len="med"/>
            <a:tailEnd type="triangle" w="lg" len="lg"/>
          </a:ln>
          <a:effectLst/>
        </p:spPr>
      </p:cxnSp>
      <p:cxnSp>
        <p:nvCxnSpPr>
          <p:cNvPr id="28" name="Прямая со стрелкой 24">
            <a:extLst>
              <a:ext uri="{FF2B5EF4-FFF2-40B4-BE49-F238E27FC236}">
                <a16:creationId xmlns:a16="http://schemas.microsoft.com/office/drawing/2014/main" id="{033755A5-3071-A24A-F59B-3F0DAAED3D26}"/>
              </a:ext>
            </a:extLst>
          </p:cNvPr>
          <p:cNvCxnSpPr/>
          <p:nvPr/>
        </p:nvCxnSpPr>
        <p:spPr>
          <a:xfrm rot="16200000" flipH="1">
            <a:off x="7467784" y="7058242"/>
            <a:ext cx="1" cy="73659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miter lim="800000"/>
            <a:headEnd type="none" w="lg" len="med"/>
            <a:tailEnd type="triangle" w="lg" len="lg"/>
          </a:ln>
          <a:effectLst/>
        </p:spPr>
      </p:cxnSp>
      <p:cxnSp>
        <p:nvCxnSpPr>
          <p:cNvPr id="29" name="Прямая со стрелкой 24">
            <a:extLst>
              <a:ext uri="{FF2B5EF4-FFF2-40B4-BE49-F238E27FC236}">
                <a16:creationId xmlns:a16="http://schemas.microsoft.com/office/drawing/2014/main" id="{1AA15F8A-111A-BB92-BA51-0FD5A35FC4E1}"/>
              </a:ext>
            </a:extLst>
          </p:cNvPr>
          <p:cNvCxnSpPr/>
          <p:nvPr/>
        </p:nvCxnSpPr>
        <p:spPr>
          <a:xfrm rot="16200000" flipH="1">
            <a:off x="10843353" y="5379664"/>
            <a:ext cx="1" cy="73659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miter lim="800000"/>
            <a:headEnd type="none" w="lg" len="med"/>
            <a:tailEnd type="triangle" w="lg" len="lg"/>
          </a:ln>
          <a:effectLst/>
        </p:spPr>
      </p:cxnSp>
      <p:cxnSp>
        <p:nvCxnSpPr>
          <p:cNvPr id="30" name="Прямая со стрелкой 24">
            <a:extLst>
              <a:ext uri="{FF2B5EF4-FFF2-40B4-BE49-F238E27FC236}">
                <a16:creationId xmlns:a16="http://schemas.microsoft.com/office/drawing/2014/main" id="{6267C332-AF46-A266-E32C-5CCBC2CF2177}"/>
              </a:ext>
            </a:extLst>
          </p:cNvPr>
          <p:cNvCxnSpPr/>
          <p:nvPr/>
        </p:nvCxnSpPr>
        <p:spPr>
          <a:xfrm rot="16200000" flipH="1">
            <a:off x="15495574" y="7156033"/>
            <a:ext cx="1" cy="73659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miter lim="800000"/>
            <a:headEnd type="none" w="lg" len="med"/>
            <a:tailEnd type="triangle" w="lg" len="lg"/>
          </a:ln>
          <a:effectLst/>
        </p:spPr>
      </p:cxnSp>
      <p:cxnSp>
        <p:nvCxnSpPr>
          <p:cNvPr id="31" name="Прямая со стрелкой 24">
            <a:extLst>
              <a:ext uri="{FF2B5EF4-FFF2-40B4-BE49-F238E27FC236}">
                <a16:creationId xmlns:a16="http://schemas.microsoft.com/office/drawing/2014/main" id="{6022CCAA-976B-6224-98F3-6F0DDB6F6CE2}"/>
              </a:ext>
            </a:extLst>
          </p:cNvPr>
          <p:cNvCxnSpPr>
            <a:cxnSpLocks/>
          </p:cNvCxnSpPr>
          <p:nvPr/>
        </p:nvCxnSpPr>
        <p:spPr>
          <a:xfrm>
            <a:off x="13250502" y="6365171"/>
            <a:ext cx="0" cy="64487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miter lim="800000"/>
            <a:headEnd type="none" w="lg" len="med"/>
            <a:tailEnd type="triangle" w="lg" len="lg"/>
          </a:ln>
          <a:effectLst/>
        </p:spPr>
      </p:cxnSp>
      <p:cxnSp>
        <p:nvCxnSpPr>
          <p:cNvPr id="32" name="Прямая со стрелкой 24">
            <a:extLst>
              <a:ext uri="{FF2B5EF4-FFF2-40B4-BE49-F238E27FC236}">
                <a16:creationId xmlns:a16="http://schemas.microsoft.com/office/drawing/2014/main" id="{E0EE88C3-825C-8C0C-01B5-B288A830039B}"/>
              </a:ext>
            </a:extLst>
          </p:cNvPr>
          <p:cNvCxnSpPr>
            <a:cxnSpLocks/>
          </p:cNvCxnSpPr>
          <p:nvPr/>
        </p:nvCxnSpPr>
        <p:spPr>
          <a:xfrm flipV="1">
            <a:off x="13250502" y="8125482"/>
            <a:ext cx="0" cy="613063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miter lim="800000"/>
            <a:headEnd type="none" w="lg" len="med"/>
            <a:tailEnd type="triangle" w="lg" len="lg"/>
          </a:ln>
          <a:effectLst/>
        </p:spPr>
      </p:cxnSp>
      <p:cxnSp>
        <p:nvCxnSpPr>
          <p:cNvPr id="33" name="Прямая со стрелкой 24">
            <a:extLst>
              <a:ext uri="{FF2B5EF4-FFF2-40B4-BE49-F238E27FC236}">
                <a16:creationId xmlns:a16="http://schemas.microsoft.com/office/drawing/2014/main" id="{B83D92EF-D8EC-30F5-25F5-56F53B9A36C7}"/>
              </a:ext>
            </a:extLst>
          </p:cNvPr>
          <p:cNvCxnSpPr/>
          <p:nvPr/>
        </p:nvCxnSpPr>
        <p:spPr>
          <a:xfrm rot="16200000" flipH="1">
            <a:off x="18903509" y="5102564"/>
            <a:ext cx="1" cy="73659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miter lim="800000"/>
            <a:headEnd type="none" w="lg" len="med"/>
            <a:tailEnd type="triangle" w="lg" len="lg"/>
          </a:ln>
          <a:effectLst/>
        </p:spPr>
      </p:cxnSp>
      <p:cxnSp>
        <p:nvCxnSpPr>
          <p:cNvPr id="34" name="Прямая со стрелкой 24">
            <a:extLst>
              <a:ext uri="{FF2B5EF4-FFF2-40B4-BE49-F238E27FC236}">
                <a16:creationId xmlns:a16="http://schemas.microsoft.com/office/drawing/2014/main" id="{C61DAF92-88C2-04DF-FF8D-2628E4FEA1AE}"/>
              </a:ext>
            </a:extLst>
          </p:cNvPr>
          <p:cNvCxnSpPr/>
          <p:nvPr/>
        </p:nvCxnSpPr>
        <p:spPr>
          <a:xfrm rot="16200000" flipH="1">
            <a:off x="18871293" y="9247676"/>
            <a:ext cx="1" cy="73659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miter lim="800000"/>
            <a:headEnd type="none" w="lg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0179564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550B2-8757-32B4-A64C-198C894C4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91785-C129-59FA-CF3A-FA74131F02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Models: Device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2B627-F6B2-DE17-9F69-36E3651F0D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099AA-3F8A-D127-2D58-4B938519B0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4"/>
            <a:ext cx="20707450" cy="947848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  <a:cs typeface="Consolas" panose="020B0609020204030204" pitchFamily="49" charset="0"/>
              </a:rPr>
              <a:t>Based on inventory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onsolas" panose="020B0609020204030204" pitchFamily="49" charset="0"/>
              </a:rPr>
              <a:t>Create python class object</a:t>
            </a: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&gt;&gt;&gt;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device.fqdn</a:t>
            </a:r>
            <a:endParaRPr lang="en-US" sz="3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'sas-127d2.yndx.net’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&gt;&gt;&gt; bool(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device.hw.Arista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&gt;&gt;&gt; [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iface.name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for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iface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device.interfaces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['10GE1/0/1', '10GE1/0/2', …, 'Eth-Trunk217’, 'Eth-Trunk218', …, 'LoopBack0', 'MEth0/0/0']</a:t>
            </a:r>
          </a:p>
        </p:txBody>
      </p:sp>
    </p:spTree>
    <p:extLst>
      <p:ext uri="{BB962C8B-B14F-4D97-AF65-F5344CB8AC3E}">
        <p14:creationId xmlns:p14="http://schemas.microsoft.com/office/powerpoint/2010/main" val="26917028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319B6-B9CA-0C40-24A3-92C1B7544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7AB33E-1E6F-D9EF-9370-56DB00A263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Models: RPL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6892-96AC-C93F-476D-B74E39A384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37FD0-0786-783C-BE17-FC16AFDDFA58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4"/>
            <a:ext cx="20707450" cy="947848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cs typeface="Consolas" panose="020B0609020204030204" pitchFamily="49" charset="0"/>
              </a:rPr>
              <a:t>Route policies are described in </a:t>
            </a:r>
            <a:r>
              <a:rPr lang="en-US" dirty="0">
                <a:effectLst/>
                <a:latin typeface="+mn-lt"/>
                <a:cs typeface="Consolas" panose="020B0609020204030204" pitchFamily="49" charset="0"/>
              </a:rPr>
              <a:t>Python pseudo code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onsolas" panose="020B0609020204030204" pitchFamily="49" charset="0"/>
              </a:rPr>
              <a:t>Create python class objects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sz="3200" i="1" dirty="0" err="1">
                <a:solidFill>
                  <a:schemeClr val="accent4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routemap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IMPORT_CONNECTED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(device, route):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route(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ru-RU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number=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ru-RU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R.protocol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"connected"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R.match_v4(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"LOCAL_NETS"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or_longer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=(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24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)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rule: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rule.community.set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"ADVERTISE"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rule.allow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route(number=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rule: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rule.deny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sz="3200" i="1" dirty="0">
              <a:effectLst/>
              <a:latin typeface="+mn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1633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09B24-3348-7839-2E1F-C74943E03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0E2C5-AA55-0DAC-15AF-1F6A4FA0BF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Models: RPL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87417-1AEA-C1B5-AD25-B3D5A28633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FCE21-B731-F56C-6EF2-F667F326E36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4"/>
            <a:ext cx="20707450" cy="947848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cs typeface="Consolas" panose="020B0609020204030204" pitchFamily="49" charset="0"/>
              </a:rPr>
              <a:t>Route policies elements are defined by Python objects</a:t>
            </a:r>
            <a:endParaRPr lang="en-US" dirty="0">
              <a:effectLst/>
              <a:latin typeface="+mn-lt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4000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PREFIX_LISTS = [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IpPrefixList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"LOCAL_NETS"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members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=[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"192.168.0.0/16"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COMMUNITIES = [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CommunityList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"ADVERTISE"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members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=[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"65000:1"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  <a:b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br>
              <a:rPr lang="en-US" sz="4000" i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4000" i="1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50000"/>
              </a:lnSpc>
            </a:pPr>
            <a:endParaRPr lang="en-US" i="1" dirty="0">
              <a:effectLst/>
              <a:latin typeface="+mn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5257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54634-17CF-0B4E-3C07-C620E14B40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Models: Mesh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9B4B7-824A-4726-34DC-ECC261ECBA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E1E24-151D-8021-A2BA-CBB65CC9B318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3"/>
            <a:ext cx="20707450" cy="936985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onsolas" panose="020B0609020204030204" pitchFamily="49" charset="0"/>
              </a:rPr>
              <a:t>Describe device neighbors based on templates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cs typeface="Consolas" panose="020B0609020204030204" pitchFamily="49" charset="0"/>
              </a:rPr>
              <a:t>Templates applies to connection in the inventory</a:t>
            </a:r>
            <a:endParaRPr lang="en-US" dirty="0">
              <a:latin typeface="+mn-lt"/>
              <a:cs typeface="Consolas" panose="020B06090202040302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onsolas" panose="020B0609020204030204" pitchFamily="49" charset="0"/>
              </a:rPr>
              <a:t>Create Python class objects for remote peers</a:t>
            </a:r>
          </a:p>
          <a:p>
            <a:pPr>
              <a:lnSpc>
                <a:spcPct val="50000"/>
              </a:lnSpc>
            </a:pPr>
            <a:endParaRPr lang="en-US" i="1" dirty="0">
              <a:solidFill>
                <a:schemeClr val="accent2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sz="3200" i="1" dirty="0" err="1">
                <a:solidFill>
                  <a:schemeClr val="accent4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registry.direct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"tor-{pod}-{num}"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"spine-{pod}-{plane}"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tor_to_spine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(tor, spine, session):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tor.asnum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BASE_ASNUM + </a:t>
            </a:r>
            <a:r>
              <a:rPr lang="en-US" sz="3200" i="1" dirty="0">
                <a:solidFill>
                  <a:schemeClr val="accent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tor.match.pod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3200" i="1" dirty="0">
                <a:solidFill>
                  <a:schemeClr val="accent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tor.match.num</a:t>
            </a:r>
            <a:endParaRPr lang="en-US" sz="3200" i="1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tor.addr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f"10.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spine.match.plane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tor.match.num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.12/24"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tor.import_policy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"TOR_IMPORT_SPINE"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tor.export_policy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"TOR_EXPORT_SPINE"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spine.asnum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BASE_ASNUM + </a:t>
            </a:r>
            <a:r>
              <a:rPr lang="en-US" sz="3200" i="1" dirty="0">
                <a:solidFill>
                  <a:schemeClr val="accent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200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spine.match.pod</a:t>
            </a:r>
            <a:endParaRPr lang="en-US" sz="3200" i="1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spine.addr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f"10.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spine.match.plane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tor.match.num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.11/24"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spine.import_policy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"SPINE_IMPORT_TOR"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spine.export_policy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3200" i="1" dirty="0">
                <a:solidFill>
                  <a:srgbClr val="50AB9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"SPINE_EXPORT_TOR"</a:t>
            </a:r>
            <a:endParaRPr lang="en-US" sz="3200" dirty="0">
              <a:solidFill>
                <a:srgbClr val="50AB9F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706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3D650C-0F89-F12D-B555-177254E72D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Models: Mesh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110AD-62BE-A8E3-CE33-0832EFCC04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CF3BA-EC35-5F3C-2037-E65417A887ED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3"/>
            <a:ext cx="20707450" cy="9429055"/>
          </a:xfrm>
        </p:spPr>
        <p:txBody>
          <a:bodyPr/>
          <a:lstStyle/>
          <a:p>
            <a:endParaRPr lang="en-RU" dirty="0"/>
          </a:p>
          <a:p>
            <a:endParaRPr lang="en-RU" dirty="0"/>
          </a:p>
          <a:p>
            <a:endParaRPr lang="en-RU" dirty="0"/>
          </a:p>
          <a:p>
            <a:endParaRPr lang="en-RU" dirty="0"/>
          </a:p>
          <a:p>
            <a:endParaRPr lang="en-RU" dirty="0"/>
          </a:p>
          <a:p>
            <a:pPr marL="0" indent="0">
              <a:buNone/>
            </a:pPr>
            <a:endParaRPr lang="en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&gt;&gt;&gt; [(</a:t>
            </a:r>
            <a:r>
              <a:rPr lang="en-US" sz="3200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peer.addr</a:t>
            </a:r>
            <a:r>
              <a:rPr lang="en-US" sz="3200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peer.remote_as</a:t>
            </a:r>
            <a:r>
              <a:rPr lang="en-US" sz="3200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for peer in </a:t>
            </a:r>
            <a:r>
              <a:rPr lang="en-US" sz="3200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mesh_data.peers</a:t>
            </a:r>
            <a:r>
              <a:rPr lang="en-US" sz="3200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[('10.1.1.11', ASN(65201)), ('10.2.1.11', ASN(65201))]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BF48D-79E9-467B-7511-136C3DC5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469195"/>
            <a:ext cx="11255021" cy="71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02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290130-B8F0-F828-E5A0-94A703B272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Generator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642B-C883-3ABC-075C-5DA8CB1F86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47417-CBF0-638C-2761-F83B3E48E809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4"/>
            <a:ext cx="20707450" cy="233795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onsolas" panose="020B0609020204030204" pitchFamily="49" charset="0"/>
              </a:rPr>
              <a:t>Python generator is class with per vendor methods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cs typeface="Consolas" panose="020B0609020204030204" pitchFamily="49" charset="0"/>
              </a:rPr>
              <a:t>Generators has access to inventory data and models</a:t>
            </a:r>
            <a:endParaRPr lang="en-US" dirty="0">
              <a:latin typeface="+mn-lt"/>
              <a:cs typeface="Consolas" panose="020B06090202040302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onsolas" panose="020B0609020204030204" pitchFamily="49" charset="0"/>
              </a:rPr>
              <a:t>It yields configuration lines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DD90EB-27BF-BB3B-1B53-70E0F74AA183}"/>
              </a:ext>
            </a:extLst>
          </p:cNvPr>
          <p:cNvSpPr txBox="1">
            <a:spLocks/>
          </p:cNvSpPr>
          <p:nvPr/>
        </p:nvSpPr>
        <p:spPr>
          <a:xfrm>
            <a:off x="1358900" y="6155410"/>
            <a:ext cx="10833100" cy="4830596"/>
          </a:xfrm>
          <a:prstGeom prst="rect">
            <a:avLst/>
          </a:prstGeom>
        </p:spPr>
        <p:txBody>
          <a:bodyPr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run_juniper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(self, device):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device.tags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3200" i="1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”Frankfurt"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servers = NTP_SERVERS_FRA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servers = NTP_SERVERS_GLOBAL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32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server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servers: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self.multiblock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200" i="1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"system"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i="1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3200" i="1" dirty="0" err="1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3200" i="1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yield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i="1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"server"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server, </a:t>
            </a:r>
            <a:r>
              <a:rPr lang="en-US" sz="3200" i="1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"version 3"</a:t>
            </a:r>
            <a:endParaRPr lang="en-US" sz="3200" dirty="0">
              <a:solidFill>
                <a:srgbClr val="50AB9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385E46C-15F4-E516-B050-DAE551472B13}"/>
              </a:ext>
            </a:extLst>
          </p:cNvPr>
          <p:cNvSpPr txBox="1">
            <a:spLocks/>
          </p:cNvSpPr>
          <p:nvPr/>
        </p:nvSpPr>
        <p:spPr>
          <a:xfrm>
            <a:off x="12344400" y="6155410"/>
            <a:ext cx="10833100" cy="4830596"/>
          </a:xfrm>
          <a:prstGeom prst="rect">
            <a:avLst/>
          </a:prstGeom>
        </p:spPr>
        <p:txBody>
          <a:bodyPr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run_huawei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(self, device):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device.tags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3200" i="1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”Frankfurt"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servers = NTP_SERVERS_FRA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servers = NTP_SERVERS_GLOBAL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32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server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servers: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yield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i="1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3200" i="1" dirty="0" err="1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3200" i="1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unicast-server"</a:t>
            </a:r>
            <a:r>
              <a:rPr lang="en-US" sz="32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server</a:t>
            </a:r>
            <a:endParaRPr lang="en-US" sz="3200" dirty="0">
              <a:solidFill>
                <a:srgbClr val="50AB9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207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E9A68D-929B-33E5-9EE7-402E91DD0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ACL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E801-682B-73AB-C4A9-14FE98F57E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6CEDE-2436-7B84-E6CC-331775489EB0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4"/>
            <a:ext cx="20707450" cy="91146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onsolas" panose="020B0609020204030204" pitchFamily="49" charset="0"/>
              </a:rPr>
              <a:t>Limit scope of the generator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onsolas" panose="020B0609020204030204" pitchFamily="49" charset="0"/>
              </a:rPr>
              <a:t>Limit configurations lines for diff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cs typeface="Consolas" panose="020B0609020204030204" pitchFamily="49" charset="0"/>
              </a:rPr>
              <a:t>Uses for modularity</a:t>
            </a:r>
            <a:endParaRPr lang="en-US" dirty="0">
              <a:latin typeface="+mn-lt"/>
              <a:cs typeface="Consolas" panose="020B0609020204030204" pitchFamily="49" charset="0"/>
            </a:endParaRPr>
          </a:p>
          <a:p>
            <a:pPr>
              <a:lnSpc>
                <a:spcPct val="50000"/>
              </a:lnSpc>
            </a:pPr>
            <a:endParaRPr lang="en-US" i="1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snmp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-agent</a:t>
            </a:r>
            <a:endParaRPr lang="en-US" sz="3200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ifindex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constant</a:t>
            </a:r>
            <a:endParaRPr lang="en-US" sz="3200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endParaRPr lang="en-US" sz="3200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mac-address trap notification</a:t>
            </a:r>
            <a:endParaRPr lang="en-US" sz="3200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mac-address notification learning</a:t>
            </a:r>
            <a:endParaRPr lang="en-US" sz="3200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 if-mib discard-statistics enable</a:t>
            </a:r>
            <a:endParaRPr lang="en-US" sz="3200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acl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number 410</a:t>
            </a:r>
            <a:endParaRPr lang="en-US" sz="3200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acl</a:t>
            </a:r>
            <a:r>
              <a:rPr lang="en-US" sz="3200" i="1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ipv6 number 610</a:t>
            </a:r>
            <a:endParaRPr lang="en-US" sz="3200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9145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195C61-DFAC-832B-2FED-C51621622B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Rulebook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FAB82-E1F0-D3D9-15BE-F4CF4A14BB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C5FF9-2254-B52A-A6F2-DB446BCAEF07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dirty="0"/>
              <a:t>Redefine no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/undo/delete</a:t>
            </a:r>
            <a:r>
              <a:rPr lang="en-US" dirty="0">
                <a:cs typeface="Consolas" panose="020B0609020204030204" pitchFamily="49" charset="0"/>
              </a:rPr>
              <a:t> </a:t>
            </a:r>
            <a:r>
              <a:rPr lang="en-US" dirty="0"/>
              <a:t>commands to expected format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Very flexible logic</a:t>
            </a:r>
          </a:p>
          <a:p>
            <a:r>
              <a:rPr lang="en-US" dirty="0"/>
              <a:t>Order of configurations lines in patch</a:t>
            </a:r>
          </a:p>
          <a:p>
            <a:r>
              <a:rPr lang="en-US" dirty="0"/>
              <a:t>Response on questions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E2B7086-5043-9415-650C-633E7EE778E8}"/>
              </a:ext>
            </a:extLst>
          </p:cNvPr>
          <p:cNvSpPr txBox="1">
            <a:spLocks/>
          </p:cNvSpPr>
          <p:nvPr/>
        </p:nvSpPr>
        <p:spPr>
          <a:xfrm>
            <a:off x="1993309" y="4030941"/>
            <a:ext cx="10089054" cy="2530550"/>
          </a:xfrm>
          <a:prstGeom prst="rect">
            <a:avLst/>
          </a:prstGeom>
        </p:spPr>
        <p:txBody>
          <a:bodyPr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interface 100GE0/1/39</a:t>
            </a:r>
            <a:b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</a:br>
            <a:r>
              <a:rPr lang="ru-RU" sz="3200" dirty="0">
                <a:solidFill>
                  <a:srgbClr val="FF7E79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FF7E79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port-queue </a:t>
            </a:r>
            <a:r>
              <a:rPr lang="en-US" sz="3200" dirty="0" err="1">
                <a:solidFill>
                  <a:srgbClr val="FF7E79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ef</a:t>
            </a:r>
            <a:r>
              <a:rPr lang="en-US" sz="3200" dirty="0">
                <a:solidFill>
                  <a:srgbClr val="FF7E79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FF7E79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wfq</a:t>
            </a:r>
            <a:r>
              <a:rPr lang="en-US" sz="3200" dirty="0">
                <a:solidFill>
                  <a:srgbClr val="FF7E79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US" sz="3200" u="sng" dirty="0">
                <a:solidFill>
                  <a:srgbClr val="FF7E79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weight 3</a:t>
            </a:r>
            <a:r>
              <a:rPr lang="en-US" sz="3200" dirty="0">
                <a:solidFill>
                  <a:srgbClr val="FF7E79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outbound</a:t>
            </a:r>
            <a:br>
              <a:rPr lang="en-US" sz="3200" dirty="0">
                <a:solidFill>
                  <a:schemeClr val="accent5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</a:br>
            <a:r>
              <a:rPr lang="ru-RU" sz="3200" dirty="0">
                <a:solidFill>
                  <a:srgbClr val="50AB9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</a:t>
            </a:r>
            <a:r>
              <a:rPr lang="en-US" sz="3200" dirty="0">
                <a:solidFill>
                  <a:srgbClr val="50AB9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ru-RU" sz="3200" dirty="0">
                <a:solidFill>
                  <a:srgbClr val="50AB9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50AB9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port-queue </a:t>
            </a:r>
            <a:r>
              <a:rPr lang="en-US" sz="3200" dirty="0" err="1">
                <a:solidFill>
                  <a:srgbClr val="50AB9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ef</a:t>
            </a:r>
            <a:r>
              <a:rPr lang="en-US" sz="3200" dirty="0">
                <a:solidFill>
                  <a:srgbClr val="50AB9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50AB9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wfq</a:t>
            </a:r>
            <a:r>
              <a:rPr lang="en-US" sz="3200" dirty="0">
                <a:solidFill>
                  <a:srgbClr val="50AB9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weight 5 outbound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BC2F434-85E7-F5A9-4609-0B238BF91A6C}"/>
              </a:ext>
            </a:extLst>
          </p:cNvPr>
          <p:cNvSpPr txBox="1">
            <a:spLocks/>
          </p:cNvSpPr>
          <p:nvPr/>
        </p:nvSpPr>
        <p:spPr>
          <a:xfrm>
            <a:off x="13272314" y="4030941"/>
            <a:ext cx="9428445" cy="2530550"/>
          </a:xfrm>
          <a:prstGeom prst="rect">
            <a:avLst/>
          </a:prstGeom>
        </p:spPr>
        <p:txBody>
          <a:bodyPr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interface 100GE0/1/39</a:t>
            </a:r>
            <a:b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undo port-queue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ef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wfq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outbound</a:t>
            </a:r>
            <a:b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port-queue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ef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wfq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weight 5 outbound</a:t>
            </a:r>
            <a:b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quit</a:t>
            </a:r>
            <a:b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</a:br>
            <a:endParaRPr lang="en-US" sz="3200" dirty="0">
              <a:solidFill>
                <a:schemeClr val="tx1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409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A2B29B-F861-D6D3-8231-ED9CE70B02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Deploy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54089-7EC4-97AA-87B8-77C1A17809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66378-F4FD-C42E-7EC5-9CDEB3FD8391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dirty="0"/>
              <a:t>Opensource library</a:t>
            </a:r>
            <a:r>
              <a:rPr lang="ru-RU" dirty="0"/>
              <a:t> - </a:t>
            </a:r>
            <a:r>
              <a:rPr lang="en-US" dirty="0" err="1"/>
              <a:t>gnetcli</a:t>
            </a:r>
            <a:endParaRPr lang="en-US" dirty="0"/>
          </a:p>
          <a:p>
            <a:r>
              <a:rPr lang="en-US" dirty="0"/>
              <a:t>Written on Golang</a:t>
            </a:r>
          </a:p>
          <a:p>
            <a:r>
              <a:rPr lang="en-US" dirty="0"/>
              <a:t>Annet uses </a:t>
            </a:r>
            <a:r>
              <a:rPr lang="en-US" dirty="0" err="1"/>
              <a:t>gnetcli</a:t>
            </a:r>
            <a:r>
              <a:rPr lang="en-US" dirty="0"/>
              <a:t> for connection to devices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155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FF5DC-0432-6537-B820-D7A23CEDF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CDABE-64D4-9932-6D90-64C093D646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Annet - network configuration automation tool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CCD9E-3034-42CA-E6FC-59A0CBBE92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825" y="12908328"/>
            <a:ext cx="11094813" cy="487313"/>
          </a:xfrm>
        </p:spPr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5DC01-8641-BFD2-E483-AB7169D7DBEC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5"/>
            <a:ext cx="20707450" cy="4128006"/>
          </a:xfrm>
          <a:noFill/>
        </p:spPr>
        <p:txBody>
          <a:bodyPr numCol="1"/>
          <a:lstStyle/>
          <a:p>
            <a:r>
              <a:rPr lang="en-US" dirty="0"/>
              <a:t>Opensource project - </a:t>
            </a:r>
            <a:r>
              <a:rPr lang="en-US" u="sng" dirty="0"/>
              <a:t>https://</a:t>
            </a:r>
            <a:r>
              <a:rPr lang="en-US" u="sng" dirty="0" err="1"/>
              <a:t>github.com</a:t>
            </a:r>
            <a:r>
              <a:rPr lang="en-US" u="sng" dirty="0"/>
              <a:t>/</a:t>
            </a:r>
            <a:r>
              <a:rPr lang="en-US" u="sng" dirty="0" err="1"/>
              <a:t>annetutil</a:t>
            </a:r>
            <a:endParaRPr lang="en-US" u="sng" dirty="0"/>
          </a:p>
          <a:p>
            <a:r>
              <a:rPr lang="en-US" dirty="0"/>
              <a:t>Widely adopted in several large companies</a:t>
            </a:r>
          </a:p>
          <a:p>
            <a:r>
              <a:rPr lang="en-US" dirty="0"/>
              <a:t>Supports</a:t>
            </a:r>
            <a:r>
              <a:rPr lang="ru-RU" dirty="0"/>
              <a:t> </a:t>
            </a:r>
            <a:r>
              <a:rPr lang="en-US" dirty="0"/>
              <a:t>vendors: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67EE8-9F1F-FA1A-2099-17DFB1225000}"/>
              </a:ext>
            </a:extLst>
          </p:cNvPr>
          <p:cNvSpPr txBox="1"/>
          <p:nvPr/>
        </p:nvSpPr>
        <p:spPr>
          <a:xfrm>
            <a:off x="1838275" y="5857438"/>
            <a:ext cx="20707450" cy="785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2" spcCol="38100" rtlCol="0" anchor="ctr">
            <a:spAutoFit/>
          </a:bodyPr>
          <a:lstStyle/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Cisco – Cisco IOS/-XE/-XR, NXOS</a:t>
            </a: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Juniper –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JunOS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36C66"/>
              </a:solidFill>
              <a:effectLst/>
              <a:uFillTx/>
              <a:latin typeface="+mn-ea"/>
              <a:ea typeface="+mn-ea"/>
              <a:cs typeface="+mj-cs"/>
              <a:sym typeface="Helvetica Neue"/>
            </a:endParaRP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Huawei – VRP5/VRP8</a:t>
            </a: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Arista – EOS</a:t>
            </a: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sz="4800" dirty="0">
                <a:solidFill>
                  <a:srgbClr val="036C66"/>
                </a:solidFill>
                <a:latin typeface="+mn-ea"/>
                <a:ea typeface="+mn-ea"/>
                <a:cs typeface="+mn-cs"/>
              </a:rPr>
              <a:t>Nokia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 – TiMOS</a:t>
            </a:r>
            <a:endParaRPr lang="en-US" sz="4800" dirty="0">
              <a:solidFill>
                <a:srgbClr val="036C66"/>
              </a:solidFill>
              <a:latin typeface="+mn-ea"/>
              <a:ea typeface="+mn-ea"/>
            </a:endParaRP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36C66"/>
              </a:solidFill>
              <a:effectLst/>
              <a:uFillTx/>
              <a:latin typeface="+mn-ea"/>
              <a:ea typeface="+mn-ea"/>
              <a:cs typeface="+mj-cs"/>
              <a:sym typeface="Helvetica Neue"/>
            </a:endParaRP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MikroTik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 –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RouterOS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36C66"/>
              </a:solidFill>
              <a:effectLst/>
              <a:uFillTx/>
              <a:latin typeface="+mn-ea"/>
              <a:ea typeface="+mn-ea"/>
              <a:cs typeface="+mj-cs"/>
              <a:sym typeface="Helvetica Neue"/>
            </a:endParaRPr>
          </a:p>
          <a:p>
            <a:pPr marL="685800" indent="-685800" algn="l">
              <a:lnSpc>
                <a:spcPct val="150000"/>
              </a:lnSpc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</a:pP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SONiC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 – /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etc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/sonic/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config_db.json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36C66"/>
              </a:solidFill>
              <a:effectLst/>
              <a:uFillTx/>
              <a:latin typeface="+mn-ea"/>
              <a:ea typeface="+mn-ea"/>
              <a:cs typeface="+mj-cs"/>
              <a:sym typeface="Helvetica Neue"/>
            </a:endParaRP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Whitebox – Linux (FRR,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snmpd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,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ntpd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 and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etc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)</a:t>
            </a:r>
          </a:p>
          <a:p>
            <a:pPr marL="685800" marR="0" indent="-685800" algn="ctr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endParaRPr kumimoji="0" lang="en-RU" sz="4800" b="0" i="0" u="none" strike="noStrike" cap="none" spc="0" normalizeH="0" baseline="0" dirty="0">
              <a:ln>
                <a:noFill/>
              </a:ln>
              <a:solidFill>
                <a:srgbClr val="036C66"/>
              </a:solidFill>
              <a:effectLst/>
              <a:uFillTx/>
              <a:latin typeface="+mn-ea"/>
              <a:ea typeface="+mn-ea"/>
              <a:cs typeface="+mj-cs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12557-EF30-580B-0AF8-F48998C2B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517" y="2729995"/>
            <a:ext cx="4128005" cy="41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9102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D791E-1008-43A3-7D18-F2D6416CF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5CDD17-45E5-F9EF-4D09-B19C857987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gnetcli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F0430-3D98-8F79-DE27-A3C5D299B9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96AB-0BD4-1ED9-D8B0-FD38756896DE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dirty="0"/>
              <a:t>Pagination</a:t>
            </a:r>
          </a:p>
          <a:p>
            <a:r>
              <a:rPr lang="en-US" dirty="0"/>
              <a:t>Interactive interaction</a:t>
            </a:r>
          </a:p>
          <a:p>
            <a:r>
              <a:rPr lang="en-US" dirty="0"/>
              <a:t>NETCONF</a:t>
            </a:r>
          </a:p>
          <a:p>
            <a:r>
              <a:rPr lang="en-US" dirty="0"/>
              <a:t>Various network operating systems</a:t>
            </a:r>
          </a:p>
          <a:p>
            <a:r>
              <a:rPr lang="en-US" dirty="0"/>
              <a:t>CLI tool</a:t>
            </a:r>
          </a:p>
          <a:p>
            <a:r>
              <a:rPr lang="en-US" dirty="0"/>
              <a:t>GRPC server</a:t>
            </a:r>
          </a:p>
          <a:p>
            <a:r>
              <a:rPr lang="en-US" dirty="0"/>
              <a:t>Python SDK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81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B32DB-2B9C-DE49-7F13-9D7EBF05BA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RU" dirty="0"/>
              <a:t>Real world example - drain spine in DC fabric</a:t>
            </a:r>
          </a:p>
          <a:p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12B3D-282E-F1ED-7F5C-1B484F399B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0B133-44AF-CCEB-BFA0-19055B81E1CC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499" y="2729994"/>
            <a:ext cx="8681779" cy="906281"/>
          </a:xfrm>
        </p:spPr>
        <p:txBody>
          <a:bodyPr numCol="1"/>
          <a:lstStyle/>
          <a:p>
            <a:pPr marL="914400" indent="-914400">
              <a:buFont typeface="+mj-lt"/>
              <a:buAutoNum type="arabicPeriod"/>
            </a:pPr>
            <a:r>
              <a:rPr lang="en-RU" dirty="0"/>
              <a:t>Assign tag to the device </a:t>
            </a:r>
          </a:p>
          <a:p>
            <a:endParaRPr lang="en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8AE59-64EC-E0B2-C5B3-C12D9C6CA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31" y="3636275"/>
            <a:ext cx="4344689" cy="888887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0536075-C2C8-2F14-97F1-E79C457F423F}"/>
              </a:ext>
            </a:extLst>
          </p:cNvPr>
          <p:cNvSpPr txBox="1">
            <a:spLocks/>
          </p:cNvSpPr>
          <p:nvPr/>
        </p:nvSpPr>
        <p:spPr>
          <a:xfrm>
            <a:off x="11420107" y="2738053"/>
            <a:ext cx="10589288" cy="5223159"/>
          </a:xfrm>
          <a:prstGeom prst="rect">
            <a:avLst/>
          </a:prstGeom>
        </p:spPr>
        <p:txBody>
          <a:bodyPr numCol="1"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914400" indent="-914400">
              <a:buFont typeface="+mj-lt"/>
              <a:buAutoNum type="arabicPeriod" startAt="2"/>
            </a:pPr>
            <a:r>
              <a:rPr lang="en-RU" dirty="0"/>
              <a:t>Update route policy</a:t>
            </a:r>
          </a:p>
          <a:p>
            <a:endParaRPr lang="en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annet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diff –g</a:t>
            </a:r>
            <a:r>
              <a:rPr lang="ru-RU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rpl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spine-1-1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route-map SPINE_EXPORT_TOR permit 10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set community 65535:0 additive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rgbClr val="006C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annet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deploy –g</a:t>
            </a:r>
            <a:r>
              <a:rPr lang="ru-RU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rpl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spine-1-1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4000" dirty="0">
              <a:solidFill>
                <a:srgbClr val="50AB9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rgbClr val="50AB9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RU" dirty="0"/>
              <a:t>The task is done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RU" sz="4000" dirty="0">
              <a:solidFill>
                <a:srgbClr val="50AB9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9021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3AF6F-EF87-5FCD-4E92-D0CCE3554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B778F9-5CD1-9A5F-69E8-1C2384BBB5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RU" dirty="0"/>
              <a:t>Real world example - drain link between devices</a:t>
            </a:r>
          </a:p>
          <a:p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4789A-3A78-2A2A-75EA-69FF30C1C3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825" y="12913458"/>
            <a:ext cx="11094813" cy="477054"/>
          </a:xfrm>
        </p:spPr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46658-A4B1-3BE1-E651-784581C3DE8A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499" y="2729994"/>
            <a:ext cx="8681779" cy="906281"/>
          </a:xfrm>
        </p:spPr>
        <p:txBody>
          <a:bodyPr numCol="1"/>
          <a:lstStyle/>
          <a:p>
            <a:pPr marL="914400" indent="-914400">
              <a:buFont typeface="+mj-lt"/>
              <a:buAutoNum type="arabicPeriod"/>
            </a:pPr>
            <a:r>
              <a:rPr lang="en-RU" dirty="0"/>
              <a:t>Assign tag to the </a:t>
            </a:r>
            <a:r>
              <a:rPr lang="en-US" dirty="0"/>
              <a:t>cable</a:t>
            </a:r>
            <a:r>
              <a:rPr lang="en-RU" dirty="0"/>
              <a:t> </a:t>
            </a:r>
          </a:p>
          <a:p>
            <a:endParaRPr lang="en-R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C7A792F-4A32-F8D7-04FA-F42D2C7F4954}"/>
              </a:ext>
            </a:extLst>
          </p:cNvPr>
          <p:cNvSpPr txBox="1">
            <a:spLocks/>
          </p:cNvSpPr>
          <p:nvPr/>
        </p:nvSpPr>
        <p:spPr>
          <a:xfrm>
            <a:off x="11420107" y="2738053"/>
            <a:ext cx="10589288" cy="5223159"/>
          </a:xfrm>
          <a:prstGeom prst="rect">
            <a:avLst/>
          </a:prstGeom>
        </p:spPr>
        <p:txBody>
          <a:bodyPr numCol="1"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914400" indent="-914400">
              <a:buFont typeface="+mj-lt"/>
              <a:buAutoNum type="arabicPeriod" startAt="2"/>
            </a:pPr>
            <a:r>
              <a:rPr lang="en-RU" dirty="0"/>
              <a:t>Update bgp configuration</a:t>
            </a:r>
          </a:p>
          <a:p>
            <a:endParaRPr lang="en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annet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diff –g</a:t>
            </a:r>
            <a:r>
              <a:rPr lang="ru-RU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bgp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router </a:t>
            </a: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bgp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65001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neighbor 10.1.2.12 shutdown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rgbClr val="006C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annet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deploy –g</a:t>
            </a:r>
            <a:r>
              <a:rPr lang="ru-RU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bgp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endParaRPr lang="en-US" sz="4000" dirty="0">
              <a:solidFill>
                <a:srgbClr val="50AB9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rgbClr val="50AB9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RU" dirty="0"/>
              <a:t>The task is done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RU" sz="4000" dirty="0">
              <a:solidFill>
                <a:srgbClr val="50AB9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E72E5-45BB-FD43-01E5-2EA4552A7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99" y="3795612"/>
            <a:ext cx="9713554" cy="62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914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C2CE3-F7BE-4A4B-6C4C-BD9BD5F87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1300E4-98CE-ACB8-C781-56FEB3141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Annet – feel free to add new 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C0FAB-0D25-9A74-24A9-97B80D4838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825" y="12908328"/>
            <a:ext cx="11094813" cy="487313"/>
          </a:xfrm>
        </p:spPr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4B742-9523-E692-CCCF-8BED32B9BCF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5"/>
            <a:ext cx="20707450" cy="4128006"/>
          </a:xfrm>
          <a:noFill/>
        </p:spPr>
        <p:txBody>
          <a:bodyPr numCol="1"/>
          <a:lstStyle/>
          <a:p>
            <a:r>
              <a:rPr lang="en-US" dirty="0"/>
              <a:t>Supports</a:t>
            </a:r>
            <a:r>
              <a:rPr lang="ru-RU" dirty="0"/>
              <a:t> </a:t>
            </a:r>
            <a:r>
              <a:rPr lang="en-US" dirty="0"/>
              <a:t>vendors: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70D16-421F-E682-2692-DB9244DF676D}"/>
              </a:ext>
            </a:extLst>
          </p:cNvPr>
          <p:cNvSpPr txBox="1"/>
          <p:nvPr/>
        </p:nvSpPr>
        <p:spPr>
          <a:xfrm>
            <a:off x="1947913" y="3624049"/>
            <a:ext cx="20707450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Cisco – Cisco IOS/-XE/-XR, NXOS</a:t>
            </a: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Juniper –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JunOS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36C66"/>
              </a:solidFill>
              <a:effectLst/>
              <a:uFillTx/>
              <a:latin typeface="+mn-ea"/>
              <a:ea typeface="+mn-ea"/>
              <a:cs typeface="+mj-cs"/>
              <a:sym typeface="Helvetica Neue"/>
            </a:endParaRP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Huawei – VRP5/VRP8</a:t>
            </a: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Arista – EOS</a:t>
            </a: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rgbClr val="036C66"/>
                </a:solidFill>
                <a:latin typeface="+mn-ea"/>
                <a:ea typeface="+mn-ea"/>
                <a:cs typeface="+mn-cs"/>
              </a:rPr>
              <a:t>Nokia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 – TiMOS</a:t>
            </a: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MikroTik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 –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RouterOS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36C66"/>
              </a:solidFill>
              <a:effectLst/>
              <a:uFillTx/>
              <a:latin typeface="+mn-ea"/>
              <a:ea typeface="+mn-ea"/>
              <a:cs typeface="+mj-cs"/>
              <a:sym typeface="Helvetica Neue"/>
            </a:endParaRPr>
          </a:p>
          <a:p>
            <a:pPr marL="685800" indent="-685800" algn="l">
              <a:lnSpc>
                <a:spcPct val="150000"/>
              </a:lnSpc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</a:pP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SONiC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 – /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etc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/sonic/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config_db.json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36C66"/>
              </a:solidFill>
              <a:effectLst/>
              <a:uFillTx/>
              <a:latin typeface="+mn-ea"/>
              <a:ea typeface="+mn-ea"/>
              <a:cs typeface="+mj-cs"/>
              <a:sym typeface="Helvetica Neue"/>
            </a:endParaRPr>
          </a:p>
          <a:p>
            <a:pPr marL="685800" marR="0" indent="-6858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Whitebox – Linux (FRR,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snmpd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,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ntpd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 and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etc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36C66"/>
                </a:solidFill>
                <a:effectLst/>
                <a:uFillTx/>
                <a:latin typeface="+mn-ea"/>
                <a:ea typeface="+mn-ea"/>
                <a:cs typeface="+mj-cs"/>
                <a:sym typeface="Helvetica Neue"/>
              </a:rPr>
              <a:t>)</a:t>
            </a:r>
          </a:p>
          <a:p>
            <a:pPr marL="685800" marR="0" indent="-685800" algn="ctr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ct val="150000"/>
              <a:buFont typeface="Arial" panose="020B0604020202020204" pitchFamily="34" charset="0"/>
              <a:buChar char="•"/>
              <a:tabLst/>
            </a:pPr>
            <a:endParaRPr kumimoji="0" lang="en-RU" sz="4000" b="0" i="0" u="none" strike="noStrike" cap="none" spc="0" normalizeH="0" baseline="0" dirty="0">
              <a:ln>
                <a:noFill/>
              </a:ln>
              <a:solidFill>
                <a:srgbClr val="036C66"/>
              </a:solidFill>
              <a:effectLst/>
              <a:uFillTx/>
              <a:latin typeface="+mn-ea"/>
              <a:ea typeface="+mn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9823402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533E5-1472-9D02-644A-B5238E5D3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03B46-7E8B-138F-1355-77920F1035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Annet – how to 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709C5-B373-B140-3B87-1566DD237E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825" y="12908328"/>
            <a:ext cx="11094813" cy="487313"/>
          </a:xfrm>
        </p:spPr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F777E-7AB0-200D-7858-AEEF20B815B1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5"/>
            <a:ext cx="20707450" cy="4902920"/>
          </a:xfrm>
          <a:noFill/>
        </p:spPr>
        <p:txBody>
          <a:bodyPr numCol="1"/>
          <a:lstStyle/>
          <a:p>
            <a:r>
              <a:rPr lang="en-US" dirty="0"/>
              <a:t>Project repository - </a:t>
            </a:r>
            <a:r>
              <a:rPr lang="en-US" u="sng" dirty="0">
                <a:hlinkClick r:id="rId2"/>
              </a:rPr>
              <a:t>https://github.com/annetutil</a:t>
            </a:r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BFE1D-DA8B-1686-24AC-5A0D1E02A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56" y="3504910"/>
            <a:ext cx="4128005" cy="412800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73C455-5B34-688A-8924-B0DB2D5BDBCD}"/>
              </a:ext>
            </a:extLst>
          </p:cNvPr>
          <p:cNvSpPr txBox="1">
            <a:spLocks/>
          </p:cNvSpPr>
          <p:nvPr/>
        </p:nvSpPr>
        <p:spPr>
          <a:xfrm>
            <a:off x="7585289" y="7904811"/>
            <a:ext cx="6325676" cy="774915"/>
          </a:xfrm>
          <a:prstGeom prst="rect">
            <a:avLst/>
          </a:prstGeom>
          <a:noFill/>
        </p:spPr>
        <p:txBody>
          <a:bodyPr numCol="1"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US" dirty="0"/>
              <a:t>Tutorial</a:t>
            </a:r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82877E-673D-0D67-C2AA-94D078F0E26C}"/>
              </a:ext>
            </a:extLst>
          </p:cNvPr>
          <p:cNvSpPr txBox="1">
            <a:spLocks/>
          </p:cNvSpPr>
          <p:nvPr/>
        </p:nvSpPr>
        <p:spPr>
          <a:xfrm>
            <a:off x="1330539" y="7973809"/>
            <a:ext cx="6325676" cy="774915"/>
          </a:xfrm>
          <a:prstGeom prst="rect">
            <a:avLst/>
          </a:prstGeom>
          <a:noFill/>
        </p:spPr>
        <p:txBody>
          <a:bodyPr numCol="1"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US" dirty="0"/>
              <a:t>Labs</a:t>
            </a:r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38EF81-6506-F3E2-7F3B-D8F0FE73CECB}"/>
              </a:ext>
            </a:extLst>
          </p:cNvPr>
          <p:cNvSpPr txBox="1">
            <a:spLocks/>
          </p:cNvSpPr>
          <p:nvPr/>
        </p:nvSpPr>
        <p:spPr>
          <a:xfrm>
            <a:off x="13840039" y="7852052"/>
            <a:ext cx="6325676" cy="774915"/>
          </a:xfrm>
          <a:prstGeom prst="rect">
            <a:avLst/>
          </a:prstGeom>
          <a:noFill/>
        </p:spPr>
        <p:txBody>
          <a:bodyPr numCol="1"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US" dirty="0"/>
              <a:t>Telegram chat</a:t>
            </a:r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C5A65C9-9CC0-D98D-5A67-5CB2B1B99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67757" y="8679726"/>
            <a:ext cx="3500250" cy="350025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1F570EB-C5E2-C47F-83C6-8D0136E69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5539" y="8748724"/>
            <a:ext cx="3500250" cy="35002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3AA149B-3728-F266-9151-6371E12E7F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13007" y="8679726"/>
            <a:ext cx="3464625" cy="34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4340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2D271-9045-8CD4-BD8F-D4FB2E5606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</p:spTree>
    <p:extLst>
      <p:ext uri="{BB962C8B-B14F-4D97-AF65-F5344CB8AC3E}">
        <p14:creationId xmlns:p14="http://schemas.microsoft.com/office/powerpoint/2010/main" val="14972869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147D8-99F1-03BA-6676-235BF37C83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RU" dirty="0"/>
              <a:t>Why we decided to develop Annet?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0350-D436-A0CA-C804-168A717219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825" y="12913458"/>
            <a:ext cx="11094813" cy="477054"/>
          </a:xfrm>
        </p:spPr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C04B0-A1E4-EF81-B84F-D218CC36DA89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dirty="0"/>
              <a:t>Multivendor networks</a:t>
            </a:r>
            <a:endParaRPr lang="ru-RU" dirty="0"/>
          </a:p>
          <a:p>
            <a:r>
              <a:rPr lang="en-US" dirty="0"/>
              <a:t>Legacy devices</a:t>
            </a:r>
          </a:p>
          <a:p>
            <a:r>
              <a:rPr lang="en-US" dirty="0"/>
              <a:t>A lot of devices in production (10k+)</a:t>
            </a:r>
          </a:p>
          <a:p>
            <a:r>
              <a:rPr lang="en-US" dirty="0"/>
              <a:t>Complicated configurations</a:t>
            </a:r>
          </a:p>
          <a:p>
            <a:r>
              <a:rPr lang="en-US" dirty="0"/>
              <a:t>Transition between configurations</a:t>
            </a:r>
          </a:p>
          <a:p>
            <a:pPr marL="0" indent="0">
              <a:buNone/>
            </a:pP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40515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6E029E-5490-FE08-BAA7-38EB57FD09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Software defined configuration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77E3C-6E21-E401-AA65-68B753D073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825" y="12913458"/>
            <a:ext cx="11094813" cy="477054"/>
          </a:xfrm>
        </p:spPr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D6D18-9E7B-D9EA-F3A5-D4B169C63324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dirty="0"/>
              <a:t>Full configuration templating</a:t>
            </a:r>
          </a:p>
          <a:p>
            <a:r>
              <a:rPr lang="en-US" dirty="0"/>
              <a:t>Create reference configuration and deploy it</a:t>
            </a:r>
          </a:p>
          <a:p>
            <a:r>
              <a:rPr lang="en-US" dirty="0"/>
              <a:t>Advantages:</a:t>
            </a:r>
          </a:p>
          <a:p>
            <a:pPr lvl="1">
              <a:buClr>
                <a:srgbClr val="50AB9F"/>
              </a:buClr>
            </a:pPr>
            <a:r>
              <a:rPr lang="en-US" dirty="0"/>
              <a:t>Configuration checks</a:t>
            </a:r>
          </a:p>
          <a:p>
            <a:pPr lvl="1">
              <a:buClr>
                <a:srgbClr val="50AB9F"/>
              </a:buClr>
            </a:pPr>
            <a:r>
              <a:rPr lang="en-US" dirty="0"/>
              <a:t>Mass changes</a:t>
            </a:r>
          </a:p>
          <a:p>
            <a:pPr lvl="1">
              <a:buClr>
                <a:srgbClr val="50AB9F"/>
              </a:buClr>
            </a:pPr>
            <a:r>
              <a:rPr lang="en-US" dirty="0"/>
              <a:t>Actual documentation</a:t>
            </a:r>
          </a:p>
          <a:p>
            <a:pPr lvl="1">
              <a:buClr>
                <a:srgbClr val="50AB9F"/>
              </a:buClr>
            </a:pPr>
            <a:r>
              <a:rPr lang="en-US" dirty="0"/>
              <a:t>Git, review and tests</a:t>
            </a:r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1553153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19A18B-7505-82E9-8639-69D6275F2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Configuration methods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ED549-05B1-901F-D8C8-5A958B67EA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1760D6-5D55-312B-F68D-7FE8A91C1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87352"/>
              </p:ext>
            </p:extLst>
          </p:nvPr>
        </p:nvGraphicFramePr>
        <p:xfrm>
          <a:off x="1206500" y="2723428"/>
          <a:ext cx="16256000" cy="4322478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6087435">
                  <a:extLst>
                    <a:ext uri="{9D8B030D-6E8A-4147-A177-3AD203B41FA5}">
                      <a16:colId xmlns:a16="http://schemas.microsoft.com/office/drawing/2014/main" val="593463135"/>
                    </a:ext>
                  </a:extLst>
                </a:gridCol>
                <a:gridCol w="2594344">
                  <a:extLst>
                    <a:ext uri="{9D8B030D-6E8A-4147-A177-3AD203B41FA5}">
                      <a16:colId xmlns:a16="http://schemas.microsoft.com/office/drawing/2014/main" val="4564204"/>
                    </a:ext>
                  </a:extLst>
                </a:gridCol>
                <a:gridCol w="3763926">
                  <a:extLst>
                    <a:ext uri="{9D8B030D-6E8A-4147-A177-3AD203B41FA5}">
                      <a16:colId xmlns:a16="http://schemas.microsoft.com/office/drawing/2014/main" val="2649918469"/>
                    </a:ext>
                  </a:extLst>
                </a:gridCol>
                <a:gridCol w="3810295">
                  <a:extLst>
                    <a:ext uri="{9D8B030D-6E8A-4147-A177-3AD203B41FA5}">
                      <a16:colId xmlns:a16="http://schemas.microsoft.com/office/drawing/2014/main" val="1557270885"/>
                    </a:ext>
                  </a:extLst>
                </a:gridCol>
              </a:tblGrid>
              <a:tr h="1049143"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36C66"/>
                          </a:solidFill>
                        </a:rPr>
                        <a:t>Requirements</a:t>
                      </a:r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0" u="none" strike="noStrike" cap="none" spc="0" baseline="0" dirty="0">
                          <a:solidFill>
                            <a:srgbClr val="036C66"/>
                          </a:solidFill>
                          <a:uFillTx/>
                          <a:sym typeface="Verdana"/>
                        </a:rPr>
                        <a:t>CLI</a:t>
                      </a:r>
                      <a:endParaRPr lang="en-RU" sz="4800" b="0" i="0" u="none" strike="noStrike" cap="none" spc="0" baseline="0" dirty="0">
                        <a:solidFill>
                          <a:srgbClr val="036C66"/>
                        </a:solidFill>
                        <a:uFillTx/>
                        <a:latin typeface="+mn-lt"/>
                        <a:ea typeface="+mn-ea"/>
                        <a:cs typeface="+mn-cs"/>
                        <a:sym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36C66"/>
                          </a:solidFill>
                        </a:rPr>
                        <a:t>NETCONF</a:t>
                      </a:r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36C66"/>
                          </a:solidFill>
                        </a:rPr>
                        <a:t>Ansible</a:t>
                      </a:r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959679"/>
                  </a:ext>
                </a:extLst>
              </a:tr>
              <a:tr h="1139671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036C66"/>
                          </a:solidFill>
                          <a:latin typeface="+mn-lt"/>
                        </a:rPr>
                        <a:t>Machine-readable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169078"/>
                  </a:ext>
                </a:extLst>
              </a:tr>
              <a:tr h="1084521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036C66"/>
                          </a:solidFill>
                          <a:latin typeface="+mn-lt"/>
                        </a:rPr>
                        <a:t>Multivendor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051814"/>
                  </a:ext>
                </a:extLst>
              </a:tr>
              <a:tr h="1049143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036C66"/>
                          </a:solidFill>
                          <a:latin typeface="+mn-lt"/>
                        </a:rPr>
                        <a:t>Reliable delivery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75619"/>
                  </a:ext>
                </a:extLst>
              </a:tr>
            </a:tbl>
          </a:graphicData>
        </a:graphic>
      </p:graphicFrame>
      <p:pic>
        <p:nvPicPr>
          <p:cNvPr id="8" name="Рисунок 36">
            <a:extLst>
              <a:ext uri="{FF2B5EF4-FFF2-40B4-BE49-F238E27FC236}">
                <a16:creationId xmlns:a16="http://schemas.microsoft.com/office/drawing/2014/main" id="{E3EC3794-C752-8772-8DFA-EC2E3EDF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6280" y="4044956"/>
            <a:ext cx="612000" cy="612000"/>
          </a:xfrm>
          <a:prstGeom prst="rect">
            <a:avLst/>
          </a:prstGeom>
        </p:spPr>
      </p:pic>
      <p:pic>
        <p:nvPicPr>
          <p:cNvPr id="9" name="Рисунок 32">
            <a:extLst>
              <a:ext uri="{FF2B5EF4-FFF2-40B4-BE49-F238E27FC236}">
                <a16:creationId xmlns:a16="http://schemas.microsoft.com/office/drawing/2014/main" id="{FF44AF27-FC5E-D757-03BE-60F00D162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08529" y="5194917"/>
            <a:ext cx="612000" cy="612000"/>
          </a:xfrm>
          <a:prstGeom prst="rect">
            <a:avLst/>
          </a:prstGeom>
        </p:spPr>
      </p:pic>
      <p:pic>
        <p:nvPicPr>
          <p:cNvPr id="11" name="Рисунок 27">
            <a:extLst>
              <a:ext uri="{FF2B5EF4-FFF2-40B4-BE49-F238E27FC236}">
                <a16:creationId xmlns:a16="http://schemas.microsoft.com/office/drawing/2014/main" id="{97DB639E-31B6-5EEB-55ED-F0988F81D5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4879" y="4044956"/>
            <a:ext cx="612000" cy="612000"/>
          </a:xfrm>
          <a:prstGeom prst="rect">
            <a:avLst/>
          </a:prstGeom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29CA7603-D2F1-812B-01E0-77044B8D2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4879" y="5194917"/>
            <a:ext cx="612000" cy="612000"/>
          </a:xfrm>
          <a:prstGeom prst="rect">
            <a:avLst/>
          </a:prstGeom>
        </p:spPr>
      </p:pic>
      <p:pic>
        <p:nvPicPr>
          <p:cNvPr id="13" name="Рисунок 27">
            <a:extLst>
              <a:ext uri="{FF2B5EF4-FFF2-40B4-BE49-F238E27FC236}">
                <a16:creationId xmlns:a16="http://schemas.microsoft.com/office/drawing/2014/main" id="{6B03B1D0-1352-E44A-18D8-FA422515D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08529" y="4044956"/>
            <a:ext cx="612000" cy="612000"/>
          </a:xfrm>
          <a:prstGeom prst="rect">
            <a:avLst/>
          </a:prstGeom>
        </p:spPr>
      </p:pic>
      <p:pic>
        <p:nvPicPr>
          <p:cNvPr id="14" name="Рисунок 36">
            <a:extLst>
              <a:ext uri="{FF2B5EF4-FFF2-40B4-BE49-F238E27FC236}">
                <a16:creationId xmlns:a16="http://schemas.microsoft.com/office/drawing/2014/main" id="{63DCB353-FCC0-AC76-5FFD-F498A87C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6280" y="6192541"/>
            <a:ext cx="612000" cy="612000"/>
          </a:xfrm>
          <a:prstGeom prst="rect">
            <a:avLst/>
          </a:prstGeom>
        </p:spPr>
      </p:pic>
      <p:pic>
        <p:nvPicPr>
          <p:cNvPr id="15" name="Рисунок 32">
            <a:extLst>
              <a:ext uri="{FF2B5EF4-FFF2-40B4-BE49-F238E27FC236}">
                <a16:creationId xmlns:a16="http://schemas.microsoft.com/office/drawing/2014/main" id="{CBE4D9A4-5CA8-16DF-2881-75F9BBFA0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08529" y="6192541"/>
            <a:ext cx="612000" cy="612000"/>
          </a:xfrm>
          <a:prstGeom prst="rect">
            <a:avLst/>
          </a:prstGeom>
        </p:spPr>
      </p:pic>
      <p:pic>
        <p:nvPicPr>
          <p:cNvPr id="16" name="Рисунок 27">
            <a:extLst>
              <a:ext uri="{FF2B5EF4-FFF2-40B4-BE49-F238E27FC236}">
                <a16:creationId xmlns:a16="http://schemas.microsoft.com/office/drawing/2014/main" id="{460284DD-2A85-B92E-BA10-D9A6C0F08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4879" y="6192541"/>
            <a:ext cx="612000" cy="6120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CE32760-48CC-6AD0-A640-F0C4B4CD4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68617"/>
              </p:ext>
            </p:extLst>
          </p:nvPr>
        </p:nvGraphicFramePr>
        <p:xfrm>
          <a:off x="1206500" y="7045906"/>
          <a:ext cx="16256000" cy="327333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087435">
                  <a:extLst>
                    <a:ext uri="{9D8B030D-6E8A-4147-A177-3AD203B41FA5}">
                      <a16:colId xmlns:a16="http://schemas.microsoft.com/office/drawing/2014/main" val="593463135"/>
                    </a:ext>
                  </a:extLst>
                </a:gridCol>
                <a:gridCol w="2594344">
                  <a:extLst>
                    <a:ext uri="{9D8B030D-6E8A-4147-A177-3AD203B41FA5}">
                      <a16:colId xmlns:a16="http://schemas.microsoft.com/office/drawing/2014/main" val="4564204"/>
                    </a:ext>
                  </a:extLst>
                </a:gridCol>
                <a:gridCol w="3763926">
                  <a:extLst>
                    <a:ext uri="{9D8B030D-6E8A-4147-A177-3AD203B41FA5}">
                      <a16:colId xmlns:a16="http://schemas.microsoft.com/office/drawing/2014/main" val="2649918469"/>
                    </a:ext>
                  </a:extLst>
                </a:gridCol>
                <a:gridCol w="3810295">
                  <a:extLst>
                    <a:ext uri="{9D8B030D-6E8A-4147-A177-3AD203B41FA5}">
                      <a16:colId xmlns:a16="http://schemas.microsoft.com/office/drawing/2014/main" val="1557270885"/>
                    </a:ext>
                  </a:extLst>
                </a:gridCol>
              </a:tblGrid>
              <a:tr h="1139671">
                <a:tc>
                  <a:txBody>
                    <a:bodyPr/>
                    <a:lstStyle/>
                    <a:p>
                      <a:r>
                        <a:rPr lang="en-US" sz="4000" b="0" i="0" dirty="0">
                          <a:solidFill>
                            <a:srgbClr val="036C66"/>
                          </a:solidFill>
                        </a:rPr>
                        <a:t>Human-readable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169078"/>
                  </a:ext>
                </a:extLst>
              </a:tr>
              <a:tr h="1084521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036C66"/>
                          </a:solidFill>
                        </a:rPr>
                        <a:t>Comfortable for 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051814"/>
                  </a:ext>
                </a:extLst>
              </a:tr>
              <a:tr h="1049143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036C66"/>
                          </a:solidFill>
                        </a:rPr>
                        <a:t>Versatility</a:t>
                      </a:r>
                      <a:endParaRPr lang="en-US" sz="40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RU" sz="4800" dirty="0">
                        <a:solidFill>
                          <a:srgbClr val="036C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75619"/>
                  </a:ext>
                </a:extLst>
              </a:tr>
            </a:tbl>
          </a:graphicData>
        </a:graphic>
      </p:graphicFrame>
      <p:pic>
        <p:nvPicPr>
          <p:cNvPr id="19" name="Рисунок 27">
            <a:extLst>
              <a:ext uri="{FF2B5EF4-FFF2-40B4-BE49-F238E27FC236}">
                <a16:creationId xmlns:a16="http://schemas.microsoft.com/office/drawing/2014/main" id="{4DF1B5CE-D114-5187-10D4-734A2F7DA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6280" y="7294880"/>
            <a:ext cx="612000" cy="612000"/>
          </a:xfrm>
          <a:prstGeom prst="rect">
            <a:avLst/>
          </a:prstGeom>
        </p:spPr>
      </p:pic>
      <p:pic>
        <p:nvPicPr>
          <p:cNvPr id="20" name="Рисунок 27">
            <a:extLst>
              <a:ext uri="{FF2B5EF4-FFF2-40B4-BE49-F238E27FC236}">
                <a16:creationId xmlns:a16="http://schemas.microsoft.com/office/drawing/2014/main" id="{54F4B0C2-71CC-9AB9-504E-402B7ACB5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6280" y="8413733"/>
            <a:ext cx="612000" cy="612000"/>
          </a:xfrm>
          <a:prstGeom prst="rect">
            <a:avLst/>
          </a:prstGeom>
        </p:spPr>
      </p:pic>
      <p:pic>
        <p:nvPicPr>
          <p:cNvPr id="21" name="Рисунок 27">
            <a:extLst>
              <a:ext uri="{FF2B5EF4-FFF2-40B4-BE49-F238E27FC236}">
                <a16:creationId xmlns:a16="http://schemas.microsoft.com/office/drawing/2014/main" id="{028BB6AF-B4C8-57A9-D444-484F92CE2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6280" y="9517395"/>
            <a:ext cx="612000" cy="612000"/>
          </a:xfrm>
          <a:prstGeom prst="rect">
            <a:avLst/>
          </a:prstGeom>
        </p:spPr>
      </p:pic>
      <p:pic>
        <p:nvPicPr>
          <p:cNvPr id="22" name="Рисунок 36">
            <a:extLst>
              <a:ext uri="{FF2B5EF4-FFF2-40B4-BE49-F238E27FC236}">
                <a16:creationId xmlns:a16="http://schemas.microsoft.com/office/drawing/2014/main" id="{0CC5D64D-335D-E395-28D4-755550F8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4879" y="7294880"/>
            <a:ext cx="612000" cy="612000"/>
          </a:xfrm>
          <a:prstGeom prst="rect">
            <a:avLst/>
          </a:prstGeom>
        </p:spPr>
      </p:pic>
      <p:pic>
        <p:nvPicPr>
          <p:cNvPr id="23" name="Рисунок 36">
            <a:extLst>
              <a:ext uri="{FF2B5EF4-FFF2-40B4-BE49-F238E27FC236}">
                <a16:creationId xmlns:a16="http://schemas.microsoft.com/office/drawing/2014/main" id="{B07E131F-05B9-4613-3097-0DB1B5003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4879" y="8414768"/>
            <a:ext cx="612000" cy="612000"/>
          </a:xfrm>
          <a:prstGeom prst="rect">
            <a:avLst/>
          </a:prstGeom>
        </p:spPr>
      </p:pic>
      <p:pic>
        <p:nvPicPr>
          <p:cNvPr id="24" name="Рисунок 36">
            <a:extLst>
              <a:ext uri="{FF2B5EF4-FFF2-40B4-BE49-F238E27FC236}">
                <a16:creationId xmlns:a16="http://schemas.microsoft.com/office/drawing/2014/main" id="{FE3D679B-748D-5751-0D0C-11D53F05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4879" y="9517395"/>
            <a:ext cx="612000" cy="612000"/>
          </a:xfrm>
          <a:prstGeom prst="rect">
            <a:avLst/>
          </a:prstGeom>
        </p:spPr>
      </p:pic>
      <p:pic>
        <p:nvPicPr>
          <p:cNvPr id="25" name="Рисунок 32">
            <a:extLst>
              <a:ext uri="{FF2B5EF4-FFF2-40B4-BE49-F238E27FC236}">
                <a16:creationId xmlns:a16="http://schemas.microsoft.com/office/drawing/2014/main" id="{8F5FC70E-B719-DFDA-4449-EC447188F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08529" y="7294880"/>
            <a:ext cx="612000" cy="612000"/>
          </a:xfrm>
          <a:prstGeom prst="rect">
            <a:avLst/>
          </a:prstGeom>
        </p:spPr>
      </p:pic>
      <p:pic>
        <p:nvPicPr>
          <p:cNvPr id="26" name="Рисунок 32">
            <a:extLst>
              <a:ext uri="{FF2B5EF4-FFF2-40B4-BE49-F238E27FC236}">
                <a16:creationId xmlns:a16="http://schemas.microsoft.com/office/drawing/2014/main" id="{F9C116CF-2777-866D-D85D-65847DEE4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08529" y="8413733"/>
            <a:ext cx="612000" cy="612000"/>
          </a:xfrm>
          <a:prstGeom prst="rect">
            <a:avLst/>
          </a:prstGeom>
        </p:spPr>
      </p:pic>
      <p:pic>
        <p:nvPicPr>
          <p:cNvPr id="27" name="Рисунок 32">
            <a:extLst>
              <a:ext uri="{FF2B5EF4-FFF2-40B4-BE49-F238E27FC236}">
                <a16:creationId xmlns:a16="http://schemas.microsoft.com/office/drawing/2014/main" id="{AEFE37E4-7EE3-9274-31AE-0E90840E4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08529" y="9519103"/>
            <a:ext cx="612000" cy="612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4601C91-0CDF-2D3E-1035-20871AB3FC60}"/>
              </a:ext>
            </a:extLst>
          </p:cNvPr>
          <p:cNvSpPr/>
          <p:nvPr/>
        </p:nvSpPr>
        <p:spPr>
          <a:xfrm>
            <a:off x="7290238" y="2695868"/>
            <a:ext cx="2591720" cy="7632000"/>
          </a:xfrm>
          <a:prstGeom prst="rect">
            <a:avLst/>
          </a:prstGeom>
          <a:noFill/>
          <a:ln w="889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Рисунок 36">
            <a:extLst>
              <a:ext uri="{FF2B5EF4-FFF2-40B4-BE49-F238E27FC236}">
                <a16:creationId xmlns:a16="http://schemas.microsoft.com/office/drawing/2014/main" id="{24D9A88E-D909-618A-B841-812AEE081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6280" y="5194917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60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67F2A-43D3-C85E-B0A8-2D338678B1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Annet uses CLI method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DA941-6FC3-1490-881B-F5FF9485FA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825" y="12908328"/>
            <a:ext cx="11094813" cy="487313"/>
          </a:xfrm>
        </p:spPr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00775-27AB-45C3-4746-9F26E214C716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4"/>
            <a:ext cx="20707450" cy="8457959"/>
          </a:xfrm>
          <a:noFill/>
        </p:spPr>
        <p:txBody>
          <a:bodyPr/>
          <a:lstStyle/>
          <a:p>
            <a:r>
              <a:rPr lang="en-US" dirty="0"/>
              <a:t>Every</a:t>
            </a:r>
            <a:r>
              <a:rPr lang="ru-RU" dirty="0"/>
              <a:t> </a:t>
            </a:r>
            <a:r>
              <a:rPr lang="en-US" dirty="0"/>
              <a:t>device has CLI </a:t>
            </a:r>
            <a:endParaRPr lang="ru-RU" dirty="0"/>
          </a:p>
          <a:p>
            <a:r>
              <a:rPr lang="en-US" dirty="0"/>
              <a:t>CLI is convenient for engineers</a:t>
            </a:r>
          </a:p>
          <a:p>
            <a:r>
              <a:rPr lang="en-US" dirty="0"/>
              <a:t>CLI is machine-readable in reality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Need to be solved:</a:t>
            </a:r>
          </a:p>
          <a:p>
            <a:r>
              <a:rPr lang="en-US" dirty="0">
                <a:effectLst/>
              </a:rPr>
              <a:t>Multivendor support</a:t>
            </a:r>
            <a:endParaRPr lang="en-US" dirty="0"/>
          </a:p>
          <a:p>
            <a:r>
              <a:rPr lang="en-US" dirty="0"/>
              <a:t>Reliable delivery</a:t>
            </a:r>
          </a:p>
        </p:txBody>
      </p:sp>
    </p:spTree>
    <p:extLst>
      <p:ext uri="{BB962C8B-B14F-4D97-AF65-F5344CB8AC3E}">
        <p14:creationId xmlns:p14="http://schemas.microsoft.com/office/powerpoint/2010/main" val="30089742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4228E-C960-E86E-604C-C4F9EFD96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ECCD16-201C-BB1F-318D-BE360EC83B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Annet: fundamental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37680-487E-BC1E-C7C0-35D6E41DEE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825" y="12908328"/>
            <a:ext cx="11094813" cy="487313"/>
          </a:xfrm>
        </p:spPr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1B97A-22AD-B5B8-0BDE-153293F1B14C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4"/>
            <a:ext cx="20707450" cy="8457959"/>
          </a:xfrm>
          <a:noFill/>
        </p:spPr>
        <p:txBody>
          <a:bodyPr/>
          <a:lstStyle/>
          <a:p>
            <a:r>
              <a:rPr lang="en-US" dirty="0"/>
              <a:t>Declarative </a:t>
            </a:r>
            <a:endParaRPr lang="ru-RU" dirty="0"/>
          </a:p>
          <a:p>
            <a:r>
              <a:rPr lang="en-US" dirty="0"/>
              <a:t>Modularity</a:t>
            </a:r>
          </a:p>
          <a:p>
            <a:r>
              <a:rPr lang="en-US" dirty="0"/>
              <a:t>Templates on Python</a:t>
            </a:r>
          </a:p>
          <a:p>
            <a:r>
              <a:rPr lang="en-US" dirty="0"/>
              <a:t>Can support every device</a:t>
            </a:r>
            <a:r>
              <a:rPr lang="ru-RU" dirty="0"/>
              <a:t> (</a:t>
            </a:r>
            <a:r>
              <a:rPr lang="en-US" dirty="0"/>
              <a:t>every</a:t>
            </a:r>
            <a:r>
              <a:rPr lang="ru-RU" dirty="0"/>
              <a:t> </a:t>
            </a:r>
            <a:r>
              <a:rPr lang="en-US" dirty="0"/>
              <a:t>device has CLI</a:t>
            </a:r>
            <a:r>
              <a:rPr lang="ru-RU" dirty="0"/>
              <a:t>)</a:t>
            </a:r>
            <a:endParaRPr lang="en-US" dirty="0"/>
          </a:p>
          <a:p>
            <a:r>
              <a:rPr lang="en-US" dirty="0">
                <a:effectLst/>
              </a:rPr>
              <a:t>There is no </a:t>
            </a:r>
            <a:r>
              <a:rPr lang="en-US" dirty="0"/>
              <a:t>one single </a:t>
            </a:r>
            <a:r>
              <a:rPr lang="en-US" dirty="0">
                <a:effectLst/>
              </a:rPr>
              <a:t>model of device configuration</a:t>
            </a:r>
            <a:endParaRPr lang="en-US" dirty="0"/>
          </a:p>
          <a:p>
            <a:r>
              <a:rPr lang="en-US" dirty="0"/>
              <a:t>Integrated with inventory system</a:t>
            </a:r>
          </a:p>
          <a:p>
            <a:r>
              <a:rPr lang="en-US" dirty="0"/>
              <a:t>Server less, only CLI client</a:t>
            </a:r>
          </a:p>
        </p:txBody>
      </p:sp>
    </p:spTree>
    <p:extLst>
      <p:ext uri="{BB962C8B-B14F-4D97-AF65-F5344CB8AC3E}">
        <p14:creationId xmlns:p14="http://schemas.microsoft.com/office/powerpoint/2010/main" val="15016299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89F069-A3BF-DCE9-1AE2-B4DBDDFC00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RU" dirty="0"/>
              <a:t>Hands on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1F3FA-7CD6-C5A8-6867-E1851D6BB2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825" y="12913458"/>
            <a:ext cx="11094813" cy="477054"/>
          </a:xfrm>
        </p:spPr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2F124-4AC7-B054-DDBC-08CD5C42EB7A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3424066"/>
            <a:ext cx="20707450" cy="756193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server disable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ipv6 server disable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server source-interface all disable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ipv6 server source-interface all disable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unicast-server 95.108.129.181 </a:t>
            </a: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vpn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-instance MEth0/0/0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unicast-server 95.108.129.183 </a:t>
            </a: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vpn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-instance MEth0/0/0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unicast-server 37.140.149.198 </a:t>
            </a: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vpn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-instance MEth0/0/0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clock </a:t>
            </a: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timezone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UTC add 00:00:00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RU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71D15-C034-90C4-2F0A-E4A9FED76465}"/>
              </a:ext>
            </a:extLst>
          </p:cNvPr>
          <p:cNvSpPr txBox="1">
            <a:spLocks/>
          </p:cNvSpPr>
          <p:nvPr/>
        </p:nvSpPr>
        <p:spPr>
          <a:xfrm>
            <a:off x="1206500" y="2715909"/>
            <a:ext cx="20707450" cy="708159"/>
          </a:xfrm>
          <a:prstGeom prst="rect">
            <a:avLst/>
          </a:prstGeom>
        </p:spPr>
        <p:txBody>
          <a:bodyPr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annet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gen –g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sas-127d2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4000" dirty="0">
              <a:solidFill>
                <a:srgbClr val="006C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RU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CB4A65C-F664-D563-C1BB-7A1E3192171A}"/>
              </a:ext>
            </a:extLst>
          </p:cNvPr>
          <p:cNvSpPr txBox="1">
            <a:spLocks/>
          </p:cNvSpPr>
          <p:nvPr/>
        </p:nvSpPr>
        <p:spPr>
          <a:xfrm>
            <a:off x="1206500" y="2715908"/>
            <a:ext cx="20707450" cy="708159"/>
          </a:xfrm>
          <a:prstGeom prst="rect">
            <a:avLst/>
          </a:prstGeom>
        </p:spPr>
        <p:txBody>
          <a:bodyPr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RU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69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82F5-DBC3-9914-D145-55A41A2EC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2452CA-5D6E-0597-00E9-5DEF62E3A8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RU" dirty="0"/>
              <a:t>Hands on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F0F57-F09B-EF46-ED57-85129D224D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825" y="12913458"/>
            <a:ext cx="11094813" cy="477054"/>
          </a:xfrm>
        </p:spPr>
        <p:txBody>
          <a:bodyPr/>
          <a:lstStyle/>
          <a:p>
            <a:r>
              <a:rPr lang="en-US" dirty="0"/>
              <a:t>Grigorii Solovev | RIPE 90 | 13.05.2025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C74D-7187-50FB-124F-9CFB3258DCE4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206500" y="2729994"/>
            <a:ext cx="20707450" cy="75748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annet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diff –g</a:t>
            </a:r>
            <a:r>
              <a:rPr lang="ru-RU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sas-127d2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3D0419-5FC2-41FA-1088-E9F3DBF1BD08}"/>
              </a:ext>
            </a:extLst>
          </p:cNvPr>
          <p:cNvSpPr txBox="1">
            <a:spLocks/>
          </p:cNvSpPr>
          <p:nvPr/>
        </p:nvSpPr>
        <p:spPr>
          <a:xfrm>
            <a:off x="1206500" y="3338623"/>
            <a:ext cx="20707450" cy="2530550"/>
          </a:xfrm>
          <a:prstGeom prst="rect">
            <a:avLst/>
          </a:prstGeom>
        </p:spPr>
        <p:txBody>
          <a:bodyPr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srgbClr val="FF7E7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 clock </a:t>
            </a:r>
            <a:r>
              <a:rPr lang="en-US" sz="4000" dirty="0" err="1">
                <a:solidFill>
                  <a:srgbClr val="FF7E7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timezone</a:t>
            </a:r>
            <a:r>
              <a:rPr lang="en-US" sz="4000" dirty="0">
                <a:solidFill>
                  <a:srgbClr val="FF7E7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FRA add 02:00:00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clock </a:t>
            </a:r>
            <a:r>
              <a:rPr lang="en-US" sz="4000" dirty="0" err="1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timezone</a:t>
            </a:r>
            <a:r>
              <a:rPr lang="en-US" sz="4000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UTC add 00:00:00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sz="4000" dirty="0" err="1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unicast-server 95.108.129.181 </a:t>
            </a:r>
            <a:r>
              <a:rPr lang="en-US" sz="4000" dirty="0" err="1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vpn</a:t>
            </a:r>
            <a:r>
              <a:rPr lang="en-US" sz="4000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-instance MEth0/0/0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sz="4000" dirty="0" err="1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unicast-server 95.108.129.183 </a:t>
            </a:r>
            <a:r>
              <a:rPr lang="en-US" sz="4000" dirty="0" err="1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vpn</a:t>
            </a:r>
            <a:r>
              <a:rPr lang="en-US" sz="4000" dirty="0">
                <a:solidFill>
                  <a:srgbClr val="50AB9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-instance MEth0/0/0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DD2F6A2-21BA-230E-83F6-2C91608861DE}"/>
              </a:ext>
            </a:extLst>
          </p:cNvPr>
          <p:cNvSpPr txBox="1">
            <a:spLocks/>
          </p:cNvSpPr>
          <p:nvPr/>
        </p:nvSpPr>
        <p:spPr>
          <a:xfrm>
            <a:off x="1206500" y="6477802"/>
            <a:ext cx="20707450" cy="709807"/>
          </a:xfrm>
          <a:prstGeom prst="rect">
            <a:avLst/>
          </a:prstGeom>
        </p:spPr>
        <p:txBody>
          <a:bodyPr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annet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patch –g</a:t>
            </a:r>
            <a:r>
              <a:rPr lang="ru-RU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sas-127d2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AFFC58-91BC-C5DB-9C64-CD35379C1E2E}"/>
              </a:ext>
            </a:extLst>
          </p:cNvPr>
          <p:cNvSpPr txBox="1">
            <a:spLocks/>
          </p:cNvSpPr>
          <p:nvPr/>
        </p:nvSpPr>
        <p:spPr>
          <a:xfrm>
            <a:off x="1206500" y="7118713"/>
            <a:ext cx="20707450" cy="1956392"/>
          </a:xfrm>
          <a:prstGeom prst="rect">
            <a:avLst/>
          </a:prstGeom>
        </p:spPr>
        <p:txBody>
          <a:bodyPr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unicast-server 37.140.149.198 </a:t>
            </a: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vpn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-instance MEth0/0/0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unicast-server 37.140.149.199 </a:t>
            </a: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vpn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-instance MEth0/0/0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clock </a:t>
            </a:r>
            <a:r>
              <a:rPr lang="en-US" sz="4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timezone</a:t>
            </a:r>
            <a:r>
              <a:rPr lang="en-US" sz="4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UTC add 00:00:00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096055B-94C1-12DD-C1A8-9E8A32CCA49E}"/>
              </a:ext>
            </a:extLst>
          </p:cNvPr>
          <p:cNvSpPr txBox="1">
            <a:spLocks/>
          </p:cNvSpPr>
          <p:nvPr/>
        </p:nvSpPr>
        <p:spPr>
          <a:xfrm>
            <a:off x="1206500" y="9075104"/>
            <a:ext cx="20707450" cy="1910901"/>
          </a:xfrm>
          <a:prstGeom prst="rect">
            <a:avLst/>
          </a:prstGeom>
        </p:spPr>
        <p:txBody>
          <a:bodyPr/>
          <a:lstStyle>
            <a:lvl1pPr marL="609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1219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828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438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30480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50AB9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6576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2672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8768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486400" marR="0" indent="-609600" algn="l" defTabSz="2438338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4">
                  <a:hueOff val="-1247790"/>
                  <a:lumOff val="-12326"/>
                </a:schemeClr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4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annet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deploy –g</a:t>
            </a:r>
            <a:r>
              <a:rPr lang="ru-RU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000" dirty="0" err="1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ntp</a:t>
            </a: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sas-127d2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srgbClr val="006C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085569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21_Basic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Verdana"/>
        <a:ea typeface="Verdana"/>
        <a:cs typeface="Verdan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IPE Slides Template PowerPoint" id="{45DE9988-FEA7-7141-95C0-C098BE60D39A}" vid="{B6DE4626-CF14-9447-B6F0-A1181A743891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Verdana"/>
        <a:ea typeface="Verdana"/>
        <a:cs typeface="Verdan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9239</TotalTime>
  <Words>1412</Words>
  <Application>Microsoft Macintosh PowerPoint</Application>
  <PresentationFormat>Custom</PresentationFormat>
  <Paragraphs>299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Consolas</vt:lpstr>
      <vt:lpstr>Helvetica Neue</vt:lpstr>
      <vt:lpstr>Helvetica Neue Medium</vt:lpstr>
      <vt:lpstr>Verdana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Grigorii V. Solovev</dc:creator>
  <cp:keywords/>
  <dc:description/>
  <cp:lastModifiedBy>Grigorii V. Solovev</cp:lastModifiedBy>
  <cp:revision>23</cp:revision>
  <dcterms:created xsi:type="dcterms:W3CDTF">2025-02-11T13:09:53Z</dcterms:created>
  <dcterms:modified xsi:type="dcterms:W3CDTF">2025-05-12T21:27:46Z</dcterms:modified>
  <cp:category/>
</cp:coreProperties>
</file>