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6"/>
  </p:notesMasterIdLst>
  <p:sldIdLst>
    <p:sldId id="256" r:id="rId5"/>
    <p:sldId id="257" r:id="rId7"/>
    <p:sldId id="258" r:id="rId8"/>
    <p:sldId id="294" r:id="rId9"/>
    <p:sldId id="299" r:id="rId10"/>
    <p:sldId id="301" r:id="rId11"/>
    <p:sldId id="302" r:id="rId12"/>
    <p:sldId id="303" r:id="rId13"/>
    <p:sldId id="304" r:id="rId14"/>
    <p:sldId id="261" r:id="rId15"/>
    <p:sldId id="313" r:id="rId16"/>
    <p:sldId id="262" r:id="rId17"/>
    <p:sldId id="263" r:id="rId18"/>
    <p:sldId id="265" r:id="rId19"/>
    <p:sldId id="310" r:id="rId20"/>
    <p:sldId id="309" r:id="rId21"/>
    <p:sldId id="270" r:id="rId22"/>
    <p:sldId id="271" r:id="rId23"/>
    <p:sldId id="272" r:id="rId24"/>
    <p:sldId id="312" r:id="rId25"/>
    <p:sldId id="307" r:id="rId26"/>
    <p:sldId id="274" r:id="rId27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4400" b="0" strike="noStrike" spc="-1">
                <a:solidFill>
                  <a:srgbClr val="000000"/>
                </a:solidFill>
                <a:latin typeface="等线"/>
              </a:rPr>
              <a:t>Click to move the slide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 panose="020B0604020202020204"/>
              </a:rPr>
              <a:t>Click to edit the notes' format</a:t>
            </a:r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 panose="02020603050405020304"/>
              </a:rPr>
              <a:t>&lt;header&gt;</a:t>
            </a:r>
            <a:endParaRPr lang="en-GB" sz="1400" b="0" strike="noStrike" spc="-1">
              <a:latin typeface="Times New Roman" panose="02020603050405020304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 panose="02020603050405020304"/>
              </a:rPr>
              <a:t>&lt;date/time&gt;</a:t>
            </a:r>
            <a:endParaRPr lang="en-GB" sz="1400" b="0" strike="noStrike" spc="-1">
              <a:latin typeface="Times New Roman" panose="02020603050405020304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 panose="02020603050405020304"/>
              </a:rPr>
              <a:t>&lt;footer&gt;</a:t>
            </a:r>
            <a:endParaRPr lang="en-GB" sz="1400" b="0" strike="noStrike" spc="-1">
              <a:latin typeface="Times New Roman" panose="02020603050405020304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1708D1A-24E3-4733-B19C-BB25A2B6126B}" type="slidenum">
              <a:rPr lang="en-GB" sz="1400" b="0" strike="noStrike" spc="-1">
                <a:latin typeface="Times New Roman" panose="02020603050405020304"/>
              </a:rPr>
            </a:fld>
            <a:endParaRPr lang="en-GB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A875D3D-369A-411B-B529-32C48D2E5F08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BECBF37-9A1E-4485-A9E3-2A1244602333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BECBF37-9A1E-4485-A9E3-2A1244602333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089D462-F91C-44FB-9440-117627E3F9EE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SimSun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7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179513F-8B15-45F1-8F6A-B5043709E907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CE82438-E582-44F0-8477-B111AB167AFD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CE82438-E582-44F0-8477-B111AB167AFD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CE82438-E582-44F0-8477-B111AB167AFD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F6408F0-2E54-45EB-976D-815B2BB4B3D1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4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32FD545-2B22-4975-9A2E-236A34D3CD15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00E81FA-E9B4-4A18-B818-1A135D457FC6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8CA8458-1D83-4D70-9A1A-7D7D2989DAC2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00E81FA-E9B4-4A18-B818-1A135D457FC6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3C7209A-6C6D-4323-BD69-66F36E79AA80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Malgun Gothic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4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F7B3665-B58A-47A6-9A4A-32FBF44D3163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CD33AA8-E42C-4B83-AE18-4A21F9CD0ADB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5862A2A-EC81-4C9D-8DD8-992D9CF4BD58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CC4603-910A-4D8C-A0CA-C02FCEBC3280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CC4603-910A-4D8C-A0CA-C02FCEBC3280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CC4603-910A-4D8C-A0CA-C02FCEBC3280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CC4603-910A-4D8C-A0CA-C02FCEBC3280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CC4603-910A-4D8C-A0CA-C02FCEBC3280}" type="slidenum">
              <a:rPr lang="en-GB" sz="1200" b="0" strike="noStrike" spc="-1">
                <a:solidFill>
                  <a:srgbClr val="000000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sz="6000" b="0" strike="noStrike" spc="-1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lang="en-GB" sz="60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F209B9B-43EB-4B0A-B9CE-F600DDE57203}" type="datetime1">
              <a:rPr lang="en-GB" sz="1200" b="0" strike="noStrike" spc="-1">
                <a:solidFill>
                  <a:srgbClr val="8B8B8B"/>
                </a:solidFill>
                <a:latin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 panose="020206030504050203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5BB8DE0-0462-47FA-B31E-A21F418B33CB}" type="slidenum">
              <a:rPr lang="en-GB" sz="1200" b="0" strike="noStrike" spc="-1">
                <a:solidFill>
                  <a:srgbClr val="898989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等线"/>
              </a:rPr>
              <a:t>Second Outline Level</a:t>
            </a:r>
            <a:endParaRPr lang="en-GB" sz="2000" b="0" strike="noStrike" spc="-1">
              <a:solidFill>
                <a:srgbClr val="000000"/>
              </a:solidFill>
              <a:latin typeface="等线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等线"/>
              </a:rPr>
              <a:t>Third Outline Level</a:t>
            </a:r>
            <a:endParaRPr lang="en-GB" sz="1800" b="0" strike="noStrike" spc="-1">
              <a:solidFill>
                <a:srgbClr val="000000"/>
              </a:solidFill>
              <a:latin typeface="等线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latin typeface="等线"/>
              </a:rPr>
              <a:t>Fourth Outline Level</a:t>
            </a:r>
            <a:endParaRPr lang="en-GB" sz="1800" b="0" strike="noStrike" spc="-1">
              <a:solidFill>
                <a:srgbClr val="000000"/>
              </a:solidFill>
              <a:latin typeface="等线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等线"/>
              </a:rPr>
              <a:t>Fifth Outline Level</a:t>
            </a:r>
            <a:endParaRPr lang="en-GB" sz="2000" b="0" strike="noStrike" spc="-1">
              <a:solidFill>
                <a:srgbClr val="000000"/>
              </a:solidFill>
              <a:latin typeface="等线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等线"/>
              </a:rPr>
              <a:t>Sixth Outline Level</a:t>
            </a:r>
            <a:endParaRPr lang="en-GB" sz="2000" b="0" strike="noStrike" spc="-1">
              <a:solidFill>
                <a:srgbClr val="000000"/>
              </a:solidFill>
              <a:latin typeface="等线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等线"/>
              </a:rPr>
              <a:t>Seventh Outline Level</a:t>
            </a:r>
            <a:endParaRPr lang="en-GB" sz="2000" b="0" strike="noStrike" spc="-1">
              <a:solidFill>
                <a:srgbClr val="000000"/>
              </a:solidFill>
              <a:latin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zh-CN" sz="4400" b="0" strike="noStrike" spc="-1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800" b="0" strike="noStrike" spc="-1">
                <a:solidFill>
                  <a:srgbClr val="000000"/>
                </a:solidFill>
                <a:latin typeface="等线"/>
              </a:rPr>
              <a:t>单击此处编辑母版文本样式</a:t>
            </a:r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400" b="0" strike="noStrike" spc="-1">
                <a:solidFill>
                  <a:srgbClr val="000000"/>
                </a:solidFill>
                <a:latin typeface="等线"/>
              </a:rPr>
              <a:t>二级</a:t>
            </a:r>
            <a:endParaRPr lang="en-GB" sz="2400" b="0" strike="noStrike" spc="-1">
              <a:solidFill>
                <a:srgbClr val="000000"/>
              </a:solidFill>
              <a:latin typeface="等线"/>
            </a:endParaRPr>
          </a:p>
          <a:p>
            <a:pPr marL="1143000" lvl="2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000" b="0" strike="noStrike" spc="-1">
                <a:solidFill>
                  <a:srgbClr val="000000"/>
                </a:solidFill>
                <a:latin typeface="等线"/>
              </a:rPr>
              <a:t>三级</a:t>
            </a:r>
            <a:endParaRPr lang="en-GB" sz="2000" b="0" strike="noStrike" spc="-1">
              <a:solidFill>
                <a:srgbClr val="000000"/>
              </a:solidFill>
              <a:latin typeface="等线"/>
            </a:endParaRPr>
          </a:p>
          <a:p>
            <a:pPr marL="1600200" lvl="3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等线"/>
              </a:rPr>
              <a:t>四级</a:t>
            </a:r>
            <a:endParaRPr lang="en-GB" sz="1800" b="0" strike="noStrike" spc="-1">
              <a:solidFill>
                <a:srgbClr val="000000"/>
              </a:solidFill>
              <a:latin typeface="等线"/>
            </a:endParaRPr>
          </a:p>
          <a:p>
            <a:pPr marL="2057400" lvl="4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等线"/>
              </a:rPr>
              <a:t>五级</a:t>
            </a:r>
            <a:endParaRPr lang="en-GB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17B0950-22BE-42A5-99FE-C6A8505934C8}" type="datetime1">
              <a:rPr lang="en-GB" sz="1200" b="0" strike="noStrike" spc="-1">
                <a:solidFill>
                  <a:srgbClr val="8B8B8B"/>
                </a:solidFill>
                <a:latin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 panose="020206030504050203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425AF1-D7F1-4FE3-8BE0-A5E0D643E082}" type="slidenum">
              <a:rPr lang="en-GB" sz="1200" b="0" strike="noStrike" spc="-1">
                <a:solidFill>
                  <a:srgbClr val="898989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zh-CN" sz="4400" b="0" strike="noStrike" spc="-1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800" b="0" strike="noStrike" spc="-1">
                <a:solidFill>
                  <a:srgbClr val="000000"/>
                </a:solidFill>
                <a:latin typeface="等线"/>
              </a:rPr>
              <a:t>单击此处编辑母版文本样式</a:t>
            </a:r>
            <a:endParaRPr lang="en-GB" sz="2800" b="0" strike="noStrike" spc="-1">
              <a:solidFill>
                <a:srgbClr val="000000"/>
              </a:solidFill>
              <a:latin typeface="等线"/>
            </a:endParaRP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400" b="0" strike="noStrike" spc="-1">
                <a:solidFill>
                  <a:srgbClr val="000000"/>
                </a:solidFill>
                <a:latin typeface="等线"/>
              </a:rPr>
              <a:t>二级</a:t>
            </a:r>
            <a:endParaRPr lang="en-GB" sz="2400" b="0" strike="noStrike" spc="-1">
              <a:solidFill>
                <a:srgbClr val="000000"/>
              </a:solidFill>
              <a:latin typeface="等线"/>
            </a:endParaRPr>
          </a:p>
          <a:p>
            <a:pPr marL="1143000" lvl="2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2000" b="0" strike="noStrike" spc="-1">
                <a:solidFill>
                  <a:srgbClr val="000000"/>
                </a:solidFill>
                <a:latin typeface="等线"/>
              </a:rPr>
              <a:t>三级</a:t>
            </a:r>
            <a:endParaRPr lang="en-GB" sz="2000" b="0" strike="noStrike" spc="-1">
              <a:solidFill>
                <a:srgbClr val="000000"/>
              </a:solidFill>
              <a:latin typeface="等线"/>
            </a:endParaRPr>
          </a:p>
          <a:p>
            <a:pPr marL="1600200" lvl="3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等线"/>
              </a:rPr>
              <a:t>四级</a:t>
            </a:r>
            <a:endParaRPr lang="en-GB" sz="1800" b="0" strike="noStrike" spc="-1">
              <a:solidFill>
                <a:srgbClr val="000000"/>
              </a:solidFill>
              <a:latin typeface="等线"/>
            </a:endParaRPr>
          </a:p>
          <a:p>
            <a:pPr marL="2057400" lvl="4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zh-CN" sz="1800" b="0" strike="noStrike" spc="-1">
                <a:solidFill>
                  <a:srgbClr val="000000"/>
                </a:solidFill>
                <a:latin typeface="等线"/>
              </a:rPr>
              <a:t>五级</a:t>
            </a:r>
            <a:endParaRPr lang="en-GB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2BD66CF-A5D4-4A47-8996-1A497B08F658}" type="datetime1">
              <a:rPr lang="en-GB" sz="1200" b="0" strike="noStrike" spc="-1">
                <a:solidFill>
                  <a:srgbClr val="8B8B8B"/>
                </a:solidFill>
                <a:latin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 panose="02020603050405020304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972895E-69E6-4ABA-B282-B04609C1FFA1}" type="slidenum">
              <a:rPr lang="en-GB" sz="1200" b="0" strike="noStrike" spc="-1">
                <a:solidFill>
                  <a:srgbClr val="898989"/>
                </a:solidFill>
                <a:latin typeface="等线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emf"/><Relationship Id="rId8" Type="http://schemas.openxmlformats.org/officeDocument/2006/relationships/image" Target="../media/image33.png"/><Relationship Id="rId7" Type="http://schemas.openxmlformats.org/officeDocument/2006/relationships/image" Target="../media/image32.emf"/><Relationship Id="rId6" Type="http://schemas.openxmlformats.org/officeDocument/2006/relationships/image" Target="../media/image23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26.png"/><Relationship Id="rId1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37.emf"/><Relationship Id="rId3" Type="http://schemas.openxmlformats.org/officeDocument/2006/relationships/image" Target="../media/image36.emf"/><Relationship Id="rId2" Type="http://schemas.openxmlformats.org/officeDocument/2006/relationships/image" Target="../media/image23.png"/><Relationship Id="rId1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hyperlink" Target="https://catalog.caida.org/dataset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-37920" y="1409904"/>
            <a:ext cx="12229920" cy="1328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>
            <a:noAutofit/>
          </a:bodyPr>
          <a:lstStyle/>
          <a:p>
            <a:pPr algn="ctr"/>
            <a:r>
              <a:rPr lang="en-US" sz="3600" spc="-21" dirty="0">
                <a:solidFill>
                  <a:srgbClr val="000000"/>
                </a:solidFill>
                <a:latin typeface="Calibri"/>
              </a:rPr>
              <a:t>Pontus: A Memory-Efficient and High-Accuracy Approach for</a:t>
            </a:r>
            <a:endParaRPr lang="en-US" sz="3600" spc="-2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sz="3600" spc="-21" dirty="0">
                <a:solidFill>
                  <a:srgbClr val="000000"/>
                </a:solidFill>
                <a:latin typeface="Calibri"/>
              </a:rPr>
              <a:t>Persistence-Based Item Lookup in High-Velocity Data Streams</a:t>
            </a:r>
            <a:endParaRPr lang="en-GB" sz="36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473500" y="669973"/>
            <a:ext cx="9205913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US" sz="2400" spc="-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ACM Web Conference 2025</a:t>
            </a:r>
            <a:endParaRPr lang="en-US" sz="2400" dirty="0">
              <a:latin typeface="Calibri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9839160" y="5106960"/>
            <a:ext cx="18396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132" name="CustomShape 4"/>
          <p:cNvSpPr/>
          <p:nvPr/>
        </p:nvSpPr>
        <p:spPr>
          <a:xfrm>
            <a:off x="750690" y="3092552"/>
            <a:ext cx="10690619" cy="1328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700" algn="ctr">
              <a:spcBef>
                <a:spcPts val="460"/>
              </a:spcBef>
              <a:tabLst>
                <a:tab pos="0" algn="l"/>
              </a:tabLst>
            </a:pPr>
            <a:r>
              <a:rPr lang="en-US" sz="2300" b="1" strike="noStrike" spc="-1" dirty="0">
                <a:solidFill>
                  <a:srgbClr val="C00000"/>
                </a:solidFill>
                <a:latin typeface="Calibri"/>
                <a:ea typeface="Arial Unicode MS"/>
              </a:rPr>
              <a:t>Weihe </a:t>
            </a:r>
            <a:r>
              <a:rPr lang="en-US" sz="2300" b="1" spc="-1" dirty="0">
                <a:solidFill>
                  <a:srgbClr val="C00000"/>
                </a:solidFill>
                <a:latin typeface="Calibri"/>
                <a:ea typeface="Arial Unicode MS"/>
              </a:rPr>
              <a:t>Li</a:t>
            </a:r>
            <a:r>
              <a:rPr lang="en-US" sz="2300" b="1" spc="-1" baseline="30000" dirty="0">
                <a:solidFill>
                  <a:srgbClr val="C00000"/>
                </a:solidFill>
                <a:latin typeface="Calibri"/>
                <a:ea typeface="Arial Unicode MS"/>
              </a:rPr>
              <a:t>1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,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alibri"/>
                <a:ea typeface="Arial Unicode MS"/>
              </a:rPr>
              <a:t>Zukai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Li</a:t>
            </a:r>
            <a:r>
              <a:rPr lang="en-US" altLang="zh-CN" sz="2300" spc="-1" baseline="30000" dirty="0">
                <a:solidFill>
                  <a:srgbClr val="000000"/>
                </a:solidFill>
                <a:latin typeface="Calibri"/>
                <a:ea typeface="Arial Unicode MS"/>
              </a:rPr>
              <a:t>1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, </a:t>
            </a:r>
            <a:r>
              <a:rPr lang="en-US" sz="2300" spc="-1" dirty="0">
                <a:solidFill>
                  <a:srgbClr val="000000"/>
                </a:solidFill>
                <a:latin typeface="Calibri"/>
                <a:ea typeface="Arial Unicode MS"/>
                <a:cs typeface="+mn-lt"/>
              </a:rPr>
              <a:t>Beyza Bütün</a:t>
            </a:r>
            <a:r>
              <a:rPr lang="en-US" sz="2300" spc="-1" baseline="30000" dirty="0">
                <a:solidFill>
                  <a:srgbClr val="000000"/>
                </a:solidFill>
                <a:latin typeface="Calibri"/>
                <a:ea typeface="Arial Unicode MS"/>
                <a:cs typeface="+mn-lt"/>
              </a:rPr>
              <a:t>2</a:t>
            </a:r>
            <a:r>
              <a:rPr lang="en-US" sz="2300" spc="-1" dirty="0">
                <a:solidFill>
                  <a:srgbClr val="000000"/>
                </a:solidFill>
                <a:latin typeface="Calibri"/>
                <a:ea typeface="Arial Unicode MS"/>
                <a:cs typeface="+mn-lt"/>
              </a:rPr>
              <a:t>,</a:t>
            </a:r>
            <a:r>
              <a:rPr lang="en-US" sz="2300" spc="-1" dirty="0">
                <a:solidFill>
                  <a:srgbClr val="000000"/>
                </a:solidFill>
                <a:latin typeface="Calibri"/>
                <a:ea typeface="Arial Unicode MS"/>
                <a:cs typeface="Arial" panose="020B0604020202020204"/>
              </a:rPr>
              <a:t> Alec F. Diallo</a:t>
            </a:r>
            <a:r>
              <a:rPr lang="en-US" altLang="zh-CN" sz="2300" spc="-1" baseline="30000" dirty="0">
                <a:solidFill>
                  <a:srgbClr val="000000"/>
                </a:solidFill>
                <a:latin typeface="Calibri"/>
                <a:ea typeface="Arial Unicode MS"/>
              </a:rPr>
              <a:t>1</a:t>
            </a:r>
            <a:r>
              <a:rPr lang="en-US" sz="2300" spc="-1" dirty="0">
                <a:solidFill>
                  <a:srgbClr val="000000"/>
                </a:solidFill>
                <a:latin typeface="Calibri"/>
                <a:ea typeface="Arial Unicode MS"/>
                <a:cs typeface="+mn-lt"/>
              </a:rPr>
              <a:t>, Marco Fiore</a:t>
            </a:r>
            <a:r>
              <a:rPr lang="en-US" sz="2300" spc="-1" baseline="30000" dirty="0">
                <a:solidFill>
                  <a:srgbClr val="000000"/>
                </a:solidFill>
                <a:latin typeface="Calibri"/>
                <a:ea typeface="Arial Unicode MS"/>
                <a:cs typeface="+mn-lt"/>
              </a:rPr>
              <a:t>2</a:t>
            </a:r>
            <a:r>
              <a:rPr lang="en-US" sz="2300" spc="-1" dirty="0">
                <a:solidFill>
                  <a:srgbClr val="000000"/>
                </a:solidFill>
                <a:latin typeface="Calibri"/>
                <a:ea typeface="Arial Unicode MS"/>
                <a:cs typeface="+mn-lt"/>
              </a:rPr>
              <a:t>, </a:t>
            </a:r>
            <a:r>
              <a:rPr lang="en-US" sz="2300" spc="-1" dirty="0">
                <a:solidFill>
                  <a:srgbClr val="000000"/>
                </a:solidFill>
                <a:latin typeface="Calibri"/>
                <a:ea typeface="Arial Unicode MS"/>
              </a:rPr>
              <a:t>Paul</a:t>
            </a:r>
            <a:r>
              <a:rPr lang="en-US" sz="2300" b="0" strike="noStrike" spc="-1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en-US" sz="2300" spc="-1" dirty="0">
                <a:solidFill>
                  <a:srgbClr val="000000"/>
                </a:solidFill>
                <a:latin typeface="Calibri"/>
                <a:ea typeface="Arial Unicode MS"/>
              </a:rPr>
              <a:t>Patras</a:t>
            </a:r>
            <a:r>
              <a:rPr lang="en-US" sz="2300" spc="-1" baseline="30000" dirty="0">
                <a:solidFill>
                  <a:srgbClr val="000000"/>
                </a:solidFill>
                <a:latin typeface="Calibri"/>
                <a:ea typeface="Arial Unicode MS"/>
              </a:rPr>
              <a:t>1</a:t>
            </a:r>
            <a:endParaRPr lang="en-US" sz="1500" b="1" strike="noStrike" spc="-1" baseline="30000" dirty="0">
              <a:latin typeface="Calibri"/>
              <a:ea typeface="Calibri"/>
              <a:cs typeface="Calibri"/>
            </a:endParaRPr>
          </a:p>
          <a:p>
            <a:pPr marL="12700" algn="ctr">
              <a:spcBef>
                <a:spcPts val="480"/>
              </a:spcBef>
              <a:tabLst>
                <a:tab pos="0" algn="l"/>
              </a:tabLst>
            </a:pPr>
            <a:r>
              <a:rPr lang="en-US" sz="2400" b="1" spc="-1" baseline="30000" dirty="0">
                <a:solidFill>
                  <a:srgbClr val="C00000"/>
                </a:solidFill>
                <a:latin typeface="Calibri"/>
                <a:ea typeface="Arial Unicode MS"/>
              </a:rPr>
              <a:t>1</a:t>
            </a:r>
            <a:r>
              <a:rPr lang="en-US" sz="2400" b="1" spc="-1" dirty="0">
                <a:solidFill>
                  <a:srgbClr val="C00000"/>
                </a:solidFill>
                <a:latin typeface="Calibri"/>
                <a:ea typeface="Arial Unicode MS"/>
              </a:rPr>
              <a:t>University</a:t>
            </a:r>
            <a:r>
              <a:rPr lang="en-US" sz="2400" b="1" strike="noStrike" spc="-1" dirty="0">
                <a:solidFill>
                  <a:srgbClr val="C00000"/>
                </a:solidFill>
                <a:latin typeface="Calibri"/>
                <a:ea typeface="Arial Unicode MS"/>
              </a:rPr>
              <a:t> of Edinburgh, </a:t>
            </a:r>
            <a:r>
              <a:rPr lang="en-US" sz="2400" b="1" spc="-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Edinburgh,</a:t>
            </a:r>
            <a:r>
              <a:rPr lang="en-US" sz="2400" b="1" spc="-1" dirty="0">
                <a:solidFill>
                  <a:srgbClr val="C00000"/>
                </a:solidFill>
                <a:latin typeface="Calibri"/>
                <a:ea typeface="Arial Unicode MS"/>
              </a:rPr>
              <a:t> </a:t>
            </a:r>
            <a:r>
              <a:rPr lang="en-US" sz="2400" b="1" strike="noStrike" spc="-1" dirty="0">
                <a:solidFill>
                  <a:srgbClr val="C00000"/>
                </a:solidFill>
                <a:latin typeface="Calibri"/>
                <a:ea typeface="Arial Unicode MS"/>
              </a:rPr>
              <a:t>United Kingdom</a:t>
            </a:r>
            <a:endParaRPr lang="en-GB" sz="2400" b="0" strike="noStrike" spc="-1" dirty="0">
              <a:latin typeface="Arial" panose="020B0604020202020204"/>
            </a:endParaRPr>
          </a:p>
          <a:p>
            <a:pPr marL="12700" algn="ctr">
              <a:spcBef>
                <a:spcPts val="480"/>
              </a:spcBef>
              <a:tabLst>
                <a:tab pos="0" algn="l"/>
              </a:tabLst>
            </a:pPr>
            <a:r>
              <a:rPr lang="en-US" sz="2400" b="1" spc="-1" baseline="30000" dirty="0">
                <a:solidFill>
                  <a:srgbClr val="C00000"/>
                </a:solidFill>
                <a:latin typeface="Calibri"/>
                <a:ea typeface="Arial Unicode MS"/>
              </a:rPr>
              <a:t>2</a:t>
            </a:r>
            <a:r>
              <a:rPr lang="en-US" sz="2400" b="1" spc="-1" dirty="0">
                <a:solidFill>
                  <a:srgbClr val="C00000"/>
                </a:solidFill>
                <a:latin typeface="Calibri"/>
                <a:ea typeface="Arial Unicode MS"/>
              </a:rPr>
              <a:t>IMDEA Networks Institute, Madrid, Spain</a:t>
            </a:r>
            <a:endParaRPr lang="en-US" sz="2400" b="1" strike="noStrike" spc="-1" dirty="0">
              <a:solidFill>
                <a:srgbClr val="C00000"/>
              </a:solidFill>
              <a:latin typeface="Calibri"/>
              <a:ea typeface="Arial Unicode MS"/>
            </a:endParaRPr>
          </a:p>
          <a:p>
            <a:pPr algn="ctr">
              <a:lnSpc>
                <a:spcPct val="150000"/>
              </a:lnSpc>
              <a:spcBef>
                <a:spcPts val="480"/>
              </a:spcBef>
              <a:tabLst>
                <a:tab pos="0" algn="l"/>
              </a:tabLst>
            </a:pPr>
            <a:endParaRPr lang="en-GB" sz="2400" spc="-1" dirty="0">
              <a:solidFill>
                <a:srgbClr val="000000"/>
              </a:solidFill>
              <a:latin typeface="Arial" panose="020B0604020202020204"/>
              <a:ea typeface="Arial Unicode MS"/>
            </a:endParaRPr>
          </a:p>
          <a:p>
            <a:pPr algn="ctr">
              <a:lnSpc>
                <a:spcPct val="110000"/>
              </a:lnSpc>
              <a:spcBef>
                <a:spcPts val="480"/>
              </a:spcBef>
              <a:tabLst>
                <a:tab pos="0" algn="l"/>
              </a:tabLst>
            </a:pPr>
            <a:r>
              <a:rPr lang="en-US" sz="2400" b="1" strike="noStrike" spc="-1" baseline="30000" dirty="0">
                <a:solidFill>
                  <a:srgbClr val="C00000"/>
                </a:solidFill>
                <a:latin typeface="Calibri"/>
                <a:ea typeface="Arial Unicode MS"/>
              </a:rPr>
              <a:t>                                      </a:t>
            </a:r>
            <a:endParaRPr lang="en-GB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  <a:tabLst>
                <a:tab pos="0" algn="l"/>
              </a:tabLst>
            </a:pP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34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004474F-4865-4E60-9663-E2E302817172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pic>
        <p:nvPicPr>
          <p:cNvPr id="2" name="Picture 1" descr="Transparency - IMDEA Networks : IMDEA Netwo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7376" y="5174640"/>
            <a:ext cx="2743200" cy="1280160"/>
          </a:xfrm>
          <a:prstGeom prst="rect">
            <a:avLst/>
          </a:prstGeom>
        </p:spPr>
      </p:pic>
      <p:pic>
        <p:nvPicPr>
          <p:cNvPr id="1026" name="Picture 2" descr="The University of Edinburgh - Universitas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58" y="4775200"/>
            <a:ext cx="2456102" cy="19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03" y="59421"/>
            <a:ext cx="2974019" cy="8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72960" y="281160"/>
            <a:ext cx="11607480" cy="1172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等线 Light"/>
              </a:rPr>
              <a:t>Limitations of Existing Sketch Methods</a:t>
            </a:r>
            <a:endParaRPr lang="en-GB" sz="44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509700" y="1373666"/>
            <a:ext cx="11172600" cy="145725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spcBef>
                <a:spcPts val="1400"/>
              </a:spcBef>
              <a:buClr>
                <a:srgbClr val="FF0000"/>
              </a:buClr>
            </a:pPr>
            <a:r>
              <a:rPr lang="en-US" sz="2800" b="1" strike="noStrike" spc="-1" dirty="0">
                <a:latin typeface="Calibri"/>
              </a:rPr>
              <a:t>Low detection accuracy</a:t>
            </a:r>
            <a:r>
              <a:rPr lang="en-US" sz="2800" b="1" spc="-1" dirty="0">
                <a:latin typeface="Calibri"/>
              </a:rPr>
              <a:t> under limited memory budgets</a:t>
            </a:r>
            <a:endParaRPr lang="en-GB" sz="2800" b="0" strike="noStrike" spc="-1" dirty="0">
              <a:latin typeface="Arial" panose="020B0604020202020204"/>
            </a:endParaRPr>
          </a:p>
          <a:p>
            <a:pPr lvl="1" algn="just">
              <a:spcBef>
                <a:spcPts val="480"/>
              </a:spcBef>
              <a:buClr>
                <a:srgbClr val="000000"/>
              </a:buClr>
            </a:pPr>
            <a:r>
              <a:rPr lang="en-US" sz="2400" spc="-1" dirty="0">
                <a:solidFill>
                  <a:srgbClr val="000000"/>
                </a:solidFill>
                <a:latin typeface="Calibri"/>
                <a:ea typeface="等线"/>
              </a:rPr>
              <a:t>Persistent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等线"/>
              </a:rPr>
              <a:t> 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等线"/>
              </a:rPr>
              <a:t>flows 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等线"/>
              </a:rPr>
              <a:t>being evicted from the bucket by 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等线"/>
              </a:rPr>
              <a:t>non-persistent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等线"/>
              </a:rPr>
              <a:t> ones due to the </a:t>
            </a:r>
            <a:r>
              <a:rPr lang="en-US" sz="2400" b="1" strike="noStrike" spc="-1" dirty="0">
                <a:solidFill>
                  <a:srgbClr val="FF0000"/>
                </a:solidFill>
                <a:latin typeface="Calibri"/>
                <a:ea typeface="等线"/>
              </a:rPr>
              <a:t>highly skewed 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等线"/>
              </a:rPr>
              <a:t>traffic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等线"/>
              </a:rPr>
              <a:t> distribution. </a:t>
            </a: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9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29D29C-A8AC-4878-BA22-3FCF6EADF29C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pic>
        <p:nvPicPr>
          <p:cNvPr id="3" name="Picture 2" descr="A graph of different colored squares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508" y="2993143"/>
            <a:ext cx="3789791" cy="2527466"/>
          </a:xfrm>
          <a:prstGeom prst="rect">
            <a:avLst/>
          </a:prstGeom>
        </p:spPr>
      </p:pic>
      <p:sp>
        <p:nvSpPr>
          <p:cNvPr id="2" name="CustomShape 8"/>
          <p:cNvSpPr/>
          <p:nvPr/>
        </p:nvSpPr>
        <p:spPr>
          <a:xfrm>
            <a:off x="4085928" y="4993355"/>
            <a:ext cx="702058" cy="376251"/>
          </a:xfrm>
          <a:prstGeom prst="ellipse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4" name="CustomShape 6"/>
          <p:cNvSpPr/>
          <p:nvPr/>
        </p:nvSpPr>
        <p:spPr>
          <a:xfrm rot="10132420" flipV="1">
            <a:off x="3077419" y="5442130"/>
            <a:ext cx="1148485" cy="1575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7"/>
          <p:cNvSpPr/>
          <p:nvPr/>
        </p:nvSpPr>
        <p:spPr>
          <a:xfrm>
            <a:off x="954855" y="5478944"/>
            <a:ext cx="214315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Calibri"/>
                <a:ea typeface="等线"/>
              </a:rPr>
              <a:t>More than 85%</a:t>
            </a:r>
            <a:endParaRPr lang="en-GB" sz="24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72960" y="281160"/>
            <a:ext cx="11607480" cy="1172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等线 Light"/>
              </a:rPr>
              <a:t>Limitations of Existing Sketch Methods</a:t>
            </a:r>
            <a:endParaRPr lang="en-GB" sz="44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509700" y="1373666"/>
            <a:ext cx="11172600" cy="145725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spcBef>
                <a:spcPts val="1400"/>
              </a:spcBef>
              <a:buClr>
                <a:srgbClr val="FF0000"/>
              </a:buClr>
            </a:pPr>
            <a:r>
              <a:rPr lang="en-US" sz="2800" b="1" strike="noStrike" spc="-1" dirty="0">
                <a:latin typeface="Calibri"/>
              </a:rPr>
              <a:t>Low Memory Efficiency</a:t>
            </a:r>
            <a:endParaRPr lang="en-GB" sz="2800" b="0" strike="noStrike" spc="-1" dirty="0">
              <a:latin typeface="Arial" panose="020B0604020202020204"/>
            </a:endParaRPr>
          </a:p>
          <a:p>
            <a:pPr lvl="1" algn="just">
              <a:spcBef>
                <a:spcPts val="480"/>
              </a:spcBef>
              <a:buClr>
                <a:srgbClr val="000000"/>
              </a:buClr>
            </a:pPr>
            <a:r>
              <a:rPr lang="en-US" sz="2400" spc="-1" dirty="0">
                <a:solidFill>
                  <a:srgbClr val="000000"/>
                </a:solidFill>
                <a:latin typeface="Calibri"/>
                <a:ea typeface="等线"/>
              </a:rPr>
              <a:t>Track multiple features per item to better protect persistent items.</a:t>
            </a: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9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29D29C-A8AC-4878-BA22-3FCF6EADF29C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700" y="6329716"/>
            <a:ext cx="10844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[2] Li, W. and Patras, P. </a:t>
            </a:r>
            <a:r>
              <a:rPr lang="en-US" altLang="zh-CN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Stable-sketch: A versatile sketch for accurate, fast, web-scale data stream processing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ACM WWW 2024.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559623" y="3332797"/>
            <a:ext cx="8516520" cy="2437920"/>
          </a:xfrm>
          <a:prstGeom prst="rect">
            <a:avLst/>
          </a:prstGeom>
          <a:ln>
            <a:noFill/>
          </a:ln>
        </p:spPr>
      </p:pic>
      <p:sp>
        <p:nvSpPr>
          <p:cNvPr id="8" name="CustomShape 4"/>
          <p:cNvSpPr/>
          <p:nvPr/>
        </p:nvSpPr>
        <p:spPr>
          <a:xfrm flipV="1">
            <a:off x="8806423" y="2830919"/>
            <a:ext cx="1059840" cy="7063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9" name="CustomShape 5"/>
          <p:cNvSpPr/>
          <p:nvPr/>
        </p:nvSpPr>
        <p:spPr>
          <a:xfrm>
            <a:off x="8521663" y="2335957"/>
            <a:ext cx="320303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0000"/>
                </a:solidFill>
                <a:latin typeface="Calibri"/>
                <a:ea typeface="等线"/>
              </a:rPr>
              <a:t>Extra Metric (2-byte)</a:t>
            </a:r>
            <a:endParaRPr lang="en-GB" sz="2800" b="0" strike="noStrike" spc="-1" dirty="0">
              <a:latin typeface="Arial" panose="020B0604020202020204"/>
            </a:endParaRPr>
          </a:p>
        </p:txBody>
      </p:sp>
      <p:sp>
        <p:nvSpPr>
          <p:cNvPr id="10" name="Line 6"/>
          <p:cNvSpPr/>
          <p:nvPr/>
        </p:nvSpPr>
        <p:spPr>
          <a:xfrm>
            <a:off x="7704823" y="5485957"/>
            <a:ext cx="2161440" cy="0"/>
          </a:xfrm>
          <a:prstGeom prst="line">
            <a:avLst/>
          </a:prstGeom>
          <a:ln w="2556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330120" y="466560"/>
            <a:ext cx="10350000" cy="728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890" b="0" strike="noStrike" spc="-1">
                <a:solidFill>
                  <a:srgbClr val="000000"/>
                </a:solidFill>
                <a:latin typeface="Calibri"/>
              </a:rPr>
              <a:t>Our Contributions</a:t>
            </a:r>
            <a:endParaRPr lang="en-GB" sz="489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A68BE94-7E3A-408A-BBF5-E66294E564BD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611400" y="1868040"/>
            <a:ext cx="10969200" cy="1907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965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/>
              <a:buChar char="•"/>
            </a:pPr>
            <a:r>
              <a:rPr lang="en-US" sz="3600" b="1" spc="-1" dirty="0">
                <a:solidFill>
                  <a:srgbClr val="FF0000"/>
                </a:solidFill>
                <a:latin typeface="Calibri"/>
                <a:ea typeface="等线"/>
              </a:rPr>
              <a:t>Pontus</a:t>
            </a:r>
            <a:endParaRPr lang="en-GB" sz="3600" b="0" strike="noStrike" spc="-1" dirty="0">
              <a:latin typeface="Arial" panose="020B0604020202020204"/>
            </a:endParaRPr>
          </a:p>
          <a:p>
            <a:pPr marL="685800" lvl="1" indent="-227965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等线"/>
              </a:rPr>
              <a:t>A novel method for persistent item lookup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等线"/>
            </a:endParaRPr>
          </a:p>
          <a:p>
            <a:pPr marL="685800" lvl="1" indent="-227965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zh-CN" sz="3200" spc="-1" dirty="0">
                <a:latin typeface="Calibri"/>
                <a:ea typeface="等线"/>
              </a:rPr>
              <a:t>High accuracy, high memory-efficiency and fast processing speed</a:t>
            </a:r>
            <a:endParaRPr lang="en-US" altLang="zh-CN" sz="3200" spc="-1" dirty="0">
              <a:latin typeface="Calibri"/>
              <a:ea typeface="等线"/>
            </a:endParaRPr>
          </a:p>
          <a:p>
            <a:pPr marL="685800" lvl="1" indent="-227965"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zh-CN" sz="3200" spc="-1" dirty="0">
                <a:solidFill>
                  <a:srgbClr val="000000"/>
                </a:solidFill>
                <a:latin typeface="Calibri"/>
                <a:ea typeface="等线"/>
              </a:rPr>
              <a:t>Deployable on the practical hardware, Tofino programmable switch</a:t>
            </a:r>
            <a:endParaRPr lang="en-GB" sz="32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0" y="1609725"/>
            <a:ext cx="7658100" cy="3638550"/>
          </a:xfrm>
          <a:prstGeom prst="rect">
            <a:avLst/>
          </a:prstGeom>
        </p:spPr>
      </p:pic>
      <p:sp>
        <p:nvSpPr>
          <p:cNvPr id="197" name="TextShape 1"/>
          <p:cNvSpPr txBox="1"/>
          <p:nvPr/>
        </p:nvSpPr>
        <p:spPr>
          <a:xfrm>
            <a:off x="363600" y="173160"/>
            <a:ext cx="4119120" cy="1326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Data Structure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14D2816-CE21-45FF-91FE-AC55272DB632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202" name="CustomShape 4"/>
          <p:cNvSpPr/>
          <p:nvPr/>
        </p:nvSpPr>
        <p:spPr>
          <a:xfrm flipH="1">
            <a:off x="5892800" y="5205345"/>
            <a:ext cx="264160" cy="3703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5066684" y="5575685"/>
            <a:ext cx="1090276" cy="3986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latin typeface="Calibri"/>
                <a:ea typeface="等线"/>
              </a:rPr>
              <a:t>Item Key</a:t>
            </a:r>
            <a:endParaRPr lang="en-GB" sz="2000" b="0" strike="noStrike" spc="-1" dirty="0">
              <a:latin typeface="Arial" panose="020B0604020202020204"/>
            </a:endParaRPr>
          </a:p>
        </p:txBody>
      </p:sp>
      <p:sp>
        <p:nvSpPr>
          <p:cNvPr id="8" name="CustomShape 4"/>
          <p:cNvSpPr/>
          <p:nvPr/>
        </p:nvSpPr>
        <p:spPr>
          <a:xfrm flipH="1">
            <a:off x="6553200" y="5226810"/>
            <a:ext cx="264160" cy="3703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9" name="CustomShape 5"/>
          <p:cNvSpPr/>
          <p:nvPr/>
        </p:nvSpPr>
        <p:spPr>
          <a:xfrm>
            <a:off x="6123940" y="5572895"/>
            <a:ext cx="1364261" cy="3986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latin typeface="Calibri"/>
                <a:ea typeface="等线"/>
              </a:rPr>
              <a:t>Persistence</a:t>
            </a:r>
            <a:endParaRPr lang="en-GB" sz="2000" b="0" strike="noStrike" spc="-1" dirty="0">
              <a:latin typeface="Arial" panose="020B0604020202020204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7384200" y="5230495"/>
            <a:ext cx="1067649" cy="3396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1" name="CustomShape 5"/>
          <p:cNvSpPr/>
          <p:nvPr/>
        </p:nvSpPr>
        <p:spPr>
          <a:xfrm>
            <a:off x="7894587" y="5534441"/>
            <a:ext cx="13017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latin typeface="Calibri"/>
                <a:ea typeface="等线"/>
              </a:rPr>
              <a:t>Arrival flag</a:t>
            </a:r>
            <a:endParaRPr lang="en-GB" sz="2000" b="0" strike="noStrike" spc="-1" dirty="0">
              <a:latin typeface="Arial" panose="020B0604020202020204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8247800" y="4886575"/>
            <a:ext cx="1952117" cy="34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3" name="CustomShape 5"/>
          <p:cNvSpPr/>
          <p:nvPr/>
        </p:nvSpPr>
        <p:spPr>
          <a:xfrm>
            <a:off x="8565428" y="5223422"/>
            <a:ext cx="336224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FF0000"/>
                </a:solidFill>
                <a:latin typeface="Calibri"/>
                <a:ea typeface="等线"/>
              </a:rPr>
              <a:t>Collision decay flag (only 1-bit)</a:t>
            </a:r>
            <a:endParaRPr lang="en-GB" sz="2000" b="0" strike="noStrike" spc="-1" dirty="0">
              <a:solidFill>
                <a:srgbClr val="FF0000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5"/>
          <p:cNvSpPr/>
          <p:nvPr/>
        </p:nvSpPr>
        <p:spPr>
          <a:xfrm flipV="1">
            <a:off x="1052987" y="4225701"/>
            <a:ext cx="1985488" cy="25936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3402629"/>
            <a:ext cx="9310213" cy="2938226"/>
          </a:xfrm>
          <a:prstGeom prst="rect">
            <a:avLst/>
          </a:prstGeom>
        </p:spPr>
      </p:pic>
      <p:sp>
        <p:nvSpPr>
          <p:cNvPr id="227" name="TextShape 1"/>
          <p:cNvSpPr txBox="1"/>
          <p:nvPr/>
        </p:nvSpPr>
        <p:spPr>
          <a:xfrm>
            <a:off x="363600" y="173160"/>
            <a:ext cx="8845200" cy="1326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Update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3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73F808-DD2E-48D4-AC71-DF99371F5057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480155" y="1366233"/>
            <a:ext cx="9994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等线"/>
              </a:rPr>
              <a:t>Case 1:</a:t>
            </a:r>
            <a:endParaRPr lang="en-GB" sz="2400" strike="noStrike" spc="-1" dirty="0">
              <a:latin typeface="Arial" panose="020B0604020202020204"/>
            </a:endParaRPr>
          </a:p>
        </p:txBody>
      </p:sp>
      <p:sp>
        <p:nvSpPr>
          <p:cNvPr id="236" name="CustomShape 6"/>
          <p:cNvSpPr/>
          <p:nvPr/>
        </p:nvSpPr>
        <p:spPr>
          <a:xfrm flipV="1">
            <a:off x="3211283" y="2883950"/>
            <a:ext cx="360" cy="79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7"/>
          <p:cNvSpPr/>
          <p:nvPr/>
        </p:nvSpPr>
        <p:spPr>
          <a:xfrm>
            <a:off x="3195083" y="3084990"/>
            <a:ext cx="900000" cy="399600"/>
          </a:xfrm>
          <a:prstGeom prst="rect">
            <a:avLst/>
          </a:prstGeom>
          <a:blipFill rotWithShape="0">
            <a:blip r:embed="rId2"/>
            <a:stretch>
              <a:fillRect b="-13622"/>
            </a:stretch>
          </a:blip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等线"/>
                <a:ea typeface="等线"/>
              </a:rPr>
              <a:t> 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238" name="CustomShape 8"/>
          <p:cNvSpPr/>
          <p:nvPr/>
        </p:nvSpPr>
        <p:spPr>
          <a:xfrm rot="21158316">
            <a:off x="1264795" y="4043866"/>
            <a:ext cx="7603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hash</a:t>
            </a:r>
            <a:r>
              <a:rPr lang="en-US" sz="14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1</a:t>
            </a:r>
            <a:endParaRPr lang="en-GB" sz="1400" b="0" strike="noStrike" spc="-1" dirty="0">
              <a:latin typeface="Arial" panose="020B0604020202020204"/>
            </a:endParaRPr>
          </a:p>
        </p:txBody>
      </p:sp>
      <p:pic>
        <p:nvPicPr>
          <p:cNvPr id="4" name="Picture 3" descr="A white background with black dots&#10;&#10;AI-generated content may be incorrect."/>
          <p:cNvPicPr>
            <a:picLocks noChangeAspect="1"/>
          </p:cNvPicPr>
          <p:nvPr/>
        </p:nvPicPr>
        <p:blipFill>
          <a:blip r:embed="rId3"/>
          <a:srcRect r="1869" b="-1211"/>
          <a:stretch>
            <a:fillRect/>
          </a:stretch>
        </p:blipFill>
        <p:spPr>
          <a:xfrm>
            <a:off x="739574" y="5396515"/>
            <a:ext cx="1009473" cy="7423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6" y="3956349"/>
            <a:ext cx="800201" cy="9602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57" y="2068702"/>
            <a:ext cx="2480053" cy="1179041"/>
          </a:xfrm>
          <a:prstGeom prst="rect">
            <a:avLst/>
          </a:prstGeom>
        </p:spPr>
      </p:pic>
      <p:sp>
        <p:nvSpPr>
          <p:cNvPr id="14" name="CustomShape 8"/>
          <p:cNvSpPr/>
          <p:nvPr/>
        </p:nvSpPr>
        <p:spPr>
          <a:xfrm>
            <a:off x="3731832" y="2367660"/>
            <a:ext cx="407642" cy="504821"/>
          </a:xfrm>
          <a:prstGeom prst="ellipse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84" y="128454"/>
            <a:ext cx="3632203" cy="172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806" y="4904385"/>
            <a:ext cx="3298023" cy="15457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87" y="1845778"/>
            <a:ext cx="8353425" cy="2640391"/>
          </a:xfrm>
          <a:prstGeom prst="rect">
            <a:avLst/>
          </a:prstGeom>
        </p:spPr>
      </p:pic>
      <p:sp>
        <p:nvSpPr>
          <p:cNvPr id="227" name="TextShape 1"/>
          <p:cNvSpPr txBox="1"/>
          <p:nvPr/>
        </p:nvSpPr>
        <p:spPr>
          <a:xfrm>
            <a:off x="363599" y="-1549"/>
            <a:ext cx="8845200" cy="1326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Update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3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73F808-DD2E-48D4-AC71-DF99371F5057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499280" y="1240852"/>
            <a:ext cx="9994680" cy="45783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等线"/>
              </a:rPr>
              <a:t>Case 2: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234" name="CustomShape 5"/>
          <p:cNvSpPr/>
          <p:nvPr/>
        </p:nvSpPr>
        <p:spPr>
          <a:xfrm flipV="1">
            <a:off x="1617488" y="2568177"/>
            <a:ext cx="5097637" cy="7047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8"/>
          <p:cNvSpPr/>
          <p:nvPr/>
        </p:nvSpPr>
        <p:spPr>
          <a:xfrm rot="20864353">
            <a:off x="1650751" y="2801827"/>
            <a:ext cx="7603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hash</a:t>
            </a:r>
            <a:r>
              <a:rPr lang="en-US" sz="14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1</a:t>
            </a:r>
            <a:endParaRPr lang="en-GB" sz="1400" b="0" strike="noStrike" spc="-1" dirty="0">
              <a:latin typeface="Arial" panose="020B0604020202020204"/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1617487" y="3272975"/>
            <a:ext cx="5097637" cy="3842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8"/>
          <p:cNvSpPr/>
          <p:nvPr/>
        </p:nvSpPr>
        <p:spPr>
          <a:xfrm rot="463817">
            <a:off x="1600657" y="3297896"/>
            <a:ext cx="766213" cy="3986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hash</a:t>
            </a:r>
            <a:r>
              <a:rPr lang="en-US" sz="14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2</a:t>
            </a:r>
            <a:endParaRPr lang="en-GB" sz="1400" b="0" strike="noStrike" spc="-1" dirty="0">
              <a:latin typeface="Arial" panose="020B0604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64" y="4442854"/>
            <a:ext cx="3426333" cy="1753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stomShape 8"/>
              <p:cNvSpPr/>
              <p:nvPr/>
            </p:nvSpPr>
            <p:spPr>
              <a:xfrm>
                <a:off x="6416494" y="3149533"/>
                <a:ext cx="2234137" cy="3964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altLang="zh-CN" sz="1400" b="0" i="1" strike="noStrike" spc="-1" dirty="0">
                    <a:solidFill>
                      <a:srgbClr val="7030A0"/>
                    </a:solidFill>
                  </a:rPr>
                  <a:t>Decay rate</a:t>
                </a:r>
                <a:r>
                  <a:rPr lang="en-GB" altLang="zh-CN" sz="1400" b="0" strike="noStrike" spc="-1" dirty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zh-CN" sz="1400" b="0" i="1" strike="noStrike" spc="-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1400" b="0" i="1" strike="noStrike" spc="-1" smtClean="0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b="0" i="1" strike="noStrike" spc="-1" smtClean="0">
                            <a:latin typeface="Cambria Math" panose="02040503050406030204" charset="0"/>
                          </a:rPr>
                          <m:t>𝑃</m:t>
                        </m:r>
                        <m:r>
                          <a:rPr lang="en-US" altLang="zh-CN" sz="1400" b="0" i="1" strike="noStrike" spc="-1" smtClean="0">
                            <a:latin typeface="Cambria Math" panose="02040503050406030204" charset="0"/>
                          </a:rPr>
                          <m:t>+</m:t>
                        </m:r>
                        <m:r>
                          <a:rPr lang="en-US" altLang="zh-CN" sz="1400" b="0" i="1" strike="noStrike" spc="-1" smtClean="0">
                            <a:latin typeface="Cambria Math" panose="02040503050406030204" charset="0"/>
                          </a:rPr>
                          <m:t>1</m:t>
                        </m:r>
                      </m:den>
                    </m:f>
                    <m:r>
                      <a:rPr lang="en-US" altLang="zh-CN" sz="1400" b="0" i="1" strike="noStrike" spc="-1" smtClean="0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1400" b="0" i="1" strike="noStrike" spc="-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1400" b="0" i="1" strike="noStrike" spc="-1" smtClean="0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b="0" i="1" strike="noStrike" spc="-1" smtClean="0">
                            <a:latin typeface="Cambria Math" panose="0204050305040603020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400" b="0" strike="noStrike" spc="-1" dirty="0">
                  <a:latin typeface="Arial" panose="020B0604020202020204"/>
                </a:endParaRPr>
              </a:p>
            </p:txBody>
          </p:sp>
        </mc:Choice>
        <mc:Fallback>
          <p:sp>
            <p:nvSpPr>
              <p:cNvPr id="26" name="Custom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94" y="3149533"/>
                <a:ext cx="2234137" cy="396412"/>
              </a:xfrm>
              <a:prstGeom prst="rect">
                <a:avLst/>
              </a:prstGeom>
              <a:blipFill rotWithShape="1">
                <a:blip r:embed="rId4"/>
                <a:stretch>
                  <a:fillRect l="-20" t="-143" r="1" b="26"/>
                </a:stretch>
              </a:blipFill>
              <a:ln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stomShape 4"/>
          <p:cNvSpPr/>
          <p:nvPr/>
        </p:nvSpPr>
        <p:spPr>
          <a:xfrm>
            <a:off x="509264" y="6122213"/>
            <a:ext cx="115490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ea typeface="Cambria" panose="02040503050406030204" charset="0"/>
                <a:cs typeface="Calibri" panose="020F0502020204030204" pitchFamily="34" charset="0"/>
              </a:rPr>
              <a:t>The incoming item can replace the tracked item only if its counter has decayed to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charset="0"/>
                <a:cs typeface="Calibri" panose="020F0502020204030204" pitchFamily="34" charset="0"/>
              </a:rPr>
              <a:t>zero</a:t>
            </a:r>
            <a:r>
              <a:rPr lang="en-US" sz="2400" dirty="0">
                <a:latin typeface="Calibri" panose="020F0502020204030204" pitchFamily="34" charset="0"/>
                <a:ea typeface="Cambria" panose="0204050305040603020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mbria" panose="02040503050406030204" charset="0"/>
              <a:cs typeface="Calibri" panose="020F0502020204030204" pitchFamily="34" charset="0"/>
            </a:endParaRPr>
          </a:p>
        </p:txBody>
      </p:sp>
      <p:sp>
        <p:nvSpPr>
          <p:cNvPr id="2" name="CustomShape 8"/>
          <p:cNvSpPr/>
          <p:nvPr/>
        </p:nvSpPr>
        <p:spPr>
          <a:xfrm>
            <a:off x="6206856" y="3640734"/>
            <a:ext cx="419276" cy="523430"/>
          </a:xfrm>
          <a:prstGeom prst="ellipse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727" y="4441464"/>
            <a:ext cx="2470898" cy="820841"/>
          </a:xfrm>
          <a:prstGeom prst="rect">
            <a:avLst/>
          </a:prstGeom>
        </p:spPr>
      </p:pic>
      <p:sp>
        <p:nvSpPr>
          <p:cNvPr id="19" name="CustomShape 8"/>
          <p:cNvSpPr/>
          <p:nvPr/>
        </p:nvSpPr>
        <p:spPr>
          <a:xfrm>
            <a:off x="8936084" y="5309231"/>
            <a:ext cx="545431" cy="615833"/>
          </a:xfrm>
          <a:prstGeom prst="ellipse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pic>
        <p:nvPicPr>
          <p:cNvPr id="5" name="Picture 4" descr="A white background with black dots&#10;&#10;AI-generated content may be incorrect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35" y="3784420"/>
            <a:ext cx="1028700" cy="733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508" y="2820122"/>
            <a:ext cx="740001" cy="888001"/>
          </a:xfrm>
          <a:prstGeom prst="rect">
            <a:avLst/>
          </a:prstGeom>
        </p:spPr>
      </p:pic>
      <p:sp>
        <p:nvSpPr>
          <p:cNvPr id="24" name="CustomShape 9"/>
          <p:cNvSpPr/>
          <p:nvPr/>
        </p:nvSpPr>
        <p:spPr>
          <a:xfrm>
            <a:off x="5496620" y="4157172"/>
            <a:ext cx="2198020" cy="313991"/>
          </a:xfrm>
          <a:prstGeom prst="rect">
            <a:avLst/>
          </a:prstGeom>
          <a:blipFill rotWithShape="0">
            <a:blip r:embed="rId8"/>
            <a:stretch>
              <a:fillRect l="-408" r="-11853"/>
            </a:stretch>
          </a:blip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latin typeface="等线"/>
                <a:ea typeface="等线"/>
              </a:rPr>
              <a:t> </a:t>
            </a:r>
            <a:endParaRPr lang="en-GB" sz="1800" b="0" strike="noStrike" spc="-1" dirty="0">
              <a:latin typeface="Arial" panose="020B06040202020202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224" y="4951040"/>
            <a:ext cx="3144767" cy="147047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3980" y="116930"/>
            <a:ext cx="3632203" cy="172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4983" y="2130300"/>
            <a:ext cx="9408337" cy="2969193"/>
          </a:xfrm>
          <a:prstGeom prst="rect">
            <a:avLst/>
          </a:prstGeom>
        </p:spPr>
      </p:pic>
      <p:sp>
        <p:nvSpPr>
          <p:cNvPr id="227" name="TextShape 1"/>
          <p:cNvSpPr txBox="1"/>
          <p:nvPr/>
        </p:nvSpPr>
        <p:spPr>
          <a:xfrm>
            <a:off x="363600" y="173160"/>
            <a:ext cx="8845200" cy="1326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Update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3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C73F808-DD2E-48D4-AC71-DF99371F5057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498085" y="1302388"/>
            <a:ext cx="9994680" cy="45783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等线"/>
              </a:rPr>
              <a:t>Case 3: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234" name="CustomShape 5"/>
          <p:cNvSpPr/>
          <p:nvPr/>
        </p:nvSpPr>
        <p:spPr>
          <a:xfrm flipV="1">
            <a:off x="935647" y="2963939"/>
            <a:ext cx="5750903" cy="4893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8"/>
          <p:cNvSpPr/>
          <p:nvPr/>
        </p:nvSpPr>
        <p:spPr>
          <a:xfrm rot="21308592">
            <a:off x="1210961" y="3043202"/>
            <a:ext cx="7603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hash</a:t>
            </a:r>
            <a:r>
              <a:rPr lang="en-US" sz="14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1</a:t>
            </a:r>
            <a:endParaRPr lang="en-GB" sz="1400" b="0" strike="noStrike" spc="-1" dirty="0">
              <a:latin typeface="Arial" panose="020B0604020202020204"/>
            </a:endParaRPr>
          </a:p>
        </p:txBody>
      </p:sp>
      <p:pic>
        <p:nvPicPr>
          <p:cNvPr id="7" name="Picture 6" descr="A white background with black dots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93" y="4714202"/>
            <a:ext cx="1028700" cy="733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9" y="2929952"/>
            <a:ext cx="848928" cy="1018713"/>
          </a:xfrm>
          <a:prstGeom prst="rect">
            <a:avLst/>
          </a:prstGeom>
        </p:spPr>
      </p:pic>
      <p:sp>
        <p:nvSpPr>
          <p:cNvPr id="15" name="CustomShape 5"/>
          <p:cNvSpPr/>
          <p:nvPr/>
        </p:nvSpPr>
        <p:spPr>
          <a:xfrm>
            <a:off x="935648" y="3453296"/>
            <a:ext cx="2428990" cy="7334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8"/>
          <p:cNvSpPr/>
          <p:nvPr/>
        </p:nvSpPr>
        <p:spPr>
          <a:xfrm rot="1183923">
            <a:off x="1094318" y="3628834"/>
            <a:ext cx="766213" cy="3986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hash</a:t>
            </a:r>
            <a:r>
              <a:rPr lang="en-US" sz="1400" b="0" strike="noStrike" spc="-1" dirty="0">
                <a:solidFill>
                  <a:srgbClr val="C00000"/>
                </a:solidFill>
                <a:latin typeface="Calibri"/>
                <a:ea typeface="等线"/>
              </a:rPr>
              <a:t>2</a:t>
            </a:r>
            <a:endParaRPr lang="en-GB" sz="1400" b="0" strike="noStrike" spc="-1" dirty="0">
              <a:latin typeface="Arial" panose="020B06040202020202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513" y="5228434"/>
            <a:ext cx="2606080" cy="1224252"/>
          </a:xfrm>
          <a:prstGeom prst="rect">
            <a:avLst/>
          </a:prstGeom>
        </p:spPr>
      </p:pic>
      <p:sp>
        <p:nvSpPr>
          <p:cNvPr id="21" name="CustomShape 8"/>
          <p:cNvSpPr/>
          <p:nvPr/>
        </p:nvSpPr>
        <p:spPr>
          <a:xfrm>
            <a:off x="3893757" y="4209381"/>
            <a:ext cx="407642" cy="504821"/>
          </a:xfrm>
          <a:prstGeom prst="ellipse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22" name="CustomShape 6"/>
          <p:cNvSpPr/>
          <p:nvPr/>
        </p:nvSpPr>
        <p:spPr>
          <a:xfrm rot="10800000" flipV="1">
            <a:off x="3354754" y="4735131"/>
            <a:ext cx="360" cy="79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7"/>
          <p:cNvSpPr/>
          <p:nvPr/>
        </p:nvSpPr>
        <p:spPr>
          <a:xfrm rot="10800000">
            <a:off x="3338554" y="4961571"/>
            <a:ext cx="900000" cy="399600"/>
          </a:xfrm>
          <a:prstGeom prst="rect">
            <a:avLst/>
          </a:prstGeom>
          <a:blipFill rotWithShape="0">
            <a:blip r:embed="rId5"/>
            <a:stretch>
              <a:fillRect b="-13622"/>
            </a:stretch>
          </a:blip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等线"/>
                <a:ea typeface="等线"/>
              </a:rPr>
              <a:t> 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3194507" y="3406466"/>
            <a:ext cx="318338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7030A0"/>
                </a:solidFill>
                <a:latin typeface="Calibri"/>
                <a:cs typeface="Calibri"/>
              </a:rPr>
              <a:t>Been decayed by another incoming item</a:t>
            </a:r>
            <a:endParaRPr kumimoji="1" lang="en-US" altLang="zh-CN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stomShape 8"/>
          <p:cNvSpPr/>
          <p:nvPr/>
        </p:nvSpPr>
        <p:spPr>
          <a:xfrm>
            <a:off x="2958995" y="5542020"/>
            <a:ext cx="407642" cy="504821"/>
          </a:xfrm>
          <a:prstGeom prst="ellipse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26" name="文本框 21"/>
          <p:cNvSpPr txBox="1"/>
          <p:nvPr/>
        </p:nvSpPr>
        <p:spPr>
          <a:xfrm>
            <a:off x="1852900" y="6173421"/>
            <a:ext cx="34572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7030A0"/>
                </a:solidFill>
                <a:latin typeface="Calibri"/>
                <a:cs typeface="Calibri"/>
              </a:rPr>
              <a:t>Increment by </a:t>
            </a:r>
            <a:r>
              <a:rPr kumimoji="1" lang="en-US" altLang="zh-CN" sz="2400" b="1" dirty="0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r>
              <a:rPr kumimoji="1" lang="en-US" altLang="zh-CN" sz="2400" dirty="0">
                <a:solidFill>
                  <a:srgbClr val="7030A0"/>
                </a:solidFill>
                <a:latin typeface="Calibri"/>
                <a:cs typeface="Calibri"/>
              </a:rPr>
              <a:t> instead of 1</a:t>
            </a:r>
            <a:endParaRPr kumimoji="1" lang="en-US" altLang="zh-CN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84" y="128454"/>
            <a:ext cx="3632203" cy="172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363600" y="173160"/>
            <a:ext cx="8845200" cy="1326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Query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11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B9BD12D-CB15-4281-91CF-9883B6B0DD68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522808" y="2286489"/>
            <a:ext cx="11146384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br>
              <a:rPr lang="en-US" altLang="zh-CN" sz="3200" dirty="0"/>
            </a:br>
            <a:r>
              <a:rPr lang="en-US" altLang="zh-CN" sz="3200" b="0" strike="noStrike" spc="-1" dirty="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等线"/>
              </a:rPr>
              <a:t>Only </a:t>
            </a:r>
            <a:r>
              <a:rPr lang="en-US" altLang="zh-CN" sz="3200" b="1" strike="noStrike" spc="-1" dirty="0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等线"/>
              </a:rPr>
              <a:t>a single scan </a:t>
            </a:r>
            <a:r>
              <a:rPr lang="en-US" altLang="zh-CN" sz="3200" b="0" strike="noStrike" spc="-1" dirty="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等线"/>
              </a:rPr>
              <a:t>of all buckets is required to determine which bucket contains a value higher than the predefined threshold.</a:t>
            </a:r>
            <a:endParaRPr lang="en-US" altLang="zh-CN" sz="3200" b="0" strike="noStrike" spc="-1" dirty="0">
              <a:latin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3980" y="116930"/>
            <a:ext cx="3632203" cy="17288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34980" y="386179"/>
            <a:ext cx="6176520" cy="79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Evaluation</a:t>
            </a:r>
            <a:endParaRPr lang="en-GB" sz="44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18" name="TextShape 3"/>
          <p:cNvSpPr txBox="1"/>
          <p:nvPr/>
        </p:nvSpPr>
        <p:spPr>
          <a:xfrm>
            <a:off x="792331" y="2208905"/>
            <a:ext cx="10969200" cy="68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800" b="1" spc="-1" dirty="0">
                <a:solidFill>
                  <a:srgbClr val="000000"/>
                </a:solidFill>
                <a:latin typeface="Calibri"/>
              </a:rPr>
              <a:t>Software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-- CPU Platform (Intel(R) Core(TM) i5-1135G7 @ 2.40GHz processor, C++)</a:t>
            </a:r>
            <a:endParaRPr lang="en-US" sz="2800" spc="-1" dirty="0">
              <a:solidFill>
                <a:srgbClr val="000000"/>
              </a:solidFill>
              <a:latin typeface="Calibri"/>
            </a:endParaRPr>
          </a:p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zh-CN" sz="2800" b="1" strike="noStrike" spc="-1" dirty="0">
                <a:solidFill>
                  <a:srgbClr val="000000"/>
                </a:solidFill>
                <a:latin typeface="Calibri"/>
              </a:rPr>
              <a:t>Hardware</a:t>
            </a:r>
            <a:r>
              <a:rPr lang="en-US" altLang="zh-CN" sz="2800" strike="noStrike" spc="-1" dirty="0">
                <a:solidFill>
                  <a:srgbClr val="000000"/>
                </a:solidFill>
                <a:latin typeface="Calibri"/>
              </a:rPr>
              <a:t> -- Tofino Switch (P4)</a:t>
            </a:r>
            <a:endParaRPr lang="en-US" altLang="zh-CN" sz="2800" b="1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altLang="zh-CN" sz="2800" b="1" spc="-1" dirty="0">
                <a:solidFill>
                  <a:srgbClr val="000000"/>
                </a:solidFill>
                <a:latin typeface="Calibri"/>
              </a:rPr>
              <a:t>Traces</a:t>
            </a:r>
            <a:r>
              <a:rPr lang="en-US" altLang="zh-CN" sz="2800" spc="-1" dirty="0">
                <a:solidFill>
                  <a:srgbClr val="000000"/>
                </a:solidFill>
                <a:latin typeface="Calibri"/>
              </a:rPr>
              <a:t> -- </a:t>
            </a:r>
            <a:r>
              <a:rPr lang="en-US" altLang="zh-CN" sz="2800" b="0" i="0" u="none" strike="noStrike" baseline="0" dirty="0">
                <a:latin typeface="Calibri" panose="020F0502020204030204" pitchFamily="34" charset="0"/>
                <a:ea typeface="Cambria" panose="02040503050406030204" charset="0"/>
                <a:cs typeface="Calibri" panose="020F0502020204030204" pitchFamily="34" charset="0"/>
              </a:rPr>
              <a:t>CAIDA 2018 and 2019</a:t>
            </a:r>
            <a:r>
              <a:rPr lang="en-US" altLang="zh-CN" sz="2800" b="0" i="0" u="none" strike="noStrike" baseline="30000" dirty="0">
                <a:latin typeface="Calibri" panose="020F0502020204030204" pitchFamily="34" charset="0"/>
                <a:ea typeface="Cambria" panose="02040503050406030204" charset="0"/>
                <a:cs typeface="Calibri" panose="020F0502020204030204" pitchFamily="34" charset="0"/>
              </a:rPr>
              <a:t>[3]</a:t>
            </a:r>
            <a:endParaRPr lang="en-US" altLang="zh-CN" sz="2800" b="0" i="0" u="none" strike="noStrike" baseline="30000" dirty="0">
              <a:latin typeface="Calibri" panose="020F0502020204030204" pitchFamily="34" charset="0"/>
              <a:ea typeface="Cambria" panose="02040503050406030204" charset="0"/>
              <a:cs typeface="Calibri" panose="020F0502020204030204" pitchFamily="34" charset="0"/>
            </a:endParaRPr>
          </a:p>
          <a:p>
            <a:pPr marL="63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</a:pPr>
            <a:endParaRPr lang="en-US" altLang="zh-CN" sz="2800" strike="noStrike" spc="-1" baseline="30000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charset="0"/>
              <a:cs typeface="Calibri" panose="020F0502020204030204" pitchFamily="34" charset="0"/>
            </a:endParaRPr>
          </a:p>
          <a:p>
            <a:pPr marL="63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</a:pPr>
            <a:endParaRPr lang="en-GB" sz="280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20" name="TextShape 5"/>
          <p:cNvSpPr txBox="1"/>
          <p:nvPr/>
        </p:nvSpPr>
        <p:spPr>
          <a:xfrm>
            <a:off x="9067680" y="640080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376C39B-103A-4266-8CAF-26ACF6432781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2331" y="6287155"/>
            <a:ext cx="7073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[3] CAIDA. Anonymized Internet Traces. </a:t>
            </a:r>
            <a:r>
              <a:rPr lang="en-US" altLang="zh-CN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1"/>
              </a:rPr>
              <a:t>https://catalog.caida.org/dataset</a:t>
            </a:r>
            <a:r>
              <a:rPr lang="en-US" altLang="zh-CN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22280" y="274680"/>
            <a:ext cx="10028006" cy="79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Evaluation – </a:t>
            </a:r>
            <a:r>
              <a:rPr lang="en-US" altLang="zh-CN" sz="4400" b="1" strike="noStrike" spc="-1" dirty="0">
                <a:solidFill>
                  <a:srgbClr val="C00000"/>
                </a:solidFill>
                <a:latin typeface="Calibri"/>
              </a:rPr>
              <a:t>Accuracy (CPU)</a:t>
            </a:r>
            <a:endParaRPr lang="en-GB" sz="4400" b="0" strike="noStrike" spc="-1" dirty="0">
              <a:solidFill>
                <a:srgbClr val="FF0000"/>
              </a:solidFill>
              <a:latin typeface="等线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31" name="TextShape 4"/>
          <p:cNvSpPr txBox="1"/>
          <p:nvPr/>
        </p:nvSpPr>
        <p:spPr>
          <a:xfrm>
            <a:off x="9113760" y="6450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213AFB5-E664-4F9B-BFC3-B75A879ED3C8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46" y="2363593"/>
            <a:ext cx="4433337" cy="3752371"/>
          </a:xfrm>
          <a:prstGeom prst="rect">
            <a:avLst/>
          </a:prstGeom>
        </p:spPr>
      </p:pic>
      <p:sp>
        <p:nvSpPr>
          <p:cNvPr id="9" name="CustomShape 10"/>
          <p:cNvSpPr/>
          <p:nvPr/>
        </p:nvSpPr>
        <p:spPr>
          <a:xfrm>
            <a:off x="2927656" y="6068327"/>
            <a:ext cx="1672288" cy="456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latin typeface="Calibri"/>
                <a:ea typeface="等线"/>
              </a:rPr>
              <a:t>CAIDA 2018</a:t>
            </a:r>
            <a:endParaRPr lang="en-GB" sz="2400" b="0" strike="noStrike" spc="-1" dirty="0">
              <a:latin typeface="Arial" panose="020B06040202020202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97" y="2493900"/>
            <a:ext cx="4279383" cy="3622064"/>
          </a:xfrm>
          <a:prstGeom prst="rect">
            <a:avLst/>
          </a:prstGeom>
        </p:spPr>
      </p:pic>
      <p:sp>
        <p:nvSpPr>
          <p:cNvPr id="12" name="CustomShape 10"/>
          <p:cNvSpPr/>
          <p:nvPr/>
        </p:nvSpPr>
        <p:spPr>
          <a:xfrm>
            <a:off x="8363256" y="6115964"/>
            <a:ext cx="1672288" cy="456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latin typeface="Calibri"/>
                <a:ea typeface="等线"/>
              </a:rPr>
              <a:t>CAIDA 2019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571839" y="3497818"/>
            <a:ext cx="372600" cy="14839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14" name="CustomShape 6"/>
          <p:cNvSpPr/>
          <p:nvPr/>
        </p:nvSpPr>
        <p:spPr>
          <a:xfrm flipV="1">
            <a:off x="3365500" y="1796300"/>
            <a:ext cx="901934" cy="6187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3763800" y="986476"/>
            <a:ext cx="44662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Calibri"/>
                <a:ea typeface="等线"/>
              </a:rPr>
              <a:t>Highest F1 score!</a:t>
            </a: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0000"/>
                </a:solidFill>
                <a:latin typeface="Calibri"/>
                <a:ea typeface="等线"/>
              </a:rPr>
              <a:t>15.1% higher than Pyramid On-Off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6" name="CustomShape 6"/>
          <p:cNvSpPr/>
          <p:nvPr/>
        </p:nvSpPr>
        <p:spPr>
          <a:xfrm flipV="1">
            <a:off x="8211826" y="1908307"/>
            <a:ext cx="1643374" cy="6780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7"/>
          <p:cNvSpPr/>
          <p:nvPr/>
        </p:nvSpPr>
        <p:spPr>
          <a:xfrm>
            <a:off x="8628300" y="709432"/>
            <a:ext cx="356370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Calibri"/>
                <a:ea typeface="等线"/>
              </a:rPr>
              <a:t>Highest F1 score!</a:t>
            </a: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FF0000"/>
                </a:solidFill>
                <a:latin typeface="Calibri"/>
                <a:ea typeface="等线"/>
              </a:rPr>
              <a:t>19.7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  <a:ea typeface="等线"/>
              </a:rPr>
              <a:t>% higher than </a:t>
            </a:r>
            <a:r>
              <a:rPr lang="en-US" altLang="zh-CN" sz="2400" spc="-1" dirty="0">
                <a:solidFill>
                  <a:srgbClr val="FF0000"/>
                </a:solidFill>
                <a:latin typeface="Calibri"/>
                <a:ea typeface="等线"/>
              </a:rPr>
              <a:t>Pyramid On-Off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8" name="CustomShape 4"/>
          <p:cNvSpPr/>
          <p:nvPr/>
        </p:nvSpPr>
        <p:spPr>
          <a:xfrm>
            <a:off x="6168243" y="3497818"/>
            <a:ext cx="372600" cy="14839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5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42450" y="423296"/>
            <a:ext cx="7911720" cy="9475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rgbClr val="000000"/>
                </a:solidFill>
                <a:latin typeface="Calibri"/>
                <a:ea typeface="等线 Light"/>
              </a:rPr>
              <a:t>Data Stream </a:t>
            </a: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等线 Light"/>
              </a:rPr>
              <a:t>Processing</a:t>
            </a:r>
            <a:endParaRPr lang="en-GB" sz="44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1043156" y="6356520"/>
            <a:ext cx="310163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DC7C344-630E-4BC6-B536-7743C1FFCCEB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442450" y="4213337"/>
            <a:ext cx="1152972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/>
              <a:buChar char="•"/>
            </a:pPr>
            <a:r>
              <a:rPr lang="en-US" sz="2800" strike="noStrike" spc="-1" dirty="0">
                <a:latin typeface="Calibri"/>
                <a:ea typeface="等线"/>
              </a:rPr>
              <a:t>User behavior analysis              important to improve user experience  </a:t>
            </a:r>
            <a:endParaRPr lang="en-GB" sz="2800" strike="noStrike" spc="-1" dirty="0">
              <a:latin typeface="Arial" panose="020B0604020202020204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4112521" y="4476761"/>
            <a:ext cx="860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7"/>
          <p:cNvSpPr/>
          <p:nvPr/>
        </p:nvSpPr>
        <p:spPr>
          <a:xfrm>
            <a:off x="442450" y="4831333"/>
            <a:ext cx="1152972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/>
              <a:buChar char="•"/>
            </a:pPr>
            <a:r>
              <a:rPr lang="en-US" sz="2800" spc="-1" dirty="0">
                <a:latin typeface="Calibri"/>
                <a:ea typeface="等线"/>
              </a:rPr>
              <a:t>Persistently accessed</a:t>
            </a:r>
            <a:r>
              <a:rPr lang="en-US" sz="2800" strike="noStrike" spc="-1" dirty="0">
                <a:latin typeface="Calibri"/>
                <a:ea typeface="等线"/>
              </a:rPr>
              <a:t> </a:t>
            </a:r>
            <a:r>
              <a:rPr lang="en-US" sz="2800" spc="-1" dirty="0">
                <a:latin typeface="Calibri"/>
                <a:ea typeface="等线"/>
              </a:rPr>
              <a:t>websites</a:t>
            </a:r>
            <a:r>
              <a:rPr lang="en-US" sz="2800" strike="noStrike" spc="-1" dirty="0">
                <a:latin typeface="Calibri"/>
                <a:ea typeface="等线"/>
              </a:rPr>
              <a:t> (</a:t>
            </a:r>
            <a:r>
              <a:rPr lang="en-US" sz="2800" b="1" i="1" spc="-1" dirty="0">
                <a:latin typeface="Calibri"/>
                <a:ea typeface="等线"/>
              </a:rPr>
              <a:t>persistent items</a:t>
            </a:r>
            <a:r>
              <a:rPr lang="en-US" sz="2800" strike="noStrike" spc="-1" dirty="0">
                <a:latin typeface="Calibri"/>
                <a:ea typeface="等线"/>
              </a:rPr>
              <a:t>)              </a:t>
            </a:r>
            <a:r>
              <a:rPr lang="en-US" sz="2800" spc="-1" dirty="0">
                <a:latin typeface="Calibri"/>
                <a:ea typeface="等线"/>
              </a:rPr>
              <a:t>user preferences</a:t>
            </a:r>
            <a:endParaRPr lang="en-GB" sz="2800" strike="noStrike" spc="-1" dirty="0">
              <a:latin typeface="Arial" panose="020B0604020202020204"/>
            </a:endParaRPr>
          </a:p>
        </p:txBody>
      </p:sp>
      <p:sp>
        <p:nvSpPr>
          <p:cNvPr id="144" name="CustomShape 8"/>
          <p:cNvSpPr/>
          <p:nvPr/>
        </p:nvSpPr>
        <p:spPr>
          <a:xfrm>
            <a:off x="7839235" y="5070275"/>
            <a:ext cx="860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028" y="1680722"/>
            <a:ext cx="9972675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46" y="2216984"/>
            <a:ext cx="4034508" cy="3654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65" y="2120267"/>
            <a:ext cx="4220152" cy="3822700"/>
          </a:xfrm>
          <a:prstGeom prst="rect">
            <a:avLst/>
          </a:prstGeom>
        </p:spPr>
      </p:pic>
      <p:sp>
        <p:nvSpPr>
          <p:cNvPr id="327" name="TextShape 1"/>
          <p:cNvSpPr txBox="1"/>
          <p:nvPr/>
        </p:nvSpPr>
        <p:spPr>
          <a:xfrm>
            <a:off x="422280" y="274680"/>
            <a:ext cx="10028006" cy="79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Evaluation – </a:t>
            </a:r>
            <a:r>
              <a:rPr lang="en-US" altLang="zh-CN" sz="4400" b="1" strike="noStrike" spc="-1" dirty="0">
                <a:solidFill>
                  <a:srgbClr val="C00000"/>
                </a:solidFill>
                <a:latin typeface="Calibri"/>
              </a:rPr>
              <a:t>Speed (CPU)</a:t>
            </a:r>
            <a:endParaRPr lang="en-GB" sz="4400" b="0" strike="noStrike" spc="-1" dirty="0">
              <a:solidFill>
                <a:srgbClr val="FF0000"/>
              </a:solidFill>
              <a:latin typeface="等线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31" name="TextShape 4"/>
          <p:cNvSpPr txBox="1"/>
          <p:nvPr/>
        </p:nvSpPr>
        <p:spPr>
          <a:xfrm>
            <a:off x="9113760" y="6450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213AFB5-E664-4F9B-BFC3-B75A879ED3C8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2980323" y="5942967"/>
            <a:ext cx="1672288" cy="456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latin typeface="Calibri"/>
                <a:ea typeface="等线"/>
              </a:rPr>
              <a:t>CAIDA 2018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2" name="CustomShape 10"/>
          <p:cNvSpPr/>
          <p:nvPr/>
        </p:nvSpPr>
        <p:spPr>
          <a:xfrm>
            <a:off x="8628300" y="5871524"/>
            <a:ext cx="1672288" cy="456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latin typeface="Calibri"/>
                <a:ea typeface="等线"/>
              </a:rPr>
              <a:t>CAIDA 2019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852577" y="3429000"/>
            <a:ext cx="372600" cy="14839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  <p:sp>
        <p:nvSpPr>
          <p:cNvPr id="14" name="CustomShape 6"/>
          <p:cNvSpPr/>
          <p:nvPr/>
        </p:nvSpPr>
        <p:spPr>
          <a:xfrm flipV="1">
            <a:off x="3365500" y="1796300"/>
            <a:ext cx="901934" cy="6187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3763800" y="986476"/>
            <a:ext cx="3527417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Calibri"/>
                <a:ea typeface="等线"/>
              </a:rPr>
              <a:t>Higher Speed!</a:t>
            </a: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0000"/>
                </a:solidFill>
                <a:latin typeface="Calibri"/>
                <a:ea typeface="等线"/>
              </a:rPr>
              <a:t>121.4% higher than On-Off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6" name="CustomShape 6"/>
          <p:cNvSpPr/>
          <p:nvPr/>
        </p:nvSpPr>
        <p:spPr>
          <a:xfrm flipV="1">
            <a:off x="8628300" y="1908306"/>
            <a:ext cx="1226900" cy="61870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7"/>
          <p:cNvSpPr/>
          <p:nvPr/>
        </p:nvSpPr>
        <p:spPr>
          <a:xfrm>
            <a:off x="8425100" y="1003345"/>
            <a:ext cx="35637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Calibri"/>
                <a:ea typeface="等线"/>
              </a:rPr>
              <a:t>Higher Speed!</a:t>
            </a:r>
            <a:endParaRPr lang="en-GB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FF0000"/>
                </a:solidFill>
                <a:latin typeface="Calibri"/>
                <a:ea typeface="等线"/>
              </a:rPr>
              <a:t>117.3</a:t>
            </a:r>
            <a:r>
              <a:rPr lang="en-US" sz="2400" b="0" strike="noStrike" spc="-1" dirty="0">
                <a:solidFill>
                  <a:srgbClr val="FF0000"/>
                </a:solidFill>
                <a:latin typeface="Calibri"/>
                <a:ea typeface="等线"/>
              </a:rPr>
              <a:t>% higher than </a:t>
            </a:r>
            <a:r>
              <a:rPr lang="en-US" altLang="zh-CN" sz="2400" spc="-1" dirty="0">
                <a:solidFill>
                  <a:srgbClr val="FF0000"/>
                </a:solidFill>
                <a:latin typeface="Calibri"/>
                <a:ea typeface="等线"/>
              </a:rPr>
              <a:t>On-Off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18" name="CustomShape 4"/>
          <p:cNvSpPr/>
          <p:nvPr/>
        </p:nvSpPr>
        <p:spPr>
          <a:xfrm>
            <a:off x="6588458" y="3396554"/>
            <a:ext cx="372600" cy="14839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5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6074" y="1953088"/>
            <a:ext cx="7405438" cy="2217326"/>
          </a:xfrm>
          <a:prstGeom prst="rect">
            <a:avLst/>
          </a:prstGeom>
        </p:spPr>
      </p:pic>
      <p:sp>
        <p:nvSpPr>
          <p:cNvPr id="339" name="TextShape 1"/>
          <p:cNvSpPr txBox="1"/>
          <p:nvPr/>
        </p:nvSpPr>
        <p:spPr>
          <a:xfrm>
            <a:off x="417599" y="135000"/>
            <a:ext cx="9771429" cy="79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Evaluation – </a:t>
            </a:r>
            <a:r>
              <a:rPr lang="en-US" sz="4400" b="1" strike="noStrike" spc="-1" dirty="0">
                <a:solidFill>
                  <a:srgbClr val="C00000"/>
                </a:solidFill>
                <a:latin typeface="Calibri"/>
              </a:rPr>
              <a:t>Resource Usage (Tofino)</a:t>
            </a:r>
            <a:endParaRPr lang="en-GB" sz="44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11353680" y="135000"/>
            <a:ext cx="74736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44" name="TextShape 5"/>
          <p:cNvSpPr txBox="1"/>
          <p:nvPr/>
        </p:nvSpPr>
        <p:spPr>
          <a:xfrm>
            <a:off x="8813680" y="64933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4A37D86-7EAB-4762-9482-2587E62ADF23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 dirty="0">
              <a:latin typeface="Times New Roman" panose="02020603050405020304"/>
            </a:endParaRPr>
          </a:p>
        </p:txBody>
      </p:sp>
      <p:sp>
        <p:nvSpPr>
          <p:cNvPr id="345" name="CustomShape 6"/>
          <p:cNvSpPr/>
          <p:nvPr/>
        </p:nvSpPr>
        <p:spPr>
          <a:xfrm>
            <a:off x="7552346" y="4024484"/>
            <a:ext cx="860981" cy="3762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 dirty="0"/>
          </a:p>
        </p:txBody>
      </p:sp>
      <p:sp>
        <p:nvSpPr>
          <p:cNvPr id="346" name="CustomShape 7"/>
          <p:cNvSpPr/>
          <p:nvPr/>
        </p:nvSpPr>
        <p:spPr>
          <a:xfrm>
            <a:off x="7376438" y="4400735"/>
            <a:ext cx="245731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latin typeface="Calibri"/>
                <a:ea typeface="等线"/>
              </a:rPr>
              <a:t>Limited Overhead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4" name="CustomShape 8"/>
          <p:cNvSpPr/>
          <p:nvPr/>
        </p:nvSpPr>
        <p:spPr>
          <a:xfrm>
            <a:off x="7201317" y="3622833"/>
            <a:ext cx="702058" cy="376251"/>
          </a:xfrm>
          <a:prstGeom prst="ellipse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3528C8-EFD2-4A9A-A48B-C5215C38277C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750960" y="808225"/>
            <a:ext cx="10969200" cy="2039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7965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More results</a:t>
            </a:r>
            <a:endParaRPr lang="en-GB" sz="3200" b="1" strike="noStrike" spc="-1" dirty="0">
              <a:solidFill>
                <a:srgbClr val="000000"/>
              </a:solidFill>
              <a:latin typeface="等线"/>
            </a:endParaRPr>
          </a:p>
          <a:p>
            <a:pPr marL="1143000" lvl="2" indent="-22796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Formal analysis</a:t>
            </a:r>
            <a:endParaRPr lang="en-GB" sz="3200" b="0" strike="noStrike" spc="-1" dirty="0">
              <a:solidFill>
                <a:srgbClr val="000000"/>
              </a:solidFill>
              <a:latin typeface="等线"/>
            </a:endParaRPr>
          </a:p>
          <a:p>
            <a:pPr marL="1143000" lvl="2" indent="-22796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Evaluation on more tasks, like persistence estimation</a:t>
            </a:r>
            <a:endParaRPr lang="en-GB" sz="3200" b="0" strike="noStrike" spc="-1" dirty="0">
              <a:solidFill>
                <a:srgbClr val="000000"/>
              </a:solidFill>
              <a:latin typeface="等线"/>
            </a:endParaRPr>
          </a:p>
          <a:p>
            <a:pPr marL="1143000" lvl="2" indent="-22796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More results on the CPU </a:t>
            </a:r>
            <a:r>
              <a:rPr lang="en-US" altLang="zh-CN" sz="3200" spc="-1" dirty="0">
                <a:solidFill>
                  <a:srgbClr val="000000"/>
                </a:solidFill>
                <a:latin typeface="Calibri"/>
              </a:rPr>
              <a:t>platform and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Tofino switch</a:t>
            </a:r>
            <a:endParaRPr lang="en-GB" sz="32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611400" y="3884785"/>
            <a:ext cx="10969200" cy="680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965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  <a:ea typeface="等线"/>
              </a:rPr>
              <a:t>Code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等线"/>
              </a:rPr>
              <a:t>: </a:t>
            </a: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ea typeface="等线"/>
              </a:rPr>
              <a:t>https://github.com/Mobile-Intelligence-Lab/Pontus</a:t>
            </a:r>
            <a:endParaRPr lang="en-GB" sz="2800" b="0" strike="noStrike" spc="-1" dirty="0">
              <a:latin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3000" y="5156191"/>
            <a:ext cx="1127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This research was supported by the SNS JU and the European Union’s Horizon Europe research and innovation program under Grant Agreement No. 101139270 (ORIGAMI). Beyza </a:t>
            </a:r>
            <a:r>
              <a:rPr lang="en-US" altLang="zh-CN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Bütün</a:t>
            </a:r>
            <a:r>
              <a:rPr lang="en-US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is a </a:t>
            </a:r>
            <a:r>
              <a:rPr lang="en-US" altLang="zh-CN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Comunidad</a:t>
            </a:r>
            <a:r>
              <a:rPr lang="en-US" altLang="zh-CN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de Madrid predoctoral fellow (PIPF-2022/COM-24867). Weihe Li was partially supported by Cisco through the Cisco University Research Program Fund (Grant no. 2019-197006).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52083" y="236178"/>
            <a:ext cx="7911720" cy="9475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"/>
                <a:ea typeface="等线 Light"/>
              </a:rPr>
              <a:t>Persistence</a:t>
            </a:r>
            <a:endParaRPr lang="en-US" b="1" dirty="0"/>
          </a:p>
        </p:txBody>
      </p:sp>
      <p:pic>
        <p:nvPicPr>
          <p:cNvPr id="3" name="Picture 2" descr="A group of white circles with black text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6512" y="1183698"/>
            <a:ext cx="7038975" cy="11715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48051" y="3915615"/>
          <a:ext cx="3289300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7600"/>
                <a:gridCol w="2171700"/>
              </a:tblGrid>
              <a:tr h="1800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Persistence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</a:tr>
              <a:tr h="1963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altLang="zh-CN" sz="2400" b="0" i="0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3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2400" b="0" i="0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3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2400" b="0" i="0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36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2400" b="0" i="0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494460" y="2289949"/>
            <a:ext cx="206562" cy="674183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57945" y="2185897"/>
            <a:ext cx="380875" cy="738545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7083" y="2935389"/>
            <a:ext cx="32893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000" dirty="0">
                <a:latin typeface="Calibri"/>
              </a:rPr>
              <a:t>Appeared,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persistence = 1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0290" y="2936255"/>
            <a:ext cx="32893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000" dirty="0">
                <a:latin typeface="Calibri"/>
              </a:rPr>
              <a:t>Appeared,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persistence = 2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74153" y="2247377"/>
            <a:ext cx="1887556" cy="760192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05566" y="2936884"/>
            <a:ext cx="19318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000" dirty="0">
                <a:latin typeface="Calibri"/>
              </a:rPr>
              <a:t>Appeared</a:t>
            </a:r>
            <a:endParaRPr lang="en-US" sz="2000" dirty="0"/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persistence = 1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8" descr="A white circle with black letters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64" y="4409054"/>
            <a:ext cx="443698" cy="396159"/>
          </a:xfrm>
          <a:prstGeom prst="rect">
            <a:avLst/>
          </a:prstGeom>
        </p:spPr>
      </p:pic>
      <p:pic>
        <p:nvPicPr>
          <p:cNvPr id="4" name="Picture 5" descr="A white circle with black letters and a black background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64" y="4860535"/>
            <a:ext cx="459544" cy="396159"/>
          </a:xfrm>
          <a:prstGeom prst="rect">
            <a:avLst/>
          </a:prstGeom>
        </p:spPr>
      </p:pic>
      <p:pic>
        <p:nvPicPr>
          <p:cNvPr id="6" name="Picture 7" descr="A white circle with black letters&#10;&#10;AI-generated content may be incorrec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64" y="5312016"/>
            <a:ext cx="459544" cy="396159"/>
          </a:xfrm>
          <a:prstGeom prst="rect">
            <a:avLst/>
          </a:prstGeom>
        </p:spPr>
      </p:pic>
      <p:pic>
        <p:nvPicPr>
          <p:cNvPr id="10" name="Picture 11" descr="A white circle with black letters and numbers&#10;&#10;AI-generated content may be incorrect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564" y="5790647"/>
            <a:ext cx="459544" cy="39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72960" y="281160"/>
            <a:ext cx="11607480" cy="83159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等线 Light"/>
                <a:cs typeface="Calibri" panose="020F0502020204030204" pitchFamily="34" charset="0"/>
              </a:rPr>
              <a:t>Challenges</a:t>
            </a:r>
            <a:endParaRPr lang="en-GB" sz="4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763560" y="1606680"/>
            <a:ext cx="10664640" cy="3870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>
              <a:lnSpc>
                <a:spcPct val="100000"/>
              </a:lnSpc>
              <a:spcBef>
                <a:spcPts val="480"/>
              </a:spcBef>
              <a:tabLst>
                <a:tab pos="0" algn="l"/>
              </a:tabLst>
            </a:pPr>
            <a:endParaRPr lang="en-GB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0000"/>
              </a:lnSpc>
              <a:spcBef>
                <a:spcPts val="480"/>
              </a:spcBef>
              <a:tabLst>
                <a:tab pos="0" algn="l"/>
              </a:tabLst>
            </a:pPr>
            <a:endParaRPr lang="en-GB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pos="0" algn="l"/>
              </a:tabLst>
            </a:pPr>
            <a:endParaRPr lang="en-GB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tabLst>
                <a:tab pos="0" algn="l"/>
              </a:tabLst>
            </a:pPr>
            <a:endParaRPr lang="en-GB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Shape 4"/>
          <p:cNvSpPr txBox="1"/>
          <p:nvPr/>
        </p:nvSpPr>
        <p:spPr>
          <a:xfrm>
            <a:off x="10870502" y="6356520"/>
            <a:ext cx="482818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05A96D-BC84-440D-AE6D-7EC86F652BFC}" type="slidenum">
              <a:rPr lang="en-GB" sz="1200" b="0" strike="noStrike" spc="-1">
                <a:solidFill>
                  <a:srgbClr val="898989"/>
                </a:solidFill>
                <a:latin typeface="Calibri" panose="020F0502020204030204" pitchFamily="34" charset="0"/>
                <a:ea typeface="等线"/>
                <a:cs typeface="Calibri" panose="020F0502020204030204" pitchFamily="34" charset="0"/>
              </a:rPr>
            </a:fld>
            <a:endParaRPr lang="en-GB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2" name="文本框 29"/>
          <p:cNvSpPr txBox="1"/>
          <p:nvPr/>
        </p:nvSpPr>
        <p:spPr>
          <a:xfrm>
            <a:off x="1360488" y="2191898"/>
            <a:ext cx="51720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DengXian" pitchFamily="2" charset="-122"/>
                <a:cs typeface="Calibri" panose="020F0502020204030204" pitchFamily="34" charset="0"/>
              </a:rPr>
              <a:t>High Speed &amp; Large Volume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03" name="文本框 30"/>
          <p:cNvSpPr txBox="1"/>
          <p:nvPr/>
        </p:nvSpPr>
        <p:spPr>
          <a:xfrm>
            <a:off x="7280275" y="2191898"/>
            <a:ext cx="2878138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DengXian" pitchFamily="2" charset="-122"/>
                <a:cs typeface="Calibri" panose="020F0502020204030204" pitchFamily="34" charset="0"/>
              </a:rPr>
              <a:t>Limited Space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04" name="文本框 32"/>
          <p:cNvSpPr txBox="1"/>
          <p:nvPr/>
        </p:nvSpPr>
        <p:spPr>
          <a:xfrm>
            <a:off x="6096000" y="2177610"/>
            <a:ext cx="161925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DengXian" pitchFamily="2" charset="-122"/>
                <a:cs typeface="Calibri" panose="020F0502020204030204" pitchFamily="34" charset="0"/>
              </a:rPr>
              <a:t>v.s.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39502" y="1606680"/>
            <a:ext cx="95127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altLang="zh-C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Fast processing speed</a:t>
            </a:r>
            <a:r>
              <a:rPr lang="en-GB" altLang="zh-C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altLang="zh-CN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altLang="zh-CN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e.g. 10 Gb/s data stream: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</a:rPr>
              <a:t>each item </a:t>
            </a:r>
            <a:r>
              <a:rPr lang="en-US" altLang="zh-CN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67 ns </a:t>
            </a:r>
            <a:r>
              <a:rPr lang="en-GB" altLang="zh-C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altLang="zh-CN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GB" altLang="zh-C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altLang="zh-CN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altLang="zh-C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Limited fast memory </a:t>
            </a:r>
            <a:r>
              <a:rPr lang="en-GB" altLang="zh-C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altLang="zh-CN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altLang="zh-CN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L1 Cache: around 64KB</a:t>
            </a:r>
            <a:r>
              <a:rPr lang="en-US" altLang="zh-CN" sz="36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[1]</a:t>
            </a:r>
            <a:r>
              <a:rPr lang="en-GB" altLang="zh-CN" sz="36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altLang="zh-CN" sz="3600" b="0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altLang="zh-CN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Infeasible to store information for all items</a:t>
            </a:r>
            <a:endParaRPr lang="en-GB" altLang="zh-CN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2961" y="6064132"/>
            <a:ext cx="11145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Li, W. and Patras, P. Tight-sketch: A high-performance sketch for heavy item-oriented data stream mining with limited memory size. ACM CIKM 2023.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36025" y="98093"/>
            <a:ext cx="2490480" cy="107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  <a:ea typeface="等线 Light"/>
              </a:rPr>
              <a:t>Sketches</a:t>
            </a:r>
            <a:endParaRPr lang="en-GB" sz="4400" b="0" strike="noStrike" spc="-1" dirty="0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80280" y="1024513"/>
            <a:ext cx="11275695" cy="97472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/>
              <a:buChar char="•"/>
            </a:pP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Sketches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compact data structure by hashing</a:t>
            </a:r>
            <a:endParaRPr lang="en-GB" sz="2800" b="0" strike="noStrike" spc="-1" dirty="0">
              <a:latin typeface="Arial" panose="020B0604020202020204"/>
            </a:endParaRP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Idea: hash data into limited space </a:t>
            </a:r>
            <a:endParaRPr lang="en-GB" sz="2800" b="0" strike="noStrike" spc="-1" dirty="0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GB" sz="2800" b="0" strike="noStrike" spc="-1" dirty="0">
              <a:latin typeface="Arial" panose="020B0604020202020204"/>
            </a:endParaRPr>
          </a:p>
          <a:p>
            <a:pPr marL="457200">
              <a:lnSpc>
                <a:spcPct val="90000"/>
              </a:lnSpc>
              <a:spcBef>
                <a:spcPts val="500"/>
              </a:spcBef>
              <a:tabLst>
                <a:tab pos="0" algn="l"/>
              </a:tabLst>
            </a:pPr>
            <a:endParaRPr lang="en-GB" sz="2800" b="0" strike="noStrike" spc="-1" dirty="0">
              <a:latin typeface="Arial" panose="020B0604020202020204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1DF7C4-C291-4151-9662-CE836B54C5DA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8729796" y="2511857"/>
            <a:ext cx="237782" cy="233711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右大括号 2"/>
          <p:cNvSpPr/>
          <p:nvPr/>
        </p:nvSpPr>
        <p:spPr>
          <a:xfrm rot="5400000">
            <a:off x="5444727" y="2108159"/>
            <a:ext cx="270222" cy="6086684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041238" y="5291967"/>
                <a:ext cx="1453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𝒍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ea typeface="Times New Roman" panose="02020603050405020304" charset="0"/>
                    <a:cs typeface="Calibri" panose="020F0502020204030204" pitchFamily="34" charset="0"/>
                  </a:rPr>
                  <a:t> counters</a:t>
                </a:r>
                <a:endParaRPr kumimoji="1" lang="zh-CN" altLang="en-US" sz="2400" b="1" dirty="0">
                  <a:latin typeface="Calibri" panose="020F0502020204030204" pitchFamily="34" charset="0"/>
                  <a:ea typeface="Times New Roman" panose="0202060305040502030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38" y="5291967"/>
                <a:ext cx="1453834" cy="369332"/>
              </a:xfrm>
              <a:prstGeom prst="rect">
                <a:avLst/>
              </a:prstGeom>
              <a:blipFill rotWithShape="1">
                <a:blip r:embed="rId1"/>
                <a:stretch>
                  <a:fillRect l="-42" t="-139" r="20" b="-979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918590" y="3484960"/>
                <a:ext cx="14931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𝒅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arrays</a:t>
                </a:r>
                <a:endParaRPr kumimoji="1"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590" y="3484960"/>
                <a:ext cx="149310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" t="-22" r="16" b="1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36496" y="2531416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On </a:t>
                      </a:r>
                      <a:r>
                        <a:rPr lang="en-US" altLang="zh-CN" sz="2400" i="0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0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135935" y="2526371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34978" y="2526371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7337524" y="253450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2536496" y="3446071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4135935" y="3441026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5734978" y="3441026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7337524" y="344916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2536496" y="436886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4135935" y="436381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5734978" y="436381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7337524" y="4371957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文本框 50"/>
          <p:cNvSpPr txBox="1"/>
          <p:nvPr/>
        </p:nvSpPr>
        <p:spPr>
          <a:xfrm>
            <a:off x="317709" y="6064132"/>
            <a:ext cx="1127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Zhang, </a:t>
            </a:r>
            <a:r>
              <a:rPr lang="en-US" altLang="zh-CN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Yinda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"On-off sketch: A fast and accurate sketch on persistence." </a:t>
            </a:r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VLDB Endowment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14.2 (2020): 128-140.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72960" y="281160"/>
            <a:ext cx="2490480" cy="107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等线 Light"/>
              </a:rPr>
              <a:t>Sketches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1DF7C4-C291-4151-9662-CE836B54C5DA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cxnSp>
        <p:nvCxnSpPr>
          <p:cNvPr id="2" name="直线箭头连接符 12"/>
          <p:cNvCxnSpPr/>
          <p:nvPr/>
        </p:nvCxnSpPr>
        <p:spPr>
          <a:xfrm flipH="1">
            <a:off x="3186758" y="2112886"/>
            <a:ext cx="2692798" cy="8550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135675" y="2140481"/>
                <a:ext cx="426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675" y="2140481"/>
                <a:ext cx="426334" cy="369332"/>
              </a:xfrm>
              <a:prstGeom prst="rect">
                <a:avLst/>
              </a:prstGeom>
              <a:blipFill rotWithShape="1">
                <a:blip r:embed="rId1"/>
                <a:stretch>
                  <a:fillRect l="-130" t="-144" r="-18727" b="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3"/>
          <p:cNvSpPr/>
          <p:nvPr/>
        </p:nvSpPr>
        <p:spPr>
          <a:xfrm>
            <a:off x="8750282" y="3024900"/>
            <a:ext cx="237782" cy="233711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右大括号 4"/>
          <p:cNvSpPr/>
          <p:nvPr/>
        </p:nvSpPr>
        <p:spPr>
          <a:xfrm rot="5400000">
            <a:off x="5465213" y="2621202"/>
            <a:ext cx="270222" cy="6086684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61724" y="5805010"/>
                <a:ext cx="1453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𝒍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ea typeface="Times New Roman" panose="02020603050405020304" charset="0"/>
                    <a:cs typeface="Calibri" panose="020F0502020204030204" pitchFamily="34" charset="0"/>
                  </a:rPr>
                  <a:t> counters</a:t>
                </a:r>
                <a:endParaRPr kumimoji="1" lang="zh-CN" altLang="en-US" sz="2400" b="1" dirty="0">
                  <a:latin typeface="Calibri" panose="020F0502020204030204" pitchFamily="34" charset="0"/>
                  <a:ea typeface="Times New Roman" panose="0202060305040502030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724" y="5805010"/>
                <a:ext cx="145383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" t="-129" r="32" b="-979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939076" y="3998003"/>
                <a:ext cx="14931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𝒅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arrays</a:t>
                </a:r>
                <a:endParaRPr kumimoji="1"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076" y="3998003"/>
                <a:ext cx="149310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" t="-12" r="27" b="1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 22"/>
          <p:cNvGrpSpPr/>
          <p:nvPr/>
        </p:nvGrpSpPr>
        <p:grpSpPr>
          <a:xfrm>
            <a:off x="5663556" y="1680389"/>
            <a:ext cx="432000" cy="432496"/>
            <a:chOff x="3335252" y="382196"/>
            <a:chExt cx="432000" cy="432496"/>
          </a:xfrm>
          <a:noFill/>
        </p:grpSpPr>
        <p:sp>
          <p:nvSpPr>
            <p:cNvPr id="34" name="椭圆 33"/>
            <p:cNvSpPr/>
            <p:nvPr/>
          </p:nvSpPr>
          <p:spPr>
            <a:xfrm>
              <a:off x="3335252" y="382196"/>
              <a:ext cx="432000" cy="4324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本框 34"/>
                <p:cNvSpPr txBox="1"/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直线箭头连接符 25"/>
          <p:cNvCxnSpPr/>
          <p:nvPr/>
        </p:nvCxnSpPr>
        <p:spPr>
          <a:xfrm flipH="1">
            <a:off x="4778356" y="2112885"/>
            <a:ext cx="1101200" cy="184118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26"/>
          <p:cNvCxnSpPr/>
          <p:nvPr/>
        </p:nvCxnSpPr>
        <p:spPr>
          <a:xfrm>
            <a:off x="5879556" y="2112885"/>
            <a:ext cx="2239611" cy="27667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/>
              <p:cNvSpPr txBox="1"/>
              <p:nvPr/>
            </p:nvSpPr>
            <p:spPr>
              <a:xfrm>
                <a:off x="5010038" y="2513733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38" y="2513733"/>
                <a:ext cx="4263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3" t="-109" r="-20522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6419972" y="2423237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72" y="2423237"/>
                <a:ext cx="42633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9" t="-21" r="-21510" b="1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2556982" y="304445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dirty="0">
                          <a:solidFill>
                            <a:srgbClr val="FF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On </a:t>
                      </a:r>
                      <a:r>
                        <a:rPr lang="en-US" altLang="zh-CN" sz="2400" i="0" dirty="0">
                          <a:solidFill>
                            <a:srgbClr val="FF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5</a:t>
                      </a:r>
                      <a:endParaRPr lang="zh-CN" altLang="en-US" sz="2400" i="0" dirty="0">
                        <a:solidFill>
                          <a:srgbClr val="FF0000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4156421" y="303941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5755464" y="303941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7358010" y="3047552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2556982" y="395911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4156421" y="395406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……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5755464" y="395406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7358010" y="3962207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2556982" y="4881907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4156421" y="4876862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表格 49"/>
          <p:cNvGraphicFramePr>
            <a:graphicFrameLocks noGrp="1"/>
          </p:cNvGraphicFramePr>
          <p:nvPr/>
        </p:nvGraphicFramePr>
        <p:xfrm>
          <a:off x="5755464" y="4876862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7358010" y="4885000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Off </a:t>
                      </a:r>
                      <a:r>
                        <a:rPr lang="en-US" altLang="zh-CN" sz="2400" i="0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7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72960" y="281160"/>
            <a:ext cx="2490480" cy="107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等线 Light"/>
              </a:rPr>
              <a:t>Sketches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1DF7C4-C291-4151-9662-CE836B54C5DA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489888" y="3088848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dirty="0">
                          <a:solidFill>
                            <a:srgbClr val="FF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Off </a:t>
                      </a:r>
                      <a:r>
                        <a:rPr lang="en-US" altLang="zh-CN" sz="2400" i="0" dirty="0">
                          <a:solidFill>
                            <a:srgbClr val="FF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6</a:t>
                      </a:r>
                      <a:endParaRPr lang="zh-CN" altLang="en-US" sz="2400" i="0" dirty="0">
                        <a:solidFill>
                          <a:srgbClr val="FF0000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直线箭头连接符 12"/>
          <p:cNvCxnSpPr/>
          <p:nvPr/>
        </p:nvCxnSpPr>
        <p:spPr>
          <a:xfrm flipH="1">
            <a:off x="3119664" y="2157275"/>
            <a:ext cx="2692798" cy="8550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068581" y="2184870"/>
                <a:ext cx="426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81" y="2184870"/>
                <a:ext cx="426334" cy="369332"/>
              </a:xfrm>
              <a:prstGeom prst="rect">
                <a:avLst/>
              </a:prstGeom>
              <a:blipFill rotWithShape="1">
                <a:blip r:embed="rId1"/>
                <a:stretch>
                  <a:fillRect l="-32" t="-127" r="-18826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大括号 11"/>
          <p:cNvSpPr/>
          <p:nvPr/>
        </p:nvSpPr>
        <p:spPr>
          <a:xfrm>
            <a:off x="8683188" y="3069289"/>
            <a:ext cx="237782" cy="233711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5398119" y="2665591"/>
            <a:ext cx="270222" cy="6086684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994630" y="5849399"/>
                <a:ext cx="1453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𝒍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ea typeface="Times New Roman" panose="02020603050405020304" charset="0"/>
                    <a:cs typeface="Calibri" panose="020F0502020204030204" pitchFamily="34" charset="0"/>
                  </a:rPr>
                  <a:t> counters</a:t>
                </a:r>
                <a:endParaRPr kumimoji="1" lang="zh-CN" altLang="en-US" sz="2400" b="1" dirty="0">
                  <a:latin typeface="Calibri" panose="020F0502020204030204" pitchFamily="34" charset="0"/>
                  <a:ea typeface="Times New Roman" panose="0202060305040502030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30" y="5849399"/>
                <a:ext cx="145383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4" t="-112" r="3" b="-979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8871982" y="4042392"/>
                <a:ext cx="14931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𝒅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arrays</a:t>
                </a:r>
                <a:endParaRPr kumimoji="1"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982" y="4042392"/>
                <a:ext cx="149310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7" t="-167" r="42" b="10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 22"/>
          <p:cNvGrpSpPr/>
          <p:nvPr/>
        </p:nvGrpSpPr>
        <p:grpSpPr>
          <a:xfrm>
            <a:off x="5596462" y="1724778"/>
            <a:ext cx="432000" cy="432496"/>
            <a:chOff x="3335252" y="382196"/>
            <a:chExt cx="432000" cy="432496"/>
          </a:xfrm>
          <a:noFill/>
        </p:grpSpPr>
        <p:sp>
          <p:nvSpPr>
            <p:cNvPr id="17" name="椭圆 16"/>
            <p:cNvSpPr/>
            <p:nvPr/>
          </p:nvSpPr>
          <p:spPr>
            <a:xfrm>
              <a:off x="3335252" y="382196"/>
              <a:ext cx="432000" cy="4324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直线箭头连接符 25"/>
          <p:cNvCxnSpPr/>
          <p:nvPr/>
        </p:nvCxnSpPr>
        <p:spPr>
          <a:xfrm flipH="1">
            <a:off x="4711262" y="2157274"/>
            <a:ext cx="1101200" cy="184118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26"/>
          <p:cNvCxnSpPr/>
          <p:nvPr/>
        </p:nvCxnSpPr>
        <p:spPr>
          <a:xfrm>
            <a:off x="5812462" y="2157274"/>
            <a:ext cx="2239611" cy="27667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4942944" y="2558122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44" y="2558122"/>
                <a:ext cx="4263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4" t="-93" r="-20620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6352878" y="2467626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878" y="2467626"/>
                <a:ext cx="42633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9" t="-4" r="-21459" b="1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089327" y="3083803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5688370" y="3083803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7290916" y="3091941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489888" y="4003503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4089327" y="3998458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……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5688370" y="3998458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7290916" y="4006596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2489888" y="4926296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4089327" y="4921251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5688370" y="4921251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7290916" y="492938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Off </a:t>
                      </a:r>
                      <a:r>
                        <a:rPr lang="en-US" altLang="zh-CN" sz="2400" i="0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7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72960" y="281160"/>
            <a:ext cx="2490480" cy="107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等线 Light"/>
              </a:rPr>
              <a:t>Sketches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1DF7C4-C291-4151-9662-CE836B54C5DA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676319" y="285802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dirty="0">
                          <a:solidFill>
                            <a:srgbClr val="FF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Off </a:t>
                      </a:r>
                      <a:r>
                        <a:rPr lang="en-US" altLang="zh-CN" sz="2400" i="0" dirty="0">
                          <a:solidFill>
                            <a:srgbClr val="FF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6</a:t>
                      </a:r>
                      <a:endParaRPr lang="zh-CN" altLang="en-US" sz="2400" i="0" dirty="0">
                        <a:solidFill>
                          <a:srgbClr val="FF0000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直线箭头连接符 12"/>
          <p:cNvCxnSpPr/>
          <p:nvPr/>
        </p:nvCxnSpPr>
        <p:spPr>
          <a:xfrm flipH="1">
            <a:off x="3306095" y="1926456"/>
            <a:ext cx="2692798" cy="8550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255012" y="1954051"/>
                <a:ext cx="426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12" y="1954051"/>
                <a:ext cx="426334" cy="369332"/>
              </a:xfrm>
              <a:prstGeom prst="rect">
                <a:avLst/>
              </a:prstGeom>
              <a:blipFill rotWithShape="1">
                <a:blip r:embed="rId1"/>
                <a:stretch>
                  <a:fillRect l="-120" t="-42" r="-18737" b="1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/>
          <p:cNvSpPr/>
          <p:nvPr/>
        </p:nvSpPr>
        <p:spPr>
          <a:xfrm>
            <a:off x="8869619" y="2838470"/>
            <a:ext cx="237782" cy="233711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右大括号 5"/>
          <p:cNvSpPr/>
          <p:nvPr/>
        </p:nvSpPr>
        <p:spPr>
          <a:xfrm rot="5400000">
            <a:off x="5584550" y="2434772"/>
            <a:ext cx="270222" cy="6086684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181061" y="5618580"/>
                <a:ext cx="1453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𝒍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ea typeface="Times New Roman" panose="02020603050405020304" charset="0"/>
                    <a:cs typeface="Calibri" panose="020F0502020204030204" pitchFamily="34" charset="0"/>
                  </a:rPr>
                  <a:t> counters</a:t>
                </a:r>
                <a:endParaRPr kumimoji="1" lang="zh-CN" altLang="en-US" sz="2400" b="1" dirty="0">
                  <a:latin typeface="Calibri" panose="020F0502020204030204" pitchFamily="34" charset="0"/>
                  <a:ea typeface="Times New Roman" panose="0202060305040502030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061" y="5618580"/>
                <a:ext cx="145383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" t="-27" r="29" b="-980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9058413" y="3811573"/>
                <a:ext cx="14931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𝒅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arrays</a:t>
                </a:r>
                <a:endParaRPr kumimoji="1"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413" y="3811573"/>
                <a:ext cx="149310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" t="-82" r="24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 22"/>
          <p:cNvGrpSpPr/>
          <p:nvPr/>
        </p:nvGrpSpPr>
        <p:grpSpPr>
          <a:xfrm>
            <a:off x="5782893" y="1493959"/>
            <a:ext cx="432000" cy="432496"/>
            <a:chOff x="3335252" y="382196"/>
            <a:chExt cx="432000" cy="432496"/>
          </a:xfrm>
          <a:noFill/>
        </p:grpSpPr>
        <p:sp>
          <p:nvSpPr>
            <p:cNvPr id="35" name="椭圆 34"/>
            <p:cNvSpPr/>
            <p:nvPr/>
          </p:nvSpPr>
          <p:spPr>
            <a:xfrm>
              <a:off x="3335252" y="382196"/>
              <a:ext cx="432000" cy="4324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文本框 35"/>
                <p:cNvSpPr txBox="1"/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36" name="文本框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直线箭头连接符 25"/>
          <p:cNvCxnSpPr/>
          <p:nvPr/>
        </p:nvCxnSpPr>
        <p:spPr>
          <a:xfrm flipH="1">
            <a:off x="4897693" y="1926455"/>
            <a:ext cx="1101200" cy="184118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26"/>
          <p:cNvCxnSpPr/>
          <p:nvPr/>
        </p:nvCxnSpPr>
        <p:spPr>
          <a:xfrm>
            <a:off x="5998893" y="1926455"/>
            <a:ext cx="2239611" cy="27667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5129375" y="2327303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75" y="2327303"/>
                <a:ext cx="4263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3" t="-8" r="-20532" b="1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/>
            </p:nvSpPr>
            <p:spPr>
              <a:xfrm>
                <a:off x="6539309" y="2236807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309" y="2236807"/>
                <a:ext cx="42633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9" t="-91" r="-21520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4275758" y="285298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5874801" y="285298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7477347" y="2861122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2676319" y="3772684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4275758" y="376763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……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5874801" y="3767639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7477347" y="3775777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2676319" y="4695477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4275758" y="4690432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表格 49"/>
          <p:cNvGraphicFramePr>
            <a:graphicFrameLocks noGrp="1"/>
          </p:cNvGraphicFramePr>
          <p:nvPr/>
        </p:nvGraphicFramePr>
        <p:xfrm>
          <a:off x="5874801" y="4690432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7477347" y="4698570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Off </a:t>
                      </a:r>
                      <a:r>
                        <a:rPr lang="en-US" altLang="zh-CN" sz="2400" i="0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7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文本框 21"/>
          <p:cNvSpPr txBox="1"/>
          <p:nvPr/>
        </p:nvSpPr>
        <p:spPr>
          <a:xfrm>
            <a:off x="6989282" y="5120578"/>
            <a:ext cx="22199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changed</a:t>
            </a:r>
            <a:endParaRPr kumimoji="1" lang="en-US" altLang="zh-CN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72960" y="281160"/>
            <a:ext cx="2490480" cy="107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等线 Light"/>
              </a:rPr>
              <a:t>Sketches</a:t>
            </a:r>
            <a:endParaRPr lang="en-GB" sz="44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1DF7C4-C291-4151-9662-CE836B54C5DA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等线"/>
              </a:rPr>
            </a:fld>
            <a:endParaRPr lang="en-GB" sz="1200" b="0" strike="noStrike" spc="-1">
              <a:latin typeface="Times New Roman" panose="02020603050405020304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557426" y="2813640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dirty="0">
                          <a:solidFill>
                            <a:srgbClr val="C0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Off </a:t>
                      </a:r>
                      <a:r>
                        <a:rPr lang="en-US" altLang="zh-CN" sz="2400" i="0" dirty="0">
                          <a:solidFill>
                            <a:srgbClr val="C00000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6</a:t>
                      </a:r>
                      <a:endParaRPr lang="zh-CN" altLang="en-US" sz="2400" i="0" dirty="0">
                        <a:solidFill>
                          <a:srgbClr val="C00000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直线箭头连接符 12"/>
          <p:cNvCxnSpPr/>
          <p:nvPr/>
        </p:nvCxnSpPr>
        <p:spPr>
          <a:xfrm flipH="1">
            <a:off x="3187202" y="1882067"/>
            <a:ext cx="2692798" cy="85509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136119" y="1909662"/>
                <a:ext cx="426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119" y="1909662"/>
                <a:ext cx="426334" cy="369332"/>
              </a:xfrm>
              <a:prstGeom prst="rect">
                <a:avLst/>
              </a:prstGeom>
              <a:blipFill rotWithShape="1">
                <a:blip r:embed="rId1"/>
                <a:stretch>
                  <a:fillRect l="-85" t="-59" r="-18772" b="1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大括号 11"/>
          <p:cNvSpPr/>
          <p:nvPr/>
        </p:nvSpPr>
        <p:spPr>
          <a:xfrm>
            <a:off x="8750726" y="2794081"/>
            <a:ext cx="237782" cy="233711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5465657" y="2390383"/>
            <a:ext cx="270222" cy="6086684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062168" y="5574191"/>
                <a:ext cx="14538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𝒍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ea typeface="Times New Roman" panose="02020603050405020304" charset="0"/>
                    <a:cs typeface="Calibri" panose="020F0502020204030204" pitchFamily="34" charset="0"/>
                  </a:rPr>
                  <a:t> counters</a:t>
                </a:r>
                <a:endParaRPr kumimoji="1" lang="zh-CN" altLang="en-US" sz="2400" b="1" dirty="0">
                  <a:latin typeface="Calibri" panose="020F0502020204030204" pitchFamily="34" charset="0"/>
                  <a:ea typeface="Times New Roman" panose="0202060305040502030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68" y="5574191"/>
                <a:ext cx="145383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0" t="-44" r="18" b="-980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8939520" y="3767184"/>
                <a:ext cx="14931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charset="0"/>
                      </a:rPr>
                      <m:t>𝒅</m:t>
                    </m:r>
                  </m:oMath>
                </a14:m>
                <a:r>
                  <a:rPr kumimoji="1" lang="en-US" altLang="zh-C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arrays</a:t>
                </a:r>
                <a:endParaRPr kumimoji="1" lang="en-US" altLang="zh-CN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520" y="3767184"/>
                <a:ext cx="149310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2" t="-99" r="14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 22"/>
          <p:cNvGrpSpPr/>
          <p:nvPr/>
        </p:nvGrpSpPr>
        <p:grpSpPr>
          <a:xfrm>
            <a:off x="5664000" y="1449570"/>
            <a:ext cx="432000" cy="432496"/>
            <a:chOff x="3335252" y="382196"/>
            <a:chExt cx="432000" cy="432496"/>
          </a:xfrm>
          <a:noFill/>
        </p:grpSpPr>
        <p:sp>
          <p:nvSpPr>
            <p:cNvPr id="17" name="椭圆 16"/>
            <p:cNvSpPr/>
            <p:nvPr/>
          </p:nvSpPr>
          <p:spPr>
            <a:xfrm>
              <a:off x="3335252" y="382196"/>
              <a:ext cx="432000" cy="4324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𝒆</m:t>
                            </m:r>
                          </m:e>
                          <m:sub>
                            <m:r>
                              <a:rPr kumimoji="1" lang="en-US" altLang="zh-CN" sz="2400" b="1" i="1">
                                <a:latin typeface="Cambria Math" panose="02040503050406030204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010" y="393790"/>
                  <a:ext cx="384657" cy="36933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直线箭头连接符 25"/>
          <p:cNvCxnSpPr/>
          <p:nvPr/>
        </p:nvCxnSpPr>
        <p:spPr>
          <a:xfrm flipH="1">
            <a:off x="4778800" y="1882066"/>
            <a:ext cx="1101200" cy="184118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26"/>
          <p:cNvCxnSpPr/>
          <p:nvPr/>
        </p:nvCxnSpPr>
        <p:spPr>
          <a:xfrm>
            <a:off x="5880000" y="1882066"/>
            <a:ext cx="2239611" cy="27667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5010482" y="2282914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482" y="2282914"/>
                <a:ext cx="4263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8" t="-24" r="-20567" b="1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6420416" y="2192418"/>
                <a:ext cx="4263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>
                              <a:latin typeface="Cambria Math" panose="0204050305040603020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zh-CN" sz="2400" b="1" i="1">
                              <a:latin typeface="Cambria Math" panose="0204050305040603020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416" y="2192418"/>
                <a:ext cx="42633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3" t="-108" r="-21405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156865" y="2808595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5755908" y="2808595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7358454" y="2816733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557426" y="3728295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4156865" y="3723250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……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5755908" y="3723250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7358454" y="3731388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2557426" y="4651088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4156865" y="4646043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5755908" y="4646043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algn="ctr"/>
                      <a:endParaRPr lang="zh-CN" altLang="en-US" sz="2400" i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7358454" y="4654181"/>
          <a:ext cx="12438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0"/>
              </a:tblGrid>
              <a:tr h="308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Off </a:t>
                      </a:r>
                      <a:r>
                        <a:rPr lang="en-US" altLang="zh-CN" sz="2400" i="0" dirty="0">
                          <a:solidFill>
                            <a:schemeClr val="tx1"/>
                          </a:solidFill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, 7</a:t>
                      </a:r>
                      <a:endParaRPr lang="zh-CN" altLang="en-US" sz="2400" i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/>
              <p:cNvSpPr txBox="1"/>
              <p:nvPr/>
            </p:nvSpPr>
            <p:spPr>
              <a:xfrm>
                <a:off x="7695734" y="1557644"/>
                <a:ext cx="2796407" cy="527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kumimoji="1"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</m:ctrlPr>
                            </m:limLowPr>
                            <m:e>
                              <m:r>
                                <a:rPr kumimoji="1" lang="en-US" altLang="zh-CN" sz="24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𝐦𝐢𝐧</m:t>
                              </m:r>
                            </m:e>
                            <m:lim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𝟏</m:t>
                              </m:r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𝒋</m:t>
                              </m:r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𝒅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kumimoji="1" lang="zh-CN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34" y="1557644"/>
                <a:ext cx="2796407" cy="527837"/>
              </a:xfrm>
              <a:prstGeom prst="rect">
                <a:avLst/>
              </a:prstGeom>
              <a:blipFill rotWithShape="1">
                <a:blip r:embed="rId7"/>
                <a:stretch>
                  <a:fillRect l="-6" t="-118" r="-19323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3840</Words>
  <Application>WPS Presentation</Application>
  <PresentationFormat>宽屏</PresentationFormat>
  <Paragraphs>325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53" baseType="lpstr">
      <vt:lpstr>Arial</vt:lpstr>
      <vt:lpstr>SimSun</vt:lpstr>
      <vt:lpstr>Wingdings</vt:lpstr>
      <vt:lpstr>等线 Light</vt:lpstr>
      <vt:lpstr>Comfortaa Light</vt:lpstr>
      <vt:lpstr>等线</vt:lpstr>
      <vt:lpstr>Times New Roman</vt:lpstr>
      <vt:lpstr>Symbol</vt:lpstr>
      <vt:lpstr>Arial</vt:lpstr>
      <vt:lpstr>Calibri</vt:lpstr>
      <vt:lpstr>Trebuchet MS</vt:lpstr>
      <vt:lpstr>Arial Unicode MS</vt:lpstr>
      <vt:lpstr>Calibri</vt:lpstr>
      <vt:lpstr>DengXian</vt:lpstr>
      <vt:lpstr>Cambria Math</vt:lpstr>
      <vt:lpstr>Times New Roman</vt:lpstr>
      <vt:lpstr>Cambria</vt:lpstr>
      <vt:lpstr>Microsoft YaHei</vt:lpstr>
      <vt:lpstr>Droid Sans Fallback</vt:lpstr>
      <vt:lpstr>Arial Unicode MS</vt:lpstr>
      <vt:lpstr>SimSun</vt:lpstr>
      <vt:lpstr>OpenSymbol</vt:lpstr>
      <vt:lpstr>SimSun</vt:lpstr>
      <vt:lpstr>Malgun Gothic</vt:lpstr>
      <vt:lpstr>Abyssinica SIL</vt:lpstr>
      <vt:lpstr>AR PL KaitiM Big5</vt:lpstr>
      <vt:lpstr>DejaVu Math TeX Gyre</vt:lpstr>
      <vt:lpstr>Caladea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Fast Convergence and High Efficiency using Differential Explicit Feedback in Data Center</dc:title>
  <dc:creator>lwh</dc:creator>
  <cp:lastModifiedBy>weihe</cp:lastModifiedBy>
  <cp:revision>1748</cp:revision>
  <dcterms:created xsi:type="dcterms:W3CDTF">2025-05-11T21:30:36Z</dcterms:created>
  <dcterms:modified xsi:type="dcterms:W3CDTF">2025-05-11T21:30:36Z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1033-11.1.0.11711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19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  <property fmtid="{D5CDD505-2E9C-101B-9397-08002B2CF9AE}" pid="13" name="ICV">
    <vt:lpwstr/>
  </property>
</Properties>
</file>