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4"/>
  </p:notesMasterIdLst>
  <p:handoutMasterIdLst>
    <p:handoutMasterId r:id="rId15"/>
  </p:handoutMasterIdLst>
  <p:sldIdLst>
    <p:sldId id="829" r:id="rId3"/>
    <p:sldId id="260" r:id="rId4"/>
    <p:sldId id="845" r:id="rId5"/>
    <p:sldId id="830" r:id="rId6"/>
    <p:sldId id="844" r:id="rId7"/>
    <p:sldId id="832" r:id="rId8"/>
    <p:sldId id="834" r:id="rId9"/>
    <p:sldId id="846" r:id="rId10"/>
    <p:sldId id="847" r:id="rId11"/>
    <p:sldId id="831" r:id="rId12"/>
    <p:sldId id="818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8E6FA"/>
    <a:srgbClr val="40B2A4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4"/>
    <p:restoredTop sz="94726"/>
  </p:normalViewPr>
  <p:slideViewPr>
    <p:cSldViewPr snapToGrid="0">
      <p:cViewPr varScale="1">
        <p:scale>
          <a:sx n="116" d="100"/>
          <a:sy n="116" d="100"/>
        </p:scale>
        <p:origin x="2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obachevsky/GCA/MANRS/Data/Membership%20growth/MANRS_stats_participants_by_program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4605697709112"/>
          <c:y val="0"/>
          <c:w val="0.50279305797548823"/>
          <c:h val="0.6057458899391685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0-804F-A17A-FBFB352299D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40-804F-A17A-FBFB352299D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40-804F-A17A-FBFB352299D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40-804F-A17A-FBFB352299D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040-804F-A17A-FBFB352299D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040-804F-A17A-FBFB35229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'RPKI conformance'!$A$3:$A$6</c:f>
              <c:strCache>
                <c:ptCount val="4"/>
                <c:pt idx="0">
                  <c:v>Ready</c:v>
                </c:pt>
                <c:pt idx="1">
                  <c:v>Aspiring </c:v>
                </c:pt>
                <c:pt idx="2">
                  <c:v>Lagging</c:v>
                </c:pt>
                <c:pt idx="3">
                  <c:v>Lagging 0% RPKI</c:v>
                </c:pt>
              </c:strCache>
            </c:strRef>
          </c:cat>
          <c:val>
            <c:numRef>
              <c:f>'RPKI conformance'!$B$3:$B$6</c:f>
              <c:numCache>
                <c:formatCode>General</c:formatCode>
                <c:ptCount val="4"/>
                <c:pt idx="0">
                  <c:v>842</c:v>
                </c:pt>
                <c:pt idx="1">
                  <c:v>133</c:v>
                </c:pt>
                <c:pt idx="2">
                  <c:v>57</c:v>
                </c:pt>
                <c:pt idx="3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40-804F-A17A-FBFB35229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09124721286171"/>
          <c:y val="0.62390194361685358"/>
          <c:w val="0.34023945171249437"/>
          <c:h val="0.27588653659427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5/11/25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11/05/2025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62D06-64A0-D1E9-463A-F23BEA60E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007A0E27-0EE0-E8A5-9399-FBAB5BD4F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AE647D40-C209-3579-CA6A-B73DF9BAC1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8F73017-E591-CBC3-0333-97AB085CC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1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9580e723f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e9580e723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478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62D06-64A0-D1E9-463A-F23BEA60E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007A0E27-0EE0-E8A5-9399-FBAB5BD4F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AE647D40-C209-3579-CA6A-B73DF9BAC1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8F73017-E591-CBC3-0333-97AB085CC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5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9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62D06-64A0-D1E9-463A-F23BEA60E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007A0E27-0EE0-E8A5-9399-FBAB5BD4F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AE647D40-C209-3579-CA6A-B73DF9BAC1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8F73017-E591-CBC3-0333-97AB085CC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8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8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>
                <a:solidFill>
                  <a:srgbClr val="EEF2EC"/>
                </a:solidFill>
              </a:rPr>
              <a:t>Internet Society © 1992–2022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8E3F3-FA32-7544-A918-EC8B84341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28469-CA0C-9543-96C8-33219AE647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11CEC-5FF3-2646-9886-D83789CEC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28B5A-E216-4E4B-8D15-BD4EF9E7A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07DF9B-74B0-E84F-B18C-921283C4C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A15B53-5AA2-6C47-B0FB-08B6D8AF20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DB6AF-CBBB-6F43-B5EB-407EB2F323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9C8AF-8DC0-B04F-A2FE-ED8399170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ue sub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DA421FA-A9A6-244D-AF92-34B23A363E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468" y="2496632"/>
            <a:ext cx="10674163" cy="1257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9B119F-CE44-DD48-BC49-893091F2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468" y="4279119"/>
            <a:ext cx="10674163" cy="127042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19712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  <a:latin typeface="+mn-lt"/>
              </a:defRPr>
            </a:lvl1pPr>
          </a:lstStyle>
          <a:p>
            <a:fld id="{4B8AB820-61DF-364A-B4AF-D19149734C14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D6DCA-FBDB-004A-B583-E53F842E1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7"/>
          <a:stretch/>
        </p:blipFill>
        <p:spPr>
          <a:xfrm>
            <a:off x="533250" y="6074364"/>
            <a:ext cx="398841" cy="440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8DA9CE-C65E-554B-8A64-051A097087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7"/>
          <a:stretch/>
        </p:blipFill>
        <p:spPr>
          <a:xfrm>
            <a:off x="533250" y="6074364"/>
            <a:ext cx="398841" cy="4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3B65B-C7BC-0144-9022-13FD8166F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 subsection divider">
  <p:cSld name="1_Purple sub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sldNum" idx="12"/>
          </p:nvPr>
        </p:nvSpPr>
        <p:spPr>
          <a:xfrm>
            <a:off x="8918575" y="6319712"/>
            <a:ext cx="2743200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F2E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7"/>
          <a:stretch/>
        </p:blipFill>
        <p:spPr>
          <a:xfrm>
            <a:off x="533250" y="6074364"/>
            <a:ext cx="398841" cy="44073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657468" y="2496632"/>
            <a:ext cx="10674163" cy="125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1089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96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marL="2286000" lvl="4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657468" y="4279119"/>
            <a:ext cx="10674163" cy="127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1089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96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marL="2286000" lvl="4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7"/>
          <a:stretch/>
        </p:blipFill>
        <p:spPr>
          <a:xfrm>
            <a:off x="533250" y="6074364"/>
            <a:ext cx="398841" cy="440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98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e593a29c16_0_2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2e593a29c16_0_2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2e593a29c16_0_2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g2e593a29c16_0_2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g2e593a29c16_0_2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969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e593a29c16_0_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g2e593a29c16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2e593a29c16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2e593a29c16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ind Light"/>
                <a:ea typeface="Hind Light"/>
                <a:cs typeface="Hind Light"/>
                <a:sym typeface="Hin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470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/statement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bg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BC99C-6509-4245-A1DE-BC02DCF1A9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7"/>
          <a:stretch/>
        </p:blipFill>
        <p:spPr>
          <a:xfrm>
            <a:off x="533250" y="6074364"/>
            <a:ext cx="398841" cy="440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57777-F7A9-734E-8A50-454CF734B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7"/>
          <a:stretch/>
        </p:blipFill>
        <p:spPr>
          <a:xfrm>
            <a:off x="533250" y="6074364"/>
            <a:ext cx="398841" cy="4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1D56B-D9A9-104D-B4EB-3A425AFDB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61ECB-66CC-E248-961F-441675978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F1BB5-CB9C-2244-90B8-CD111DE24E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F7CA5-FE14-3547-A03D-BC2B01BC2C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16F50-E12B-4842-9EE6-78B5D5878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B262C-E1CB-AA4F-973D-652477AC6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1695A3-A60A-894B-93B4-91450D2A9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1ED31F-6501-7046-A547-CD37DA161F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11121775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10374-25FF-F749-BC21-D0924956D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0694" cy="391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22"/>
          </p:nvPr>
        </p:nvSpPr>
        <p:spPr>
          <a:xfrm>
            <a:off x="6179485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15A92-9F1B-8841-9CDA-DE65C80D8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6774" cy="391517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6E9F2-0DD3-C54F-A1D2-68F38385E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E77D8-91FD-DB4A-AD6D-C189B9BD7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45115-4777-794B-8A16-3A8A8062D4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0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A76B3F0-9F3C-DE45-BFE9-2ED2B8F83AF3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09D3F-64B6-364E-9F65-B351BC54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10C156-F7FB-504C-8064-0439EB8B3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AC020-55B5-9B44-89B9-F3D3A67B42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036C1-C65D-B448-A29A-97D3FA7E6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1882D-DEDF-F24F-93E3-59C10844D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983E0-4B47-9C42-8E1B-946393B78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Large quote or statement style</a:t>
            </a:r>
          </a:p>
          <a:p>
            <a:pPr lvl="1"/>
            <a:r>
              <a:rPr lang="en-US"/>
              <a:t>Supporting content</a:t>
            </a:r>
            <a:endParaRPr lang="en-GB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032D6-56D8-0446-A5A8-67878488A2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A2F33-BC4F-B74C-BE1D-006BD610F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F714-BE09-5841-8334-BBC9BDA813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51FDD6-E37E-0F4F-871E-03A52ECDBD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6342063"/>
            <a:ext cx="423380" cy="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69B70-C3A8-114F-B75F-40B269198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6207795"/>
            <a:ext cx="457200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14" r:id="rId9"/>
    <p:sldLayoutId id="2147483715" r:id="rId10"/>
    <p:sldLayoutId id="2147483731" r:id="rId11"/>
    <p:sldLayoutId id="2147483716" r:id="rId12"/>
    <p:sldLayoutId id="2147483732" r:id="rId13"/>
    <p:sldLayoutId id="2147483733" r:id="rId14"/>
    <p:sldLayoutId id="2147483717" r:id="rId15"/>
    <p:sldLayoutId id="2147483734" r:id="rId16"/>
    <p:sldLayoutId id="2147483735" r:id="rId17"/>
    <p:sldLayoutId id="2147483751" r:id="rId18"/>
    <p:sldLayoutId id="2147483753" r:id="rId19"/>
    <p:sldLayoutId id="2147483754" r:id="rId20"/>
    <p:sldLayoutId id="2147483764" r:id="rId21"/>
    <p:sldLayoutId id="2147483765" r:id="rId22"/>
    <p:sldLayoutId id="2147483766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dirty="0" smtClean="0"/>
              <a:pPr/>
              <a:t>‹#›</a:t>
            </a:fld>
            <a:endParaRPr lang="en-GB" altLang="en-US" noProof="1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47" r:id="rId14"/>
    <p:sldLayoutId id="2147483721" r:id="rId15"/>
    <p:sldLayoutId id="2147483748" r:id="rId16"/>
    <p:sldLayoutId id="2147483750" r:id="rId17"/>
    <p:sldLayoutId id="2147483749" r:id="rId18"/>
    <p:sldLayoutId id="214748375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Hind Medium" charset="0"/>
          <a:ea typeface="Hind Medium" charset="0"/>
          <a:cs typeface="Hind Medium" charset="0"/>
        </a:defRPr>
      </a:lvl1pPr>
      <a:lvl2pPr marL="0" marR="0" indent="0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.AppleSystemUIFont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marR="0" indent="-27000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72000"/>
        <a:buFont typeface=".AppleSystemUIFont" charset="0"/>
        <a:buChar char="—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marR="0" indent="-233925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.AppleSystemUIFont" charset="0"/>
        <a:buChar char="–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marR="0" indent="-197925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r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nrs.org/manrs-development-process/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manrs.org/wp-content/uploads/2025/02/MANRS-Controls-20250204.pdf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FD4D-C748-062F-45E7-FC123CD6F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082E3256-4A94-A4F9-ACDD-D8078D3F06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467" y="2171331"/>
            <a:ext cx="10674163" cy="125766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Evolving MANRS: New Development Process and Document Review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891EB77C-55CA-5FBB-F2D8-0FB792A8F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en-US" altLang="en-US" smtClean="0">
                <a:solidFill>
                  <a:schemeClr val="bg1"/>
                </a:solidFill>
              </a:rPr>
              <a:pPr/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4F378-6C4D-178F-22CF-77A6D2B08399}"/>
              </a:ext>
            </a:extLst>
          </p:cNvPr>
          <p:cNvSpPr txBox="1"/>
          <p:nvPr/>
        </p:nvSpPr>
        <p:spPr>
          <a:xfrm>
            <a:off x="5163671" y="283284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527BEBD-0444-3F3C-CAB1-5C3BE24DD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468" y="4279119"/>
            <a:ext cx="10674163" cy="1270427"/>
          </a:xfrm>
        </p:spPr>
        <p:txBody>
          <a:bodyPr/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99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FD6C-C4CC-C8D8-7376-B5B610E7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700"/>
          </a:xfrm>
        </p:spPr>
        <p:txBody>
          <a:bodyPr>
            <a:normAutofit/>
          </a:bodyPr>
          <a:lstStyle/>
          <a:p>
            <a:r>
              <a:rPr lang="en-NL" sz="3600" dirty="0">
                <a:latin typeface="Arial" panose="020B0604020202020204" pitchFamily="34" charset="0"/>
                <a:cs typeface="Arial" panose="020B0604020202020204" pitchFamily="34" charset="0"/>
              </a:rPr>
              <a:t>The MANRS Ecosystem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C1D23-2B85-8E6A-B7ED-AD4D9AEB76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CE8B5-F3D9-2B53-ECFD-C159DD840E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pic>
        <p:nvPicPr>
          <p:cNvPr id="9" name="Picture 8" descr="A group of ovals with text&#10;&#10;AI-generated content may be incorrect.">
            <a:extLst>
              <a:ext uri="{FF2B5EF4-FFF2-40B4-BE49-F238E27FC236}">
                <a16:creationId xmlns:a16="http://schemas.microsoft.com/office/drawing/2014/main" id="{F2D2FE69-6630-51F1-CFF6-9B8C92D49B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38" y="1455718"/>
            <a:ext cx="10049862" cy="50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AE8C-9DE1-F640-BAF2-886B9EDCA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15" y="342900"/>
            <a:ext cx="10508400" cy="5572800"/>
          </a:xfrm>
        </p:spPr>
        <p:txBody>
          <a:bodyPr/>
          <a:lstStyle/>
          <a:p>
            <a:r>
              <a:rPr lang="en-US" sz="5400" dirty="0">
                <a:latin typeface="Aptos" panose="020B0004020202020204" pitchFamily="34" charset="0"/>
              </a:rPr>
              <a:t>Stay tuned and participate:</a:t>
            </a:r>
            <a:br>
              <a:rPr lang="en-US" dirty="0"/>
            </a:br>
            <a:r>
              <a:rPr lang="en-US" sz="5400" dirty="0"/>
              <a:t>https://</a:t>
            </a:r>
            <a:r>
              <a:rPr lang="en-US" sz="5400" dirty="0" err="1"/>
              <a:t>www.manrs.org</a:t>
            </a:r>
            <a:endParaRPr lang="en-US" dirty="0"/>
          </a:p>
          <a:p>
            <a:r>
              <a:rPr lang="en-US" dirty="0"/>
              <a:t>FOLLOW US:</a:t>
            </a:r>
          </a:p>
          <a:p>
            <a:endParaRPr lang="en-GB" sz="133" dirty="0"/>
          </a:p>
          <a:p>
            <a:r>
              <a:rPr lang="en-US" dirty="0"/>
              <a:t>      		  	                          /</a:t>
            </a:r>
            <a:r>
              <a:rPr lang="en-US" dirty="0" err="1"/>
              <a:t>RoutingMANRS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>
                <a:solidFill>
                  <a:schemeClr val="bg1"/>
                </a:solidFill>
              </a:rPr>
              <a:pPr/>
              <a:t>11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2B3C17-C3ED-3B42-9889-AE71FB5C3D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804" y="4396154"/>
            <a:ext cx="1110759" cy="1110759"/>
          </a:xfrm>
          <a:prstGeom prst="rect">
            <a:avLst/>
          </a:prstGeom>
        </p:spPr>
      </p:pic>
      <p:pic>
        <p:nvPicPr>
          <p:cNvPr id="15" name="Picture 14" descr="A picture containing object, drawing, clock&#10;&#10;Description automatically generated">
            <a:extLst>
              <a:ext uri="{FF2B5EF4-FFF2-40B4-BE49-F238E27FC236}">
                <a16:creationId xmlns:a16="http://schemas.microsoft.com/office/drawing/2014/main" id="{9C581444-CF89-B54C-9B7A-991FF403C7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31" y="4396154"/>
            <a:ext cx="1110759" cy="1110759"/>
          </a:xfrm>
          <a:prstGeom prst="rect">
            <a:avLst/>
          </a:prstGeom>
        </p:spPr>
      </p:pic>
      <p:pic>
        <p:nvPicPr>
          <p:cNvPr id="6" name="Picture 5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ED33B739-41B9-5944-E2BB-3D0CE1B1F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343" y="4484463"/>
            <a:ext cx="906994" cy="926646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F86A2F49-FE55-1FB7-5D8C-82DB911B9B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58" y="4396154"/>
            <a:ext cx="1318365" cy="1118876"/>
          </a:xfrm>
          <a:prstGeom prst="rect">
            <a:avLst/>
          </a:prstGeom>
        </p:spPr>
      </p:pic>
      <p:pic>
        <p:nvPicPr>
          <p:cNvPr id="10" name="GCA Logo White-print">
            <a:extLst>
              <a:ext uri="{FF2B5EF4-FFF2-40B4-BE49-F238E27FC236}">
                <a16:creationId xmlns:a16="http://schemas.microsoft.com/office/drawing/2014/main" id="{C4D1DC47-9D86-F7B2-03AC-62C6C88D9B41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82" y="5915700"/>
            <a:ext cx="2165833" cy="7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sldNum" idx="12"/>
          </p:nvPr>
        </p:nvSpPr>
        <p:spPr>
          <a:xfrm>
            <a:off x="8918575" y="6319712"/>
            <a:ext cx="2743200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Hind Light"/>
                <a:ea typeface="Hind Light"/>
                <a:cs typeface="Hind Light"/>
                <a:sym typeface="Hind Light"/>
              </a:rPr>
              <a:t>2</a:t>
            </a:fld>
            <a:endParaRPr sz="1000" b="0" i="0" u="none" strike="noStrike" cap="none">
              <a:solidFill>
                <a:schemeClr val="lt1"/>
              </a:solidFill>
              <a:latin typeface="Hind Light"/>
              <a:ea typeface="Hind Light"/>
              <a:cs typeface="Hind Light"/>
              <a:sym typeface="Hind Light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657468" y="565308"/>
            <a:ext cx="10674163" cy="25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collaborative approach: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dirty="0"/>
              <a:t>Mutually Agreed Norms for Routing Security (MANRS,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https://manrs.org/</a:t>
            </a:r>
            <a:r>
              <a:rPr lang="en-US" dirty="0"/>
              <a:t> ) </a:t>
            </a:r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2"/>
          </p:nvPr>
        </p:nvSpPr>
        <p:spPr>
          <a:xfrm>
            <a:off x="657467" y="3557093"/>
            <a:ext cx="10674163" cy="23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An undisputed minimum security baseline – the norm.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800100" lvl="1">
              <a:spcBef>
                <a:spcPts val="0"/>
              </a:spcBef>
              <a:buClr>
                <a:schemeClr val="bg1"/>
              </a:buClr>
              <a:buSzPct val="150000"/>
            </a:pPr>
            <a:r>
              <a:rPr lang="en-US" dirty="0">
                <a:solidFill>
                  <a:schemeClr val="bg1"/>
                </a:solidFill>
              </a:rPr>
              <a:t>Defined through MANRS Actions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Demonstrated commitment by the participants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800100" lvl="1">
              <a:spcBef>
                <a:spcPts val="0"/>
              </a:spcBef>
              <a:buClr>
                <a:schemeClr val="bg1"/>
              </a:buClr>
              <a:buSzPct val="150000"/>
            </a:pPr>
            <a:r>
              <a:rPr lang="en-US" dirty="0">
                <a:solidFill>
                  <a:schemeClr val="bg1"/>
                </a:solidFill>
              </a:rPr>
              <a:t>Measured by the Observatory and published on https://</a:t>
            </a:r>
            <a:r>
              <a:rPr lang="en-US" dirty="0" err="1">
                <a:solidFill>
                  <a:schemeClr val="bg1"/>
                </a:solidFill>
              </a:rPr>
              <a:t>www.manrs.org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DF34-10EA-D2B9-AE64-E198E1E2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The foundational pieces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C7231-848A-102E-9F6F-48F6AA9A46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1E4A-834C-074E-9FF0-961A1F8067B6}" type="slidenum">
              <a:rPr lang="en-GB" altLang="en-US" noProof="0" smtClean="0"/>
              <a:pPr/>
              <a:t>3</a:t>
            </a:fld>
            <a:endParaRPr lang="en-GB" altLang="en-US" noProof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A06783-6E82-57EC-C71C-54839FB5F56A}"/>
              </a:ext>
            </a:extLst>
          </p:cNvPr>
          <p:cNvSpPr/>
          <p:nvPr/>
        </p:nvSpPr>
        <p:spPr>
          <a:xfrm>
            <a:off x="1182217" y="1311007"/>
            <a:ext cx="1800000" cy="252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Charter</a:t>
            </a:r>
          </a:p>
          <a:p>
            <a:pPr algn="ctr"/>
            <a:endParaRPr lang="en-NL" dirty="0"/>
          </a:p>
          <a:p>
            <a:pPr algn="ctr"/>
            <a:r>
              <a:rPr lang="en-NL" sz="1400" dirty="0"/>
              <a:t>Defines roles and responsibilities of various entities in the MANRS ecosystem and the governance structure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E261A7-B5DE-C56F-0671-DBD736EA4674}"/>
              </a:ext>
            </a:extLst>
          </p:cNvPr>
          <p:cNvSpPr/>
          <p:nvPr/>
        </p:nvSpPr>
        <p:spPr>
          <a:xfrm>
            <a:off x="3161003" y="1311007"/>
            <a:ext cx="1800000" cy="252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NetOps Program Actions</a:t>
            </a:r>
          </a:p>
          <a:p>
            <a:pPr algn="ctr"/>
            <a:endParaRPr lang="en-NL" dirty="0"/>
          </a:p>
          <a:p>
            <a:pPr algn="ctr"/>
            <a:r>
              <a:rPr lang="en-NL" sz="1400" dirty="0"/>
              <a:t>Define the baseline requirements for the participants of the program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053C49-C486-5B43-1529-80A2CC3D340F}"/>
              </a:ext>
            </a:extLst>
          </p:cNvPr>
          <p:cNvSpPr/>
          <p:nvPr/>
        </p:nvSpPr>
        <p:spPr>
          <a:xfrm>
            <a:off x="5139789" y="1311007"/>
            <a:ext cx="1800000" cy="252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IXP Program Actions </a:t>
            </a:r>
          </a:p>
          <a:p>
            <a:pPr algn="ctr"/>
            <a:endParaRPr lang="en-NL" dirty="0"/>
          </a:p>
          <a:p>
            <a:pPr algn="ctr"/>
            <a:r>
              <a:rPr lang="en-NL" sz="1400" dirty="0"/>
              <a:t>Define the baseline requirements for the participants of the program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0F6828-D956-1CF2-D644-6C8DD5B7BCD7}"/>
              </a:ext>
            </a:extLst>
          </p:cNvPr>
          <p:cNvSpPr/>
          <p:nvPr/>
        </p:nvSpPr>
        <p:spPr>
          <a:xfrm>
            <a:off x="7118575" y="1311007"/>
            <a:ext cx="1800000" cy="252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CDN&amp;Cloud Program Actions</a:t>
            </a:r>
          </a:p>
          <a:p>
            <a:pPr algn="ctr"/>
            <a:endParaRPr lang="en-NL" dirty="0"/>
          </a:p>
          <a:p>
            <a:pPr algn="ctr"/>
            <a:r>
              <a:rPr lang="en-NL" sz="1400" dirty="0"/>
              <a:t>Define the baseline requirements for the participants of the program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72E72B3-51FD-674C-48A0-843622761273}"/>
              </a:ext>
            </a:extLst>
          </p:cNvPr>
          <p:cNvSpPr/>
          <p:nvPr/>
        </p:nvSpPr>
        <p:spPr>
          <a:xfrm>
            <a:off x="9097361" y="1311007"/>
            <a:ext cx="1800000" cy="252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Vendor Program Actions</a:t>
            </a:r>
          </a:p>
          <a:p>
            <a:pPr algn="ctr"/>
            <a:endParaRPr lang="en-NL" dirty="0"/>
          </a:p>
          <a:p>
            <a:pPr algn="ctr"/>
            <a:r>
              <a:rPr lang="en-NL" sz="1400" dirty="0"/>
              <a:t>Define the baseline requirements for the participants of the program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8ED88F-2B42-05D3-5AA4-E8D390A46376}"/>
              </a:ext>
            </a:extLst>
          </p:cNvPr>
          <p:cNvSpPr/>
          <p:nvPr/>
        </p:nvSpPr>
        <p:spPr>
          <a:xfrm>
            <a:off x="1457638" y="4032173"/>
            <a:ext cx="2838939" cy="252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0000"/>
                </a:solidFill>
              </a:rPr>
              <a:t>NetOps Implementation Guide</a:t>
            </a:r>
          </a:p>
          <a:p>
            <a:pPr algn="ctr"/>
            <a:endParaRPr lang="en-NL" dirty="0">
              <a:solidFill>
                <a:srgbClr val="000000"/>
              </a:solidFill>
            </a:endParaRPr>
          </a:p>
          <a:p>
            <a:pPr algn="ctr"/>
            <a:r>
              <a:rPr lang="en-GB" sz="1400" dirty="0">
                <a:solidFill>
                  <a:srgbClr val="000000"/>
                </a:solidFill>
              </a:rPr>
              <a:t>Provides guidance on how to deploy the measures required by MANRS and is targeted at stub networks and small providers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lang="en-NL" dirty="0">
              <a:solidFill>
                <a:srgbClr val="00000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CD03D-F8D6-A4A1-1487-638D192C16E8}"/>
              </a:ext>
            </a:extLst>
          </p:cNvPr>
          <p:cNvSpPr/>
          <p:nvPr/>
        </p:nvSpPr>
        <p:spPr>
          <a:xfrm>
            <a:off x="4674564" y="4032173"/>
            <a:ext cx="2838939" cy="252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0000"/>
                </a:solidFill>
              </a:rPr>
              <a:t>IXP Implementation Guide</a:t>
            </a:r>
          </a:p>
          <a:p>
            <a:pPr algn="ctr"/>
            <a:endParaRPr lang="en-NL" dirty="0">
              <a:solidFill>
                <a:srgbClr val="000000"/>
              </a:solidFill>
            </a:endParaRPr>
          </a:p>
          <a:p>
            <a:pPr algn="ctr"/>
            <a:r>
              <a:rPr lang="en-GB" sz="1400" dirty="0">
                <a:solidFill>
                  <a:srgbClr val="000000"/>
                </a:solidFill>
              </a:rPr>
              <a:t>Provides guidance on how to deploy the measures required by MANRS and is targeted at Internet </a:t>
            </a:r>
            <a:r>
              <a:rPr lang="en-GB" sz="1400" dirty="0" err="1">
                <a:solidFill>
                  <a:srgbClr val="000000"/>
                </a:solidFill>
              </a:rPr>
              <a:t>eXchange</a:t>
            </a:r>
            <a:r>
              <a:rPr lang="en-GB" sz="1400" dirty="0">
                <a:solidFill>
                  <a:srgbClr val="000000"/>
                </a:solidFill>
              </a:rPr>
              <a:t> Points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lang="en-NL" dirty="0">
              <a:solidFill>
                <a:srgbClr val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9640B4C-BD55-32E7-D364-DE4370CDE952}"/>
              </a:ext>
            </a:extLst>
          </p:cNvPr>
          <p:cNvSpPr/>
          <p:nvPr/>
        </p:nvSpPr>
        <p:spPr>
          <a:xfrm>
            <a:off x="7924539" y="3999122"/>
            <a:ext cx="2838939" cy="252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Common ROA Management Requirements and Security Standards for Operators of RPKI Services</a:t>
            </a:r>
          </a:p>
          <a:p>
            <a:pPr algn="ctr"/>
            <a:endParaRPr lang="en-GB" dirty="0">
              <a:solidFill>
                <a:srgbClr val="000000"/>
              </a:solidFill>
            </a:endParaRPr>
          </a:p>
          <a:p>
            <a:pPr algn="ctr"/>
            <a:r>
              <a:rPr lang="en-GB" sz="1400" dirty="0">
                <a:solidFill>
                  <a:srgbClr val="000000"/>
                </a:solidFill>
              </a:rPr>
              <a:t>Provides guidance for the operators of RPKI services (ORS)</a:t>
            </a:r>
            <a:endParaRPr lang="en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1DB2B2-11A2-3B3B-0C0F-790950F09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" indent="-9525"/>
            <a:r>
              <a:rPr lang="en-US" dirty="0">
                <a:latin typeface="Aptos" panose="020B0004020202020204" pitchFamily="34" charset="0"/>
              </a:rPr>
              <a:t>In developing MANRS we as a community have always strived for transparency, inclusion and consensus: working groups, task forces, community last calls</a:t>
            </a:r>
          </a:p>
          <a:p>
            <a:pPr marL="9525" indent="-9525"/>
            <a:r>
              <a:rPr lang="en-US" dirty="0">
                <a:latin typeface="Aptos" panose="020B0004020202020204" pitchFamily="34" charset="0"/>
              </a:rPr>
              <a:t>To expand its impact further we need a formal process of how MANRS documents – normative (e.g. MANRS Actions) and informational (e.g. MANRS Implementation Guides) – are developed, adopted and maintained.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Increase credibility, transparency and inclusiveness</a:t>
            </a:r>
          </a:p>
          <a:p>
            <a:pPr marL="800100" lvl="1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A formal documented process for developing and modifying MANRS documents – MANRS Actions, MANRS Charter, etc.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Introduce a formal document series</a:t>
            </a:r>
          </a:p>
          <a:p>
            <a:pPr marL="800100" lvl="1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Provides stable references and version control, making it easier to refer to it in external documents</a:t>
            </a:r>
          </a:p>
        </p:txBody>
      </p:sp>
      <p:sp>
        <p:nvSpPr>
          <p:cNvPr id="129" name="Google Shape;129;g2e9580e723f_0_1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E8997-5723-F658-E8B4-162E472596F2}"/>
              </a:ext>
            </a:extLst>
          </p:cNvPr>
          <p:cNvSpPr txBox="1"/>
          <p:nvPr/>
        </p:nvSpPr>
        <p:spPr>
          <a:xfrm>
            <a:off x="3048953" y="3275112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138" marR="0" lvl="0" indent="-57626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2257425" algn="l"/>
                <a:tab pos="2659063" algn="l"/>
              </a:tabLst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ptos Narrow" panose="020B0004020202020204" pitchFamily="34" charset="0"/>
                <a:sym typeface="Arial"/>
              </a:rPr>
              <a:t>Participants==Community</a:t>
            </a:r>
            <a:endParaRPr lang="en-US" sz="1100" b="0" i="0" u="none" strike="noStrike" cap="none" dirty="0">
              <a:solidFill>
                <a:srgbClr val="000000"/>
              </a:solidFill>
              <a:latin typeface="Aptos Narrow" panose="020B00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EB15C-92A5-D439-0929-CAB0E6C72786}"/>
              </a:ext>
            </a:extLst>
          </p:cNvPr>
          <p:cNvSpPr txBox="1"/>
          <p:nvPr/>
        </p:nvSpPr>
        <p:spPr>
          <a:xfrm>
            <a:off x="3048953" y="3275112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138" marR="0" lvl="0" indent="-57626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2257425" algn="l"/>
                <a:tab pos="2659063" algn="l"/>
              </a:tabLst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ptos Narrow" panose="020B0004020202020204" pitchFamily="34" charset="0"/>
                <a:sym typeface="Arial"/>
              </a:rPr>
              <a:t>Participants==Community</a:t>
            </a:r>
            <a:endParaRPr lang="en-US" sz="1100" b="0" i="0" u="none" strike="noStrike" cap="none" dirty="0">
              <a:solidFill>
                <a:srgbClr val="000000"/>
              </a:solidFill>
              <a:latin typeface="Aptos Narrow" panose="020B0004020202020204" pitchFamily="34" charset="0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E3081C-1C09-09E8-3C35-0C63711D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r>
              <a:rPr lang="en-NL" sz="3600" dirty="0">
                <a:latin typeface="Arial" panose="020B0604020202020204" pitchFamily="34" charset="0"/>
                <a:cs typeface="Arial" panose="020B0604020202020204" pitchFamily="34" charset="0"/>
              </a:rPr>
              <a:t>MANRS is maturing</a:t>
            </a:r>
          </a:p>
        </p:txBody>
      </p:sp>
    </p:spTree>
    <p:extLst>
      <p:ext uri="{BB962C8B-B14F-4D97-AF65-F5344CB8AC3E}">
        <p14:creationId xmlns:p14="http://schemas.microsoft.com/office/powerpoint/2010/main" val="50015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FD4D-C748-062F-45E7-FC123CD6F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082E3256-4A94-A4F9-ACDD-D8078D3F06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467" y="2171331"/>
            <a:ext cx="10674163" cy="125766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How we develop, adopt and maintain MANRS documents:</a:t>
            </a:r>
          </a:p>
          <a:p>
            <a:pPr>
              <a:spcAft>
                <a:spcPts val="0"/>
              </a:spcAft>
            </a:pPr>
            <a:r>
              <a:rPr lang="en-US" dirty="0"/>
              <a:t>The MANRS Development Process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891EB77C-55CA-5FBB-F2D8-0FB792A8F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en-US" altLang="en-US" smtClean="0">
                <a:solidFill>
                  <a:schemeClr val="bg1"/>
                </a:solidFill>
              </a:rPr>
              <a:pPr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4F378-6C4D-178F-22CF-77A6D2B08399}"/>
              </a:ext>
            </a:extLst>
          </p:cNvPr>
          <p:cNvSpPr txBox="1"/>
          <p:nvPr/>
        </p:nvSpPr>
        <p:spPr>
          <a:xfrm>
            <a:off x="5163671" y="283284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527BEBD-0444-3F3C-CAB1-5C3BE24DD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468" y="4279119"/>
            <a:ext cx="10674163" cy="1270427"/>
          </a:xfrm>
        </p:spPr>
        <p:txBody>
          <a:bodyPr/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07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369D-9721-A7BC-CD18-E501337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The MDP in a nutshell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B2D3A-F8E8-BC25-D9AE-9F956D3F83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B9AB4-77C7-B84B-2D0D-2D2D23A3C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83EA8D79-31A3-D0D9-AC56-B6B4205355BE}"/>
              </a:ext>
            </a:extLst>
          </p:cNvPr>
          <p:cNvSpPr/>
          <p:nvPr/>
        </p:nvSpPr>
        <p:spPr>
          <a:xfrm>
            <a:off x="1378273" y="2749959"/>
            <a:ext cx="2304000" cy="12736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Ins="0" rtlCol="0" anchor="ctr"/>
          <a:lstStyle/>
          <a:p>
            <a:pPr algn="ctr"/>
            <a:r>
              <a:rPr lang="en-NL" sz="1600" b="1" dirty="0">
                <a:solidFill>
                  <a:srgbClr val="FFFFFF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Proposal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8A7A5CE5-4D49-F70B-BD96-2F97703B78F4}"/>
              </a:ext>
            </a:extLst>
          </p:cNvPr>
          <p:cNvSpPr/>
          <p:nvPr/>
        </p:nvSpPr>
        <p:spPr>
          <a:xfrm>
            <a:off x="3205198" y="2749959"/>
            <a:ext cx="2304000" cy="12736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Ins="0" rtlCol="0" anchor="ctr"/>
          <a:lstStyle/>
          <a:p>
            <a:pPr algn="ctr"/>
            <a:r>
              <a:rPr lang="en-NL" sz="1600" b="1" dirty="0">
                <a:solidFill>
                  <a:srgbClr val="FFFFFF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Announcement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26408BB0-089E-E24C-24DA-DFAD6E1554FF}"/>
              </a:ext>
            </a:extLst>
          </p:cNvPr>
          <p:cNvSpPr/>
          <p:nvPr/>
        </p:nvSpPr>
        <p:spPr>
          <a:xfrm>
            <a:off x="5006998" y="2749959"/>
            <a:ext cx="2304000" cy="12736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Ins="0" rtlCol="0" anchor="ctr"/>
          <a:lstStyle/>
          <a:p>
            <a:pPr algn="ctr"/>
            <a:r>
              <a:rPr lang="en-NL" sz="1600" b="1" dirty="0">
                <a:solidFill>
                  <a:srgbClr val="FFFFFF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F0BF1900-CA95-DC28-D69C-2274763418BF}"/>
              </a:ext>
            </a:extLst>
          </p:cNvPr>
          <p:cNvSpPr/>
          <p:nvPr/>
        </p:nvSpPr>
        <p:spPr>
          <a:xfrm>
            <a:off x="6808800" y="2749959"/>
            <a:ext cx="2304000" cy="12736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Ins="0" rtlCol="0" anchor="ctr"/>
          <a:lstStyle/>
          <a:p>
            <a:pPr algn="ctr"/>
            <a:r>
              <a:rPr lang="en-NL" sz="1600" b="1" dirty="0">
                <a:solidFill>
                  <a:srgbClr val="FFFFFF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Public Comment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5A358F15-EB68-884C-9B30-218A7255D757}"/>
              </a:ext>
            </a:extLst>
          </p:cNvPr>
          <p:cNvSpPr/>
          <p:nvPr/>
        </p:nvSpPr>
        <p:spPr>
          <a:xfrm>
            <a:off x="8610600" y="2749959"/>
            <a:ext cx="2304000" cy="12736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Ins="0" rtlCol="0" anchor="ctr"/>
          <a:lstStyle/>
          <a:p>
            <a:pPr algn="ctr"/>
            <a:r>
              <a:rPr lang="en-NL" sz="1600" b="1" dirty="0">
                <a:solidFill>
                  <a:srgbClr val="FFFFFF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Approval and </a:t>
            </a:r>
          </a:p>
          <a:p>
            <a:pPr algn="ctr"/>
            <a:r>
              <a:rPr lang="en-NL" sz="1600" b="1" dirty="0">
                <a:solidFill>
                  <a:srgbClr val="FFFFFF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Publication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CFE3E-8C3E-0205-4288-6B4DE911E95A}"/>
              </a:ext>
            </a:extLst>
          </p:cNvPr>
          <p:cNvSpPr txBox="1"/>
          <p:nvPr/>
        </p:nvSpPr>
        <p:spPr>
          <a:xfrm>
            <a:off x="1894901" y="4821111"/>
            <a:ext cx="771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ptos" panose="020B0004020202020204" pitchFamily="34" charset="0"/>
                <a:hlinkClick r:id="rId2"/>
              </a:rPr>
              <a:t>https://manrs.org/manrs-development-process/</a:t>
            </a:r>
            <a:r>
              <a:rPr lang="en-GB" sz="2800" dirty="0">
                <a:latin typeface="Aptos" panose="020B0004020202020204" pitchFamily="34" charset="0"/>
              </a:rPr>
              <a:t> </a:t>
            </a:r>
            <a:endParaRPr lang="en-NL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0F3A9-01C7-42F9-FE00-5AA47F679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8E24-47CA-A19D-E17D-98CA1F5A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58" y="0"/>
            <a:ext cx="10515600" cy="1325700"/>
          </a:xfrm>
        </p:spPr>
        <p:txBody>
          <a:bodyPr/>
          <a:lstStyle/>
          <a:p>
            <a:r>
              <a:rPr lang="en-NL" dirty="0"/>
              <a:t>A more detailed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8BFF1-4B1A-99A1-5767-189694DDC6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3191-FEEF-4078-A616-7AAA3D4F3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pic>
        <p:nvPicPr>
          <p:cNvPr id="6" name="Picture 5" descr="A diagram of a flowchart&#10;&#10;Description automatically generated">
            <a:extLst>
              <a:ext uri="{FF2B5EF4-FFF2-40B4-BE49-F238E27FC236}">
                <a16:creationId xmlns:a16="http://schemas.microsoft.com/office/drawing/2014/main" id="{920108A6-79B7-7591-1A81-BBB21913B5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658" y="1209368"/>
            <a:ext cx="9516212" cy="551208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E972F5-A6A1-4AA5-3DC8-26FF3E0D83A9}"/>
              </a:ext>
            </a:extLst>
          </p:cNvPr>
          <p:cNvSpPr/>
          <p:nvPr/>
        </p:nvSpPr>
        <p:spPr>
          <a:xfrm>
            <a:off x="1221658" y="1209368"/>
            <a:ext cx="4648199" cy="1667395"/>
          </a:xfrm>
          <a:prstGeom prst="round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545AB4-8F49-C19D-0149-6171C2E84993}"/>
              </a:ext>
            </a:extLst>
          </p:cNvPr>
          <p:cNvSpPr/>
          <p:nvPr/>
        </p:nvSpPr>
        <p:spPr>
          <a:xfrm>
            <a:off x="7300452" y="1209368"/>
            <a:ext cx="1828799" cy="1667395"/>
          </a:xfrm>
          <a:prstGeom prst="round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E91046-5A90-6417-D1C3-CB2A8C0FE7CC}"/>
              </a:ext>
            </a:extLst>
          </p:cNvPr>
          <p:cNvSpPr/>
          <p:nvPr/>
        </p:nvSpPr>
        <p:spPr>
          <a:xfrm>
            <a:off x="9144000" y="1224117"/>
            <a:ext cx="1828799" cy="4203289"/>
          </a:xfrm>
          <a:prstGeom prst="round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07BCC5-C758-D442-E2EA-006CCC4049AE}"/>
              </a:ext>
            </a:extLst>
          </p:cNvPr>
          <p:cNvSpPr/>
          <p:nvPr/>
        </p:nvSpPr>
        <p:spPr>
          <a:xfrm>
            <a:off x="7300451" y="3893575"/>
            <a:ext cx="1828799" cy="2964425"/>
          </a:xfrm>
          <a:prstGeom prst="round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98CBAE2-D043-802E-CAC4-07869C5B19F8}"/>
              </a:ext>
            </a:extLst>
          </p:cNvPr>
          <p:cNvSpPr/>
          <p:nvPr/>
        </p:nvSpPr>
        <p:spPr>
          <a:xfrm>
            <a:off x="4409769" y="5605216"/>
            <a:ext cx="2802192" cy="1238865"/>
          </a:xfrm>
          <a:prstGeom prst="round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27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FD4D-C748-062F-45E7-FC123CD6F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082E3256-4A94-A4F9-ACDD-D8078D3F06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467" y="2171331"/>
            <a:ext cx="10674163" cy="125766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Time to review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891EB77C-55CA-5FBB-F2D8-0FB792A8F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en-US" altLang="en-US" smtClean="0">
                <a:solidFill>
                  <a:schemeClr val="bg1"/>
                </a:solidFill>
              </a:rPr>
              <a:pPr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4F378-6C4D-178F-22CF-77A6D2B08399}"/>
              </a:ext>
            </a:extLst>
          </p:cNvPr>
          <p:cNvSpPr txBox="1"/>
          <p:nvPr/>
        </p:nvSpPr>
        <p:spPr>
          <a:xfrm>
            <a:off x="5163671" y="283284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527BEBD-0444-3F3C-CAB1-5C3BE24DD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468" y="4279119"/>
            <a:ext cx="10674163" cy="1270427"/>
          </a:xfrm>
        </p:spPr>
        <p:txBody>
          <a:bodyPr/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36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4B2E7-AA6A-1245-29D5-EB981D715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NL" dirty="0">
                <a:latin typeface="Aptos" panose="020B0004020202020204" pitchFamily="34" charset="0"/>
              </a:rPr>
              <a:t>NetOps Action 1 – explicitly require ROV?</a:t>
            </a:r>
          </a:p>
          <a:p>
            <a:pPr>
              <a:lnSpc>
                <a:spcPct val="150000"/>
              </a:lnSpc>
            </a:pPr>
            <a:r>
              <a:rPr lang="en-NL" dirty="0">
                <a:latin typeface="Aptos" panose="020B0004020202020204" pitchFamily="34" charset="0"/>
              </a:rPr>
              <a:t>NetOps Action 4 RPKI – mandatory?</a:t>
            </a:r>
          </a:p>
          <a:p>
            <a:pPr>
              <a:lnSpc>
                <a:spcPct val="150000"/>
              </a:lnSpc>
            </a:pPr>
            <a:r>
              <a:rPr lang="en-NL" dirty="0">
                <a:latin typeface="Aptos" panose="020B0004020202020204" pitchFamily="34" charset="0"/>
              </a:rPr>
              <a:t>IXP Action 1 – require using auth IRRs? </a:t>
            </a:r>
          </a:p>
          <a:p>
            <a:pPr>
              <a:lnSpc>
                <a:spcPct val="150000"/>
              </a:lnSpc>
            </a:pPr>
            <a:r>
              <a:rPr lang="en-NL" dirty="0">
                <a:latin typeface="Aptos" panose="020B0004020202020204" pitchFamily="34" charset="0"/>
              </a:rPr>
              <a:t>Pick up some requirements from the </a:t>
            </a:r>
            <a:r>
              <a:rPr lang="en-NL" dirty="0">
                <a:latin typeface="Aptos" panose="020B0004020202020204" pitchFamily="34" charset="0"/>
                <a:hlinkClick r:id="rId2"/>
              </a:rPr>
              <a:t>MANRS+ Control Matrix</a:t>
            </a:r>
            <a:r>
              <a:rPr lang="en-NL" dirty="0">
                <a:latin typeface="Aptos" panose="020B0004020202020204" pitchFamily="34" charset="0"/>
              </a:rPr>
              <a:t>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NL" dirty="0">
                <a:latin typeface="Aptos" panose="020B0004020202020204" pitchFamily="34" charset="0"/>
              </a:rPr>
              <a:t>BGP session protection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NL" dirty="0">
                <a:latin typeface="Aptos" panose="020B0004020202020204" pitchFamily="34" charset="0"/>
              </a:rPr>
              <a:t>Peerlock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NL" dirty="0">
                <a:latin typeface="Aptos" panose="020B0004020202020204" pitchFamily="34" charset="0"/>
              </a:rPr>
              <a:t>More elaborate audit requirements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NL" dirty="0">
                <a:latin typeface="Aptos" panose="020B0004020202020204" pitchFamily="34" charset="0"/>
              </a:rPr>
              <a:t>Spoofed traffic trace-back</a:t>
            </a:r>
          </a:p>
          <a:p>
            <a:endParaRPr lang="en-NL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55081-8640-D593-44DB-ACF3059956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F9BA8-C870-9B66-E6CE-5CD9A9C62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4AD2AE8-1F28-A835-0FB3-8E0A81C20B9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kern="1200" spc="2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lvl="1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lvl="2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lvl="3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lvl="4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200" lvl="5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400" lvl="6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600" lvl="7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800" lvl="8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NL" sz="3600" dirty="0">
                <a:latin typeface="Arial" panose="020B0604020202020204" pitchFamily="34" charset="0"/>
                <a:cs typeface="Arial" panose="020B0604020202020204" pitchFamily="34" charset="0"/>
              </a:rPr>
              <a:t>MANRS Actions – areas for update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0D34258-B3F6-DE85-9EC1-68EB9D645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992445"/>
              </p:ext>
            </p:extLst>
          </p:nvPr>
        </p:nvGraphicFramePr>
        <p:xfrm>
          <a:off x="7546554" y="1333041"/>
          <a:ext cx="4645446" cy="385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17CD081-865C-2361-EF2E-EB3A62D409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008" y="4860925"/>
            <a:ext cx="2492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19926"/>
      </p:ext>
    </p:extLst>
  </p:cSld>
  <p:clrMapOvr>
    <a:masterClrMapping/>
  </p:clrMapOvr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A822C970-8AC5-F64D-9031-5FB6A741FE2F}"/>
    </a:ext>
  </a:extLst>
</a:theme>
</file>

<file path=ppt/theme/theme2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601FD1F2-0986-124C-93D2-021F5AF625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MANRS Revisited</Template>
  <TotalTime>61527</TotalTime>
  <Words>466</Words>
  <Application>Microsoft Macintosh PowerPoint</Application>
  <PresentationFormat>Widescreen</PresentationFormat>
  <Paragraphs>87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.AppleSystemUIFont</vt:lpstr>
      <vt:lpstr>Aptos</vt:lpstr>
      <vt:lpstr>Aptos Narrow</vt:lpstr>
      <vt:lpstr>Arial</vt:lpstr>
      <vt:lpstr>Calibri</vt:lpstr>
      <vt:lpstr>Hind Light</vt:lpstr>
      <vt:lpstr>Hind Medium</vt:lpstr>
      <vt:lpstr>ISOC - Blue template</vt:lpstr>
      <vt:lpstr>ISOC - Green template</vt:lpstr>
      <vt:lpstr>PowerPoint Presentation</vt:lpstr>
      <vt:lpstr>PowerPoint Presentation</vt:lpstr>
      <vt:lpstr>The foundational pieces</vt:lpstr>
      <vt:lpstr>MANRS is maturing</vt:lpstr>
      <vt:lpstr>PowerPoint Presentation</vt:lpstr>
      <vt:lpstr>The MDP in a nutshell</vt:lpstr>
      <vt:lpstr>A more detailed view</vt:lpstr>
      <vt:lpstr>PowerPoint Presentation</vt:lpstr>
      <vt:lpstr>PowerPoint Presentation</vt:lpstr>
      <vt:lpstr>The MANRS Ecosystem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MANRS</dc:title>
  <dc:creator>Megan Kruse</dc:creator>
  <cp:lastModifiedBy>Andre Robachevsky</cp:lastModifiedBy>
  <cp:revision>373</cp:revision>
  <cp:lastPrinted>2019-07-31T04:51:32Z</cp:lastPrinted>
  <dcterms:created xsi:type="dcterms:W3CDTF">2017-09-12T16:56:16Z</dcterms:created>
  <dcterms:modified xsi:type="dcterms:W3CDTF">2025-05-11T06:45:10Z</dcterms:modified>
</cp:coreProperties>
</file>