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68a60c1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68a60c1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Hello everyone. This is going to be a</a:t>
            </a:r>
            <a:r>
              <a:rPr lang="en-GB"/>
              <a:t> brief brief…</a:t>
            </a:r>
            <a:r>
              <a:rPr lang="en-GB"/>
              <a:t> on some notable changes we’re making to the RIPE meeting websites</a:t>
            </a:r>
            <a:r>
              <a:rPr lang="en-GB">
                <a:solidFill>
                  <a:schemeClr val="dk1"/>
                </a:solidFill>
              </a:rPr>
              <a:t> — </a:t>
            </a:r>
            <a:endParaRPr>
              <a:solidFill>
                <a:schemeClr val="dk1"/>
              </a:solidFill>
            </a:endParaRPr>
          </a:p>
          <a:p>
            <a:pPr indent="0" lvl="0" marL="0" rtl="0" algn="l">
              <a:spcBef>
                <a:spcPts val="0"/>
              </a:spcBef>
              <a:spcAft>
                <a:spcPts val="0"/>
              </a:spcAft>
              <a:buNone/>
            </a:pPr>
            <a:r>
              <a:rPr lang="en-GB"/>
              <a:t>and what that means for </a:t>
            </a:r>
            <a:r>
              <a:rPr b="1" lang="en-GB"/>
              <a:t>you</a:t>
            </a:r>
            <a:r>
              <a:rPr lang="en-GB"/>
              <a:t> as attendees.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good news, no action is required on your part — not even a DNS update.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1f4cfb3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1f4cfb3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I’ll start off with a quick introduction: for those who don’t know me, I’m Phill, manager of the Web Services team.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Web Services looks</a:t>
            </a:r>
            <a:r>
              <a:rPr lang="en-GB"/>
              <a:t> after the tech behind the NCC’s public-facing sites — that includes the main ripe.net website, the Labs blog, and every RIPE Meeting site to date — all 90 of them, though the oldest ones live on our shiny new ripe.net platform.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1f4cfb31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1f4cfb31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the last few years, the team has been working on consolidating all the systems we manage onto a single tech stack. </a:t>
            </a:r>
            <a:endParaRPr/>
          </a:p>
          <a:p>
            <a:pPr indent="0" lvl="0" marL="0" rtl="0" algn="l">
              <a:spcBef>
                <a:spcPts val="0"/>
              </a:spcBef>
              <a:spcAft>
                <a:spcPts val="0"/>
              </a:spcAft>
              <a:buNone/>
            </a:pPr>
            <a:r>
              <a:rPr lang="en-GB"/>
              <a:t>And for the last 9 months our focus has been on developing a single platform to host all future RIPE meeting sites.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We’re also replacing the well-loved but hard-to-maintain tool we use to manage the Call for Presentation workflow with something called Pretalx — which, you may be surprised to learn, is </a:t>
            </a:r>
            <a:r>
              <a:rPr b="1" lang="en-GB"/>
              <a:t>not</a:t>
            </a:r>
            <a:r>
              <a:rPr lang="en-GB"/>
              <a:t> a NAT traversal technique. It’s actually a robust open-source tool used by many NOGs and tech communities similar to our own.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1f4cfb313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1f4cfb313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goal of these changes is to simplify the development process — making it easier for us to respond to issues, manage changes more effectively, and, importantly, reduce the attack surface.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Up until </a:t>
            </a:r>
            <a:r>
              <a:rPr b="1" lang="en-GB"/>
              <a:t>this</a:t>
            </a:r>
            <a:r>
              <a:rPr lang="en-GB"/>
              <a:t> meeting, each meeting has had its own WordPress instance, which required a </a:t>
            </a:r>
            <a:r>
              <a:rPr b="1" lang="en-GB"/>
              <a:t>lot</a:t>
            </a:r>
            <a:r>
              <a:rPr lang="en-GB"/>
              <a:t> of manual work, </a:t>
            </a:r>
            <a:r>
              <a:rPr b="1" lang="en-GB"/>
              <a:t>and</a:t>
            </a:r>
            <a:r>
              <a:rPr lang="en-GB">
                <a:solidFill>
                  <a:schemeClr val="dk1"/>
                </a:solidFill>
              </a:rPr>
              <a:t> — </a:t>
            </a:r>
            <a:r>
              <a:rPr lang="en-GB"/>
              <a:t>once deployed</a:t>
            </a:r>
            <a:r>
              <a:rPr lang="en-GB">
                <a:solidFill>
                  <a:schemeClr val="dk1"/>
                </a:solidFill>
              </a:rPr>
              <a:t> — </a:t>
            </a:r>
            <a:r>
              <a:rPr lang="en-GB"/>
              <a:t>attracted a </a:t>
            </a:r>
            <a:r>
              <a:rPr b="1" lang="en-GB"/>
              <a:t>lot</a:t>
            </a:r>
            <a:r>
              <a:rPr lang="en-GB"/>
              <a:t> of attention from malicious actors. So we’re pretty happy to be moving away from that platform — especially since the new setup makes it easier for us to follow accessibility guidelines</a:t>
            </a:r>
            <a:r>
              <a:rPr lang="en-GB">
                <a:solidFill>
                  <a:schemeClr val="dk1"/>
                </a:solidFill>
              </a:rPr>
              <a:t> — </a:t>
            </a:r>
            <a:r>
              <a:rPr lang="en-GB"/>
              <a:t>aligning with the NCC’s goal of being more open and inclusive.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1f4cfb31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1f4cfb31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What this means for you: hopefully, most attendees won’t notice too many changes. We’ve migrated the existing layout and menu structure, so everything should continue to feel familiar.</a:t>
            </a:r>
            <a:endParaRPr>
              <a:solidFill>
                <a:schemeClr val="dk1"/>
              </a:solidFill>
            </a:endParaRPr>
          </a:p>
          <a:p>
            <a:pPr indent="0" lvl="0" marL="0" rtl="0" algn="l">
              <a:lnSpc>
                <a:spcPct val="115000"/>
              </a:lnSpc>
              <a:spcBef>
                <a:spcPts val="1200"/>
              </a:spcBef>
              <a:spcAft>
                <a:spcPts val="0"/>
              </a:spcAft>
              <a:buNone/>
            </a:pPr>
            <a:r>
              <a:rPr lang="en-GB">
                <a:solidFill>
                  <a:schemeClr val="dk1"/>
                </a:solidFill>
              </a:rPr>
              <a:t>The move to Pretalx, however, </a:t>
            </a:r>
            <a:r>
              <a:rPr b="1" lang="en-GB">
                <a:solidFill>
                  <a:schemeClr val="dk1"/>
                </a:solidFill>
              </a:rPr>
              <a:t>will</a:t>
            </a:r>
            <a:r>
              <a:rPr lang="en-GB">
                <a:solidFill>
                  <a:schemeClr val="dk1"/>
                </a:solidFill>
              </a:rPr>
              <a:t> affect those submitting talks for future meetings. Web Services has been </a:t>
            </a:r>
            <a:r>
              <a:rPr lang="en-GB">
                <a:solidFill>
                  <a:schemeClr val="dk1"/>
                </a:solidFill>
              </a:rPr>
              <a:t>testing Pretalx in parallel for </a:t>
            </a:r>
            <a:r>
              <a:rPr lang="en-GB">
                <a:solidFill>
                  <a:schemeClr val="dk1"/>
                </a:solidFill>
              </a:rPr>
              <a:t>the last two meetings, and we’ve already seen it working well. We’re currently wrapping up the final integration pieces behind the scenes — but, as we all know, the </a:t>
            </a:r>
            <a:r>
              <a:rPr b="1" lang="en-GB">
                <a:solidFill>
                  <a:schemeClr val="dk1"/>
                </a:solidFill>
              </a:rPr>
              <a:t>real</a:t>
            </a:r>
            <a:r>
              <a:rPr lang="en-GB">
                <a:solidFill>
                  <a:schemeClr val="dk1"/>
                </a:solidFill>
              </a:rPr>
              <a:t> feedback loop only starts when people </a:t>
            </a:r>
            <a:r>
              <a:rPr b="1" lang="en-GB">
                <a:solidFill>
                  <a:schemeClr val="dk1"/>
                </a:solidFill>
              </a:rPr>
              <a:t>actually</a:t>
            </a:r>
            <a:r>
              <a:rPr lang="en-GB">
                <a:solidFill>
                  <a:schemeClr val="dk1"/>
                </a:solidFill>
              </a:rPr>
              <a:t> begin using the system in production. That said, we</a:t>
            </a:r>
            <a:r>
              <a:rPr lang="en-GB">
                <a:solidFill>
                  <a:schemeClr val="dk1"/>
                </a:solidFill>
              </a:rPr>
              <a:t>’re</a:t>
            </a:r>
            <a:r>
              <a:rPr lang="en-GB">
                <a:solidFill>
                  <a:schemeClr val="dk1"/>
                </a:solidFill>
              </a:rPr>
              <a:t> hopeful the track record of Pretalx with other NOGs means fewer surprises for everyone involved.</a:t>
            </a:r>
            <a:endParaRPr/>
          </a:p>
          <a:p>
            <a:pPr indent="0" lvl="0" marL="0" rtl="0" algn="l">
              <a:spcBef>
                <a:spcPts val="1200"/>
              </a:spcBef>
              <a:spcAft>
                <a:spcPts val="0"/>
              </a:spcAft>
              <a:buNone/>
            </a:pPr>
            <a:r>
              <a:rPr lang="en-GB"/>
              <a:t>So, when is this all happening…?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1f4cfb31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1f4cfb31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Right now!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RIPE 91 website is live on the new platform, with many usability and accessibility </a:t>
            </a:r>
            <a:r>
              <a:rPr b="1" lang="en-GB"/>
              <a:t>improvements</a:t>
            </a:r>
            <a:r>
              <a:rPr lang="en-GB"/>
              <a:t> already in place.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the Call-for-Presentations using Pretalx will open in a few weeks </a:t>
            </a:r>
            <a:r>
              <a:rPr lang="en-GB">
                <a:solidFill>
                  <a:schemeClr val="dk1"/>
                </a:solidFill>
              </a:rPr>
              <a:t>—</a:t>
            </a:r>
            <a:r>
              <a:rPr lang="en-GB"/>
              <a:t> once the wrap-up of RIPE 90 is complete.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51f4cfb31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51f4cfb313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In the meantime, we’ve already had some useful input from the Programme Committee at this meeting, which we’ll add to our list of updates to be implemented in time for RIPE 91 in October.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GB"/>
              <a:t>But we’d still like to hear from you — the attendees. These systems are built </a:t>
            </a:r>
            <a:r>
              <a:rPr b="1" lang="en-GB"/>
              <a:t>for you</a:t>
            </a:r>
            <a:r>
              <a:rPr lang="en-GB"/>
              <a:t>, and your feedback is invaluable. If you notice any problems, especially during the talk submission process, please do get in touch using the usual channels — and we’ll be happy to help.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fd9421eb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fd9421eb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And that’s everything I have. Any questions?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 image" type="title">
  <p:cSld name="TITLE">
    <p:bg>
      <p:bgPr>
        <a:solidFill>
          <a:schemeClr val="lt2"/>
        </a:solidFill>
      </p:bgPr>
    </p:bg>
    <p:spTree>
      <p:nvGrpSpPr>
        <p:cNvPr id="7" name="Shape 7"/>
        <p:cNvGrpSpPr/>
        <p:nvPr/>
      </p:nvGrpSpPr>
      <p:grpSpPr>
        <a:xfrm>
          <a:off x="0" y="0"/>
          <a:ext cx="0" cy="0"/>
          <a:chOff x="0" y="0"/>
          <a:chExt cx="0" cy="0"/>
        </a:xfrm>
      </p:grpSpPr>
      <p:sp>
        <p:nvSpPr>
          <p:cNvPr id="8" name="Google Shape;8;p2"/>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 name="Google Shape;9;p2"/>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 name="Google Shape;10;p2"/>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 name="Google Shape;12;p2"/>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13" name="Google Shape;13;p2"/>
          <p:cNvSpPr txBox="1"/>
          <p:nvPr>
            <p:ph idx="2" type="body"/>
          </p:nvPr>
        </p:nvSpPr>
        <p:spPr>
          <a:xfrm>
            <a:off x="311700" y="1447800"/>
            <a:ext cx="3326700" cy="30432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sp>
        <p:nvSpPr>
          <p:cNvPr id="14" name="Google Shape;14;p2"/>
          <p:cNvSpPr/>
          <p:nvPr>
            <p:ph idx="3" type="pic"/>
          </p:nvPr>
        </p:nvSpPr>
        <p:spPr>
          <a:xfrm>
            <a:off x="3943350" y="1447800"/>
            <a:ext cx="4917000" cy="3216000"/>
          </a:xfrm>
          <a:prstGeom prst="rect">
            <a:avLst/>
          </a:prstGeom>
          <a:noFill/>
          <a:ln>
            <a:noFill/>
          </a:ln>
        </p:spPr>
      </p:sp>
      <p:pic>
        <p:nvPicPr>
          <p:cNvPr id="15" name="Google Shape;15;p2"/>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16" name="Google Shape;16;p2"/>
          <p:cNvGrpSpPr/>
          <p:nvPr/>
        </p:nvGrpSpPr>
        <p:grpSpPr>
          <a:xfrm>
            <a:off x="0" y="4847150"/>
            <a:ext cx="3410100" cy="201600"/>
            <a:chOff x="0" y="4847150"/>
            <a:chExt cx="3410100" cy="201600"/>
          </a:xfrm>
        </p:grpSpPr>
        <p:grpSp>
          <p:nvGrpSpPr>
            <p:cNvPr id="17" name="Google Shape;17;p2"/>
            <p:cNvGrpSpPr/>
            <p:nvPr/>
          </p:nvGrpSpPr>
          <p:grpSpPr>
            <a:xfrm>
              <a:off x="0" y="4847150"/>
              <a:ext cx="3410100" cy="201600"/>
              <a:chOff x="0" y="4847150"/>
              <a:chExt cx="3410100" cy="201600"/>
            </a:xfrm>
          </p:grpSpPr>
          <p:sp>
            <p:nvSpPr>
              <p:cNvPr id="18" name="Google Shape;18;p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9" name="Google Shape;19;p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0" name="Google Shape;20;p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a:t>
              </a:r>
              <a:r>
                <a:rPr b="1" lang="en-GB" sz="800">
                  <a:solidFill>
                    <a:schemeClr val="lt1"/>
                  </a:solidFill>
                  <a:latin typeface="Verdana"/>
                  <a:ea typeface="Verdana"/>
                  <a:cs typeface="Verdana"/>
                  <a:sym typeface="Verdana"/>
                </a:rPr>
                <a:t>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34" name="Shape 13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p:cSld name="BLANK_1">
    <p:bg>
      <p:bgPr>
        <a:solidFill>
          <a:schemeClr val="lt1"/>
        </a:solidFill>
      </p:bgPr>
    </p:bg>
    <p:spTree>
      <p:nvGrpSpPr>
        <p:cNvPr id="135" name="Shape 135"/>
        <p:cNvGrpSpPr/>
        <p:nvPr/>
      </p:nvGrpSpPr>
      <p:grpSpPr>
        <a:xfrm>
          <a:off x="0" y="0"/>
          <a:ext cx="0" cy="0"/>
          <a:chOff x="0" y="0"/>
          <a:chExt cx="0" cy="0"/>
        </a:xfrm>
      </p:grpSpPr>
      <p:sp>
        <p:nvSpPr>
          <p:cNvPr id="136" name="Google Shape;136;p12"/>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pic>
        <p:nvPicPr>
          <p:cNvPr id="137" name="Google Shape;137;p12"/>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lue">
  <p:cSld name="BLANK_1_1">
    <p:bg>
      <p:bgPr>
        <a:solidFill>
          <a:schemeClr val="lt1"/>
        </a:solidFill>
      </p:bgPr>
    </p:bg>
    <p:spTree>
      <p:nvGrpSpPr>
        <p:cNvPr id="138" name="Shape 138"/>
        <p:cNvGrpSpPr/>
        <p:nvPr/>
      </p:nvGrpSpPr>
      <p:grpSpPr>
        <a:xfrm>
          <a:off x="0" y="0"/>
          <a:ext cx="0" cy="0"/>
          <a:chOff x="0" y="0"/>
          <a:chExt cx="0" cy="0"/>
        </a:xfrm>
      </p:grpSpPr>
      <p:sp>
        <p:nvSpPr>
          <p:cNvPr id="139" name="Google Shape;139;p13"/>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140" name="Google Shape;140;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41" name="Google Shape;141;p13"/>
          <p:cNvPicPr preferRelativeResize="0"/>
          <p:nvPr/>
        </p:nvPicPr>
        <p:blipFill rotWithShape="1">
          <a:blip r:embed="rId2">
            <a:alphaModFix/>
          </a:blip>
          <a:srcRect b="169" l="0" r="0" t="179"/>
          <a:stretch/>
        </p:blipFill>
        <p:spPr>
          <a:xfrm>
            <a:off x="-16175" y="0"/>
            <a:ext cx="9176376"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p:cSld name="TITLE_3">
    <p:bg>
      <p:bgPr>
        <a:solidFill>
          <a:schemeClr val="lt2"/>
        </a:solidFill>
      </p:bgPr>
    </p:bg>
    <p:spTree>
      <p:nvGrpSpPr>
        <p:cNvPr id="21" name="Shape 21"/>
        <p:cNvGrpSpPr/>
        <p:nvPr/>
      </p:nvGrpSpPr>
      <p:grpSpPr>
        <a:xfrm>
          <a:off x="0" y="0"/>
          <a:ext cx="0" cy="0"/>
          <a:chOff x="0" y="0"/>
          <a:chExt cx="0" cy="0"/>
        </a:xfrm>
      </p:grpSpPr>
      <p:sp>
        <p:nvSpPr>
          <p:cNvPr id="22" name="Google Shape;22;p3"/>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 name="Google Shape;23;p3"/>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4" name="Google Shape;24;p3"/>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6" name="Google Shape;26;p3"/>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27" name="Google Shape;27;p3"/>
          <p:cNvSpPr txBox="1"/>
          <p:nvPr>
            <p:ph idx="2" type="body"/>
          </p:nvPr>
        </p:nvSpPr>
        <p:spPr>
          <a:xfrm>
            <a:off x="311700" y="1447800"/>
            <a:ext cx="8491800" cy="30999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pic>
        <p:nvPicPr>
          <p:cNvPr id="28" name="Google Shape;28;p3"/>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29" name="Google Shape;29;p3"/>
          <p:cNvGrpSpPr/>
          <p:nvPr/>
        </p:nvGrpSpPr>
        <p:grpSpPr>
          <a:xfrm>
            <a:off x="0" y="4847150"/>
            <a:ext cx="3410100" cy="201600"/>
            <a:chOff x="0" y="4847150"/>
            <a:chExt cx="3410100" cy="201600"/>
          </a:xfrm>
        </p:grpSpPr>
        <p:grpSp>
          <p:nvGrpSpPr>
            <p:cNvPr id="30" name="Google Shape;30;p3"/>
            <p:cNvGrpSpPr/>
            <p:nvPr/>
          </p:nvGrpSpPr>
          <p:grpSpPr>
            <a:xfrm>
              <a:off x="0" y="4847150"/>
              <a:ext cx="3410100" cy="201600"/>
              <a:chOff x="0" y="4847150"/>
              <a:chExt cx="3410100" cy="201600"/>
            </a:xfrm>
          </p:grpSpPr>
          <p:sp>
            <p:nvSpPr>
              <p:cNvPr id="31" name="Google Shape;31;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2" name="Google Shape;32;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3" name="Google Shape;33;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p:cSld name="TITLE_2">
    <p:bg>
      <p:bgPr>
        <a:solidFill>
          <a:schemeClr val="lt2"/>
        </a:solidFill>
      </p:bgPr>
    </p:bg>
    <p:spTree>
      <p:nvGrpSpPr>
        <p:cNvPr id="34" name="Shape 34"/>
        <p:cNvGrpSpPr/>
        <p:nvPr/>
      </p:nvGrpSpPr>
      <p:grpSpPr>
        <a:xfrm>
          <a:off x="0" y="0"/>
          <a:ext cx="0" cy="0"/>
          <a:chOff x="0" y="0"/>
          <a:chExt cx="0" cy="0"/>
        </a:xfrm>
      </p:grpSpPr>
      <p:sp>
        <p:nvSpPr>
          <p:cNvPr id="35" name="Google Shape;35;p4"/>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6" name="Google Shape;36;p4"/>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37" name="Google Shape;37;p4"/>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38" name="Google Shape;38;p4"/>
          <p:cNvSpPr txBox="1"/>
          <p:nvPr>
            <p:ph idx="1" type="subTitle"/>
          </p:nvPr>
        </p:nvSpPr>
        <p:spPr>
          <a:xfrm>
            <a:off x="311700"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39" name="Google Shape;39;p4"/>
          <p:cNvSpPr txBox="1"/>
          <p:nvPr>
            <p:ph idx="2" type="title"/>
          </p:nvPr>
        </p:nvSpPr>
        <p:spPr>
          <a:xfrm>
            <a:off x="311700" y="972075"/>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600"/>
              <a:buFont typeface="Verdana"/>
              <a:buNone/>
              <a:defRPr b="1" sz="16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0" name="Google Shape;40;p4"/>
          <p:cNvSpPr txBox="1"/>
          <p:nvPr>
            <p:ph idx="3" type="subTitle"/>
          </p:nvPr>
        </p:nvSpPr>
        <p:spPr>
          <a:xfrm>
            <a:off x="3301888"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1" name="Google Shape;41;p4"/>
          <p:cNvSpPr txBox="1"/>
          <p:nvPr>
            <p:ph idx="4" type="body"/>
          </p:nvPr>
        </p:nvSpPr>
        <p:spPr>
          <a:xfrm>
            <a:off x="3301888"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2" name="Google Shape;42;p4"/>
          <p:cNvSpPr txBox="1"/>
          <p:nvPr>
            <p:ph idx="5" type="subTitle"/>
          </p:nvPr>
        </p:nvSpPr>
        <p:spPr>
          <a:xfrm>
            <a:off x="6292075"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3" name="Google Shape;43;p4"/>
          <p:cNvSpPr txBox="1"/>
          <p:nvPr>
            <p:ph idx="6" type="body"/>
          </p:nvPr>
        </p:nvSpPr>
        <p:spPr>
          <a:xfrm>
            <a:off x="6292075"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4" name="Google Shape;44;p4"/>
          <p:cNvSpPr txBox="1"/>
          <p:nvPr>
            <p:ph idx="7" type="body"/>
          </p:nvPr>
        </p:nvSpPr>
        <p:spPr>
          <a:xfrm>
            <a:off x="311725" y="1838850"/>
            <a:ext cx="2568300" cy="2500800"/>
          </a:xfrm>
          <a:prstGeom prst="rect">
            <a:avLst/>
          </a:prstGeom>
        </p:spPr>
        <p:txBody>
          <a:bodyPr anchorCtr="0" anchor="t" bIns="0" lIns="0" spcFirstLastPara="1" rIns="0" wrap="square" tIns="0">
            <a:sp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grpSp>
        <p:nvGrpSpPr>
          <p:cNvPr id="45" name="Google Shape;45;p4"/>
          <p:cNvGrpSpPr/>
          <p:nvPr/>
        </p:nvGrpSpPr>
        <p:grpSpPr>
          <a:xfrm>
            <a:off x="0" y="4847150"/>
            <a:ext cx="3410100" cy="201600"/>
            <a:chOff x="0" y="4847150"/>
            <a:chExt cx="3410100" cy="201600"/>
          </a:xfrm>
        </p:grpSpPr>
        <p:grpSp>
          <p:nvGrpSpPr>
            <p:cNvPr id="46" name="Google Shape;46;p4"/>
            <p:cNvGrpSpPr/>
            <p:nvPr/>
          </p:nvGrpSpPr>
          <p:grpSpPr>
            <a:xfrm>
              <a:off x="0" y="4847150"/>
              <a:ext cx="3410100" cy="201600"/>
              <a:chOff x="0" y="4847150"/>
              <a:chExt cx="3410100" cy="201600"/>
            </a:xfrm>
          </p:grpSpPr>
          <p:sp>
            <p:nvSpPr>
              <p:cNvPr id="47" name="Google Shape;47;p4"/>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48" name="Google Shape;48;p4"/>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49" name="Google Shape;49;p4"/>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50" name="Google Shape;50;p4"/>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 photos">
  <p:cSld name="TITLE_2_1">
    <p:bg>
      <p:bgPr>
        <a:solidFill>
          <a:schemeClr val="lt2"/>
        </a:solidFill>
      </p:bgPr>
    </p:bg>
    <p:spTree>
      <p:nvGrpSpPr>
        <p:cNvPr id="51" name="Shape 51"/>
        <p:cNvGrpSpPr/>
        <p:nvPr/>
      </p:nvGrpSpPr>
      <p:grpSpPr>
        <a:xfrm>
          <a:off x="0" y="0"/>
          <a:ext cx="0" cy="0"/>
          <a:chOff x="0" y="0"/>
          <a:chExt cx="0" cy="0"/>
        </a:xfrm>
      </p:grpSpPr>
      <p:sp>
        <p:nvSpPr>
          <p:cNvPr id="52" name="Google Shape;52;p5"/>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3" name="Google Shape;53;p5"/>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54" name="Google Shape;54;p5"/>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5" name="Google Shape;55;p5"/>
          <p:cNvSpPr txBox="1"/>
          <p:nvPr>
            <p:ph idx="1" type="subTitle"/>
          </p:nvPr>
        </p:nvSpPr>
        <p:spPr>
          <a:xfrm>
            <a:off x="311700"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6" name="Google Shape;56;p5"/>
          <p:cNvSpPr txBox="1"/>
          <p:nvPr>
            <p:ph idx="2" type="body"/>
          </p:nvPr>
        </p:nvSpPr>
        <p:spPr>
          <a:xfrm>
            <a:off x="3117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7" name="Google Shape;57;p5"/>
          <p:cNvSpPr txBox="1"/>
          <p:nvPr>
            <p:ph idx="3" type="subTitle"/>
          </p:nvPr>
        </p:nvSpPr>
        <p:spPr>
          <a:xfrm>
            <a:off x="3301888"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58" name="Google Shape;58;p5"/>
          <p:cNvSpPr txBox="1"/>
          <p:nvPr>
            <p:ph idx="4" type="body"/>
          </p:nvPr>
        </p:nvSpPr>
        <p:spPr>
          <a:xfrm>
            <a:off x="33019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59" name="Google Shape;59;p5"/>
          <p:cNvSpPr txBox="1"/>
          <p:nvPr>
            <p:ph idx="5" type="subTitle"/>
          </p:nvPr>
        </p:nvSpPr>
        <p:spPr>
          <a:xfrm>
            <a:off x="6292075"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60" name="Google Shape;60;p5"/>
          <p:cNvSpPr txBox="1"/>
          <p:nvPr>
            <p:ph idx="6" type="body"/>
          </p:nvPr>
        </p:nvSpPr>
        <p:spPr>
          <a:xfrm>
            <a:off x="62921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61" name="Google Shape;61;p5"/>
          <p:cNvSpPr/>
          <p:nvPr>
            <p:ph idx="7" type="pic"/>
          </p:nvPr>
        </p:nvSpPr>
        <p:spPr>
          <a:xfrm>
            <a:off x="342900" y="972075"/>
            <a:ext cx="2537100" cy="1666500"/>
          </a:xfrm>
          <a:prstGeom prst="rect">
            <a:avLst/>
          </a:prstGeom>
          <a:noFill/>
          <a:ln>
            <a:noFill/>
          </a:ln>
        </p:spPr>
      </p:sp>
      <p:sp>
        <p:nvSpPr>
          <p:cNvPr id="62" name="Google Shape;62;p5"/>
          <p:cNvSpPr/>
          <p:nvPr>
            <p:ph idx="8" type="pic"/>
          </p:nvPr>
        </p:nvSpPr>
        <p:spPr>
          <a:xfrm>
            <a:off x="3303450" y="972075"/>
            <a:ext cx="2537100" cy="1666500"/>
          </a:xfrm>
          <a:prstGeom prst="rect">
            <a:avLst/>
          </a:prstGeom>
          <a:noFill/>
          <a:ln>
            <a:noFill/>
          </a:ln>
        </p:spPr>
      </p:sp>
      <p:sp>
        <p:nvSpPr>
          <p:cNvPr id="63" name="Google Shape;63;p5"/>
          <p:cNvSpPr/>
          <p:nvPr>
            <p:ph idx="9" type="pic"/>
          </p:nvPr>
        </p:nvSpPr>
        <p:spPr>
          <a:xfrm>
            <a:off x="6264000" y="972075"/>
            <a:ext cx="2537100" cy="1666500"/>
          </a:xfrm>
          <a:prstGeom prst="rect">
            <a:avLst/>
          </a:prstGeom>
          <a:noFill/>
          <a:ln>
            <a:noFill/>
          </a:ln>
        </p:spPr>
      </p:sp>
      <p:grpSp>
        <p:nvGrpSpPr>
          <p:cNvPr id="64" name="Google Shape;64;p5"/>
          <p:cNvGrpSpPr/>
          <p:nvPr/>
        </p:nvGrpSpPr>
        <p:grpSpPr>
          <a:xfrm>
            <a:off x="0" y="4847150"/>
            <a:ext cx="3410100" cy="201600"/>
            <a:chOff x="0" y="4847150"/>
            <a:chExt cx="3410100" cy="201600"/>
          </a:xfrm>
        </p:grpSpPr>
        <p:grpSp>
          <p:nvGrpSpPr>
            <p:cNvPr id="65" name="Google Shape;65;p5"/>
            <p:cNvGrpSpPr/>
            <p:nvPr/>
          </p:nvGrpSpPr>
          <p:grpSpPr>
            <a:xfrm>
              <a:off x="0" y="4847150"/>
              <a:ext cx="3410100" cy="201600"/>
              <a:chOff x="0" y="4847150"/>
              <a:chExt cx="3410100" cy="201600"/>
            </a:xfrm>
          </p:grpSpPr>
          <p:sp>
            <p:nvSpPr>
              <p:cNvPr id="66" name="Google Shape;66;p5"/>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67" name="Google Shape;67;p5"/>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68" name="Google Shape;68;p5"/>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69" name="Google Shape;69;p5"/>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age - 5 Column text &amp; photos">
  <p:cSld name="TITLE_2_1_1">
    <p:bg>
      <p:bgPr>
        <a:solidFill>
          <a:schemeClr val="lt2"/>
        </a:solidFill>
      </p:bgPr>
    </p:bg>
    <p:spTree>
      <p:nvGrpSpPr>
        <p:cNvPr id="70" name="Shape 70"/>
        <p:cNvGrpSpPr/>
        <p:nvPr/>
      </p:nvGrpSpPr>
      <p:grpSpPr>
        <a:xfrm>
          <a:off x="0" y="0"/>
          <a:ext cx="0" cy="0"/>
          <a:chOff x="0" y="0"/>
          <a:chExt cx="0" cy="0"/>
        </a:xfrm>
      </p:grpSpPr>
      <p:sp>
        <p:nvSpPr>
          <p:cNvPr id="71" name="Google Shape;71;p6"/>
          <p:cNvSpPr txBox="1"/>
          <p:nvPr>
            <p:ph idx="1" type="body"/>
          </p:nvPr>
        </p:nvSpPr>
        <p:spPr>
          <a:xfrm>
            <a:off x="69971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2" name="Google Shape;72;p6"/>
          <p:cNvSpPr txBox="1"/>
          <p:nvPr>
            <p:ph idx="2" type="body"/>
          </p:nvPr>
        </p:nvSpPr>
        <p:spPr>
          <a:xfrm>
            <a:off x="69971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73" name="Google Shape;73;p6"/>
          <p:cNvSpPr/>
          <p:nvPr>
            <p:ph idx="3" type="pic"/>
          </p:nvPr>
        </p:nvSpPr>
        <p:spPr>
          <a:xfrm>
            <a:off x="7155200" y="972075"/>
            <a:ext cx="1155600" cy="1155600"/>
          </a:xfrm>
          <a:prstGeom prst="ellipse">
            <a:avLst/>
          </a:prstGeom>
          <a:noFill/>
          <a:ln>
            <a:noFill/>
          </a:ln>
        </p:spPr>
      </p:sp>
      <p:sp>
        <p:nvSpPr>
          <p:cNvPr id="74" name="Google Shape;74;p6"/>
          <p:cNvSpPr/>
          <p:nvPr>
            <p:ph idx="4" type="pic"/>
          </p:nvPr>
        </p:nvSpPr>
        <p:spPr>
          <a:xfrm>
            <a:off x="7155200" y="2982450"/>
            <a:ext cx="1155600" cy="1155600"/>
          </a:xfrm>
          <a:prstGeom prst="ellipse">
            <a:avLst/>
          </a:prstGeom>
          <a:noFill/>
          <a:ln>
            <a:noFill/>
          </a:ln>
        </p:spPr>
      </p:sp>
      <p:sp>
        <p:nvSpPr>
          <p:cNvPr id="75" name="Google Shape;75;p6"/>
          <p:cNvSpPr txBox="1"/>
          <p:nvPr>
            <p:ph idx="5" type="body"/>
          </p:nvPr>
        </p:nvSpPr>
        <p:spPr>
          <a:xfrm>
            <a:off x="69971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76" name="Google Shape;76;p6"/>
          <p:cNvSpPr txBox="1"/>
          <p:nvPr>
            <p:ph idx="6" type="body"/>
          </p:nvPr>
        </p:nvSpPr>
        <p:spPr>
          <a:xfrm>
            <a:off x="69971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77" name="Google Shape;77;p6"/>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8" name="Google Shape;78;p6"/>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79" name="Google Shape;79;p6"/>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0" name="Google Shape;80;p6"/>
          <p:cNvSpPr/>
          <p:nvPr>
            <p:ph idx="7" type="pic"/>
          </p:nvPr>
        </p:nvSpPr>
        <p:spPr>
          <a:xfrm>
            <a:off x="469800" y="972075"/>
            <a:ext cx="1155600" cy="1155600"/>
          </a:xfrm>
          <a:prstGeom prst="ellipse">
            <a:avLst/>
          </a:prstGeom>
          <a:noFill/>
          <a:ln>
            <a:noFill/>
          </a:ln>
        </p:spPr>
      </p:sp>
      <p:sp>
        <p:nvSpPr>
          <p:cNvPr id="81" name="Google Shape;81;p6"/>
          <p:cNvSpPr txBox="1"/>
          <p:nvPr>
            <p:ph idx="8" type="body"/>
          </p:nvPr>
        </p:nvSpPr>
        <p:spPr>
          <a:xfrm>
            <a:off x="311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2" name="Google Shape;82;p6"/>
          <p:cNvSpPr txBox="1"/>
          <p:nvPr>
            <p:ph idx="9" type="body"/>
          </p:nvPr>
        </p:nvSpPr>
        <p:spPr>
          <a:xfrm>
            <a:off x="311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3" name="Google Shape;83;p6"/>
          <p:cNvSpPr/>
          <p:nvPr>
            <p:ph idx="13" type="pic"/>
          </p:nvPr>
        </p:nvSpPr>
        <p:spPr>
          <a:xfrm>
            <a:off x="2134100" y="972075"/>
            <a:ext cx="1155600" cy="1155600"/>
          </a:xfrm>
          <a:prstGeom prst="ellipse">
            <a:avLst/>
          </a:prstGeom>
          <a:noFill/>
          <a:ln>
            <a:noFill/>
          </a:ln>
        </p:spPr>
      </p:sp>
      <p:sp>
        <p:nvSpPr>
          <p:cNvPr id="84" name="Google Shape;84;p6"/>
          <p:cNvSpPr txBox="1"/>
          <p:nvPr>
            <p:ph idx="14" type="body"/>
          </p:nvPr>
        </p:nvSpPr>
        <p:spPr>
          <a:xfrm>
            <a:off x="19760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5" name="Google Shape;85;p6"/>
          <p:cNvSpPr txBox="1"/>
          <p:nvPr>
            <p:ph idx="15" type="body"/>
          </p:nvPr>
        </p:nvSpPr>
        <p:spPr>
          <a:xfrm>
            <a:off x="19760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6" name="Google Shape;86;p6"/>
          <p:cNvSpPr/>
          <p:nvPr>
            <p:ph idx="16" type="pic"/>
          </p:nvPr>
        </p:nvSpPr>
        <p:spPr>
          <a:xfrm>
            <a:off x="3807800" y="972075"/>
            <a:ext cx="1155600" cy="1155600"/>
          </a:xfrm>
          <a:prstGeom prst="ellipse">
            <a:avLst/>
          </a:prstGeom>
          <a:noFill/>
          <a:ln>
            <a:noFill/>
          </a:ln>
        </p:spPr>
      </p:sp>
      <p:sp>
        <p:nvSpPr>
          <p:cNvPr id="87" name="Google Shape;87;p6"/>
          <p:cNvSpPr txBox="1"/>
          <p:nvPr>
            <p:ph idx="17" type="body"/>
          </p:nvPr>
        </p:nvSpPr>
        <p:spPr>
          <a:xfrm>
            <a:off x="3649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8" name="Google Shape;88;p6"/>
          <p:cNvSpPr txBox="1"/>
          <p:nvPr>
            <p:ph idx="18" type="body"/>
          </p:nvPr>
        </p:nvSpPr>
        <p:spPr>
          <a:xfrm>
            <a:off x="3649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9" name="Google Shape;89;p6"/>
          <p:cNvSpPr/>
          <p:nvPr>
            <p:ph idx="19" type="pic"/>
          </p:nvPr>
        </p:nvSpPr>
        <p:spPr>
          <a:xfrm>
            <a:off x="5481500" y="972075"/>
            <a:ext cx="1155600" cy="1155600"/>
          </a:xfrm>
          <a:prstGeom prst="ellipse">
            <a:avLst/>
          </a:prstGeom>
          <a:noFill/>
          <a:ln>
            <a:noFill/>
          </a:ln>
        </p:spPr>
      </p:sp>
      <p:sp>
        <p:nvSpPr>
          <p:cNvPr id="90" name="Google Shape;90;p6"/>
          <p:cNvSpPr txBox="1"/>
          <p:nvPr>
            <p:ph idx="20" type="body"/>
          </p:nvPr>
        </p:nvSpPr>
        <p:spPr>
          <a:xfrm>
            <a:off x="53234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1" name="Google Shape;91;p6"/>
          <p:cNvSpPr txBox="1"/>
          <p:nvPr>
            <p:ph idx="21" type="body"/>
          </p:nvPr>
        </p:nvSpPr>
        <p:spPr>
          <a:xfrm>
            <a:off x="53234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2" name="Google Shape;92;p6"/>
          <p:cNvSpPr/>
          <p:nvPr>
            <p:ph idx="22" type="pic"/>
          </p:nvPr>
        </p:nvSpPr>
        <p:spPr>
          <a:xfrm>
            <a:off x="469800" y="2982450"/>
            <a:ext cx="1155600" cy="1155600"/>
          </a:xfrm>
          <a:prstGeom prst="ellipse">
            <a:avLst/>
          </a:prstGeom>
          <a:noFill/>
          <a:ln>
            <a:noFill/>
          </a:ln>
        </p:spPr>
      </p:sp>
      <p:sp>
        <p:nvSpPr>
          <p:cNvPr id="93" name="Google Shape;93;p6"/>
          <p:cNvSpPr txBox="1"/>
          <p:nvPr>
            <p:ph idx="23" type="body"/>
          </p:nvPr>
        </p:nvSpPr>
        <p:spPr>
          <a:xfrm>
            <a:off x="311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4" name="Google Shape;94;p6"/>
          <p:cNvSpPr txBox="1"/>
          <p:nvPr>
            <p:ph idx="24" type="body"/>
          </p:nvPr>
        </p:nvSpPr>
        <p:spPr>
          <a:xfrm>
            <a:off x="311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5" name="Google Shape;95;p6"/>
          <p:cNvSpPr/>
          <p:nvPr>
            <p:ph idx="25" type="pic"/>
          </p:nvPr>
        </p:nvSpPr>
        <p:spPr>
          <a:xfrm>
            <a:off x="2134100" y="2982450"/>
            <a:ext cx="1155600" cy="1155600"/>
          </a:xfrm>
          <a:prstGeom prst="ellipse">
            <a:avLst/>
          </a:prstGeom>
          <a:noFill/>
          <a:ln>
            <a:noFill/>
          </a:ln>
        </p:spPr>
      </p:sp>
      <p:sp>
        <p:nvSpPr>
          <p:cNvPr id="96" name="Google Shape;96;p6"/>
          <p:cNvSpPr txBox="1"/>
          <p:nvPr>
            <p:ph idx="26" type="body"/>
          </p:nvPr>
        </p:nvSpPr>
        <p:spPr>
          <a:xfrm>
            <a:off x="19760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7" name="Google Shape;97;p6"/>
          <p:cNvSpPr txBox="1"/>
          <p:nvPr>
            <p:ph idx="27" type="body"/>
          </p:nvPr>
        </p:nvSpPr>
        <p:spPr>
          <a:xfrm>
            <a:off x="19760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8" name="Google Shape;98;p6"/>
          <p:cNvSpPr/>
          <p:nvPr>
            <p:ph idx="28" type="pic"/>
          </p:nvPr>
        </p:nvSpPr>
        <p:spPr>
          <a:xfrm>
            <a:off x="3807800" y="2982450"/>
            <a:ext cx="1155600" cy="1155600"/>
          </a:xfrm>
          <a:prstGeom prst="ellipse">
            <a:avLst/>
          </a:prstGeom>
          <a:noFill/>
          <a:ln>
            <a:noFill/>
          </a:ln>
        </p:spPr>
      </p:sp>
      <p:sp>
        <p:nvSpPr>
          <p:cNvPr id="99" name="Google Shape;99;p6"/>
          <p:cNvSpPr txBox="1"/>
          <p:nvPr>
            <p:ph idx="29" type="body"/>
          </p:nvPr>
        </p:nvSpPr>
        <p:spPr>
          <a:xfrm>
            <a:off x="3649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0" name="Google Shape;100;p6"/>
          <p:cNvSpPr txBox="1"/>
          <p:nvPr>
            <p:ph idx="30" type="body"/>
          </p:nvPr>
        </p:nvSpPr>
        <p:spPr>
          <a:xfrm>
            <a:off x="3649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1" name="Google Shape;101;p6"/>
          <p:cNvSpPr/>
          <p:nvPr>
            <p:ph idx="31" type="pic"/>
          </p:nvPr>
        </p:nvSpPr>
        <p:spPr>
          <a:xfrm>
            <a:off x="5481500" y="2982450"/>
            <a:ext cx="1155600" cy="1155600"/>
          </a:xfrm>
          <a:prstGeom prst="ellipse">
            <a:avLst/>
          </a:prstGeom>
          <a:noFill/>
          <a:ln>
            <a:noFill/>
          </a:ln>
        </p:spPr>
      </p:sp>
      <p:sp>
        <p:nvSpPr>
          <p:cNvPr id="102" name="Google Shape;102;p6"/>
          <p:cNvSpPr txBox="1"/>
          <p:nvPr>
            <p:ph idx="32" type="body"/>
          </p:nvPr>
        </p:nvSpPr>
        <p:spPr>
          <a:xfrm>
            <a:off x="53234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3" name="Google Shape;103;p6"/>
          <p:cNvSpPr txBox="1"/>
          <p:nvPr>
            <p:ph idx="33" type="body"/>
          </p:nvPr>
        </p:nvSpPr>
        <p:spPr>
          <a:xfrm>
            <a:off x="53234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grpSp>
        <p:nvGrpSpPr>
          <p:cNvPr id="104" name="Google Shape;104;p6"/>
          <p:cNvGrpSpPr/>
          <p:nvPr/>
        </p:nvGrpSpPr>
        <p:grpSpPr>
          <a:xfrm>
            <a:off x="0" y="4847150"/>
            <a:ext cx="3410100" cy="201600"/>
            <a:chOff x="0" y="4847150"/>
            <a:chExt cx="3410100" cy="201600"/>
          </a:xfrm>
        </p:grpSpPr>
        <p:grpSp>
          <p:nvGrpSpPr>
            <p:cNvPr id="105" name="Google Shape;105;p6"/>
            <p:cNvGrpSpPr/>
            <p:nvPr/>
          </p:nvGrpSpPr>
          <p:grpSpPr>
            <a:xfrm>
              <a:off x="0" y="4847150"/>
              <a:ext cx="3410100" cy="201600"/>
              <a:chOff x="0" y="4847150"/>
              <a:chExt cx="3410100" cy="201600"/>
            </a:xfrm>
          </p:grpSpPr>
          <p:sp>
            <p:nvSpPr>
              <p:cNvPr id="106" name="Google Shape;106;p6"/>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07" name="Google Shape;107;p6"/>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08" name="Google Shape;108;p6"/>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109" name="Google Shape;109;p6"/>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file Page - 1 Column text + 1 photo">
  <p:cSld name="TITLE_2_1_1_1">
    <p:bg>
      <p:bgPr>
        <a:solidFill>
          <a:schemeClr val="lt2"/>
        </a:solidFill>
      </p:bgPr>
    </p:bg>
    <p:spTree>
      <p:nvGrpSpPr>
        <p:cNvPr id="110" name="Shape 110"/>
        <p:cNvGrpSpPr/>
        <p:nvPr/>
      </p:nvGrpSpPr>
      <p:grpSpPr>
        <a:xfrm>
          <a:off x="0" y="0"/>
          <a:ext cx="0" cy="0"/>
          <a:chOff x="0" y="0"/>
          <a:chExt cx="0" cy="0"/>
        </a:xfrm>
      </p:grpSpPr>
      <p:sp>
        <p:nvSpPr>
          <p:cNvPr id="111" name="Google Shape;111;p7"/>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2" name="Google Shape;112;p7"/>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113" name="Google Shape;113;p7"/>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4" name="Google Shape;114;p7"/>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7"/>
          <p:cNvSpPr/>
          <p:nvPr>
            <p:ph idx="2" type="pic"/>
          </p:nvPr>
        </p:nvSpPr>
        <p:spPr>
          <a:xfrm>
            <a:off x="332400" y="1032475"/>
            <a:ext cx="3240000" cy="3240000"/>
          </a:xfrm>
          <a:prstGeom prst="ellipse">
            <a:avLst/>
          </a:prstGeom>
          <a:noFill/>
          <a:ln>
            <a:noFill/>
          </a:ln>
        </p:spPr>
      </p:sp>
      <p:sp>
        <p:nvSpPr>
          <p:cNvPr id="116" name="Google Shape;116;p7"/>
          <p:cNvSpPr txBox="1"/>
          <p:nvPr>
            <p:ph idx="1" type="body"/>
          </p:nvPr>
        </p:nvSpPr>
        <p:spPr>
          <a:xfrm>
            <a:off x="4022700" y="2317150"/>
            <a:ext cx="4425300" cy="8283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17" name="Google Shape;117;p7"/>
          <p:cNvSpPr txBox="1"/>
          <p:nvPr>
            <p:ph idx="3" type="title"/>
          </p:nvPr>
        </p:nvSpPr>
        <p:spPr>
          <a:xfrm>
            <a:off x="4022700" y="1910100"/>
            <a:ext cx="44253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2000"/>
              <a:buFont typeface="Verdana"/>
              <a:buNone/>
              <a:defRPr b="1" sz="2000">
                <a:solidFill>
                  <a:srgbClr val="25316A"/>
                </a:solidFill>
                <a:latin typeface="Verdana"/>
                <a:ea typeface="Verdana"/>
                <a:cs typeface="Verdana"/>
                <a:sym typeface="Verdana"/>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p:txBody>
      </p:sp>
      <p:sp>
        <p:nvSpPr>
          <p:cNvPr id="118" name="Google Shape;118;p7"/>
          <p:cNvSpPr txBox="1"/>
          <p:nvPr>
            <p:ph idx="4" type="body"/>
          </p:nvPr>
        </p:nvSpPr>
        <p:spPr>
          <a:xfrm>
            <a:off x="4466409" y="4319850"/>
            <a:ext cx="4304100" cy="2517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Clr>
                <a:srgbClr val="F26738"/>
              </a:buClr>
              <a:buSzPts val="1400"/>
              <a:buChar char="●"/>
              <a:defRPr b="0" sz="1400">
                <a:solidFill>
                  <a:srgbClr val="F26738"/>
                </a:solidFill>
              </a:defRPr>
            </a:lvl1pPr>
            <a:lvl2pPr indent="-317500" lvl="1" marL="914400" rtl="0">
              <a:lnSpc>
                <a:spcPct val="100000"/>
              </a:lnSpc>
              <a:spcBef>
                <a:spcPts val="0"/>
              </a:spcBef>
              <a:spcAft>
                <a:spcPts val="0"/>
              </a:spcAft>
              <a:buClr>
                <a:srgbClr val="F26738"/>
              </a:buClr>
              <a:buSzPts val="1400"/>
              <a:buChar char="○"/>
              <a:defRPr b="0" sz="1400">
                <a:solidFill>
                  <a:srgbClr val="F26738"/>
                </a:solidFill>
              </a:defRPr>
            </a:lvl2pPr>
            <a:lvl3pPr indent="-317500" lvl="2" marL="1371600" rtl="0">
              <a:lnSpc>
                <a:spcPct val="100000"/>
              </a:lnSpc>
              <a:spcBef>
                <a:spcPts val="0"/>
              </a:spcBef>
              <a:spcAft>
                <a:spcPts val="0"/>
              </a:spcAft>
              <a:buClr>
                <a:srgbClr val="F26738"/>
              </a:buClr>
              <a:buSzPts val="1400"/>
              <a:buChar char="■"/>
              <a:defRPr>
                <a:solidFill>
                  <a:srgbClr val="F26738"/>
                </a:solidFill>
              </a:defRPr>
            </a:lvl3pPr>
            <a:lvl4pPr indent="-317500" lvl="3" marL="1828800" rtl="0">
              <a:lnSpc>
                <a:spcPct val="100000"/>
              </a:lnSpc>
              <a:spcBef>
                <a:spcPts val="0"/>
              </a:spcBef>
              <a:spcAft>
                <a:spcPts val="0"/>
              </a:spcAft>
              <a:buClr>
                <a:srgbClr val="F26738"/>
              </a:buClr>
              <a:buSzPts val="1400"/>
              <a:buChar char="●"/>
              <a:defRPr>
                <a:solidFill>
                  <a:srgbClr val="F26738"/>
                </a:solidFill>
              </a:defRPr>
            </a:lvl4pPr>
            <a:lvl5pPr indent="-317500" lvl="4" marL="2286000" rtl="0">
              <a:lnSpc>
                <a:spcPct val="100000"/>
              </a:lnSpc>
              <a:spcBef>
                <a:spcPts val="0"/>
              </a:spcBef>
              <a:spcAft>
                <a:spcPts val="0"/>
              </a:spcAft>
              <a:buClr>
                <a:srgbClr val="F26738"/>
              </a:buClr>
              <a:buSzPts val="1400"/>
              <a:buChar char="○"/>
              <a:defRPr>
                <a:solidFill>
                  <a:srgbClr val="F26738"/>
                </a:solidFill>
              </a:defRPr>
            </a:lvl5pPr>
            <a:lvl6pPr indent="-317500" lvl="5" marL="2743200" rtl="0">
              <a:lnSpc>
                <a:spcPct val="100000"/>
              </a:lnSpc>
              <a:spcBef>
                <a:spcPts val="0"/>
              </a:spcBef>
              <a:spcAft>
                <a:spcPts val="0"/>
              </a:spcAft>
              <a:buClr>
                <a:srgbClr val="F26738"/>
              </a:buClr>
              <a:buSzPts val="1400"/>
              <a:buChar char="■"/>
              <a:defRPr>
                <a:solidFill>
                  <a:srgbClr val="F26738"/>
                </a:solidFill>
              </a:defRPr>
            </a:lvl6pPr>
            <a:lvl7pPr indent="-317500" lvl="6" marL="3200400" rtl="0">
              <a:lnSpc>
                <a:spcPct val="100000"/>
              </a:lnSpc>
              <a:spcBef>
                <a:spcPts val="0"/>
              </a:spcBef>
              <a:spcAft>
                <a:spcPts val="0"/>
              </a:spcAft>
              <a:buClr>
                <a:srgbClr val="F26738"/>
              </a:buClr>
              <a:buSzPts val="1400"/>
              <a:buChar char="●"/>
              <a:defRPr>
                <a:solidFill>
                  <a:srgbClr val="F26738"/>
                </a:solidFill>
              </a:defRPr>
            </a:lvl7pPr>
            <a:lvl8pPr indent="-317500" lvl="7" marL="3657600" rtl="0">
              <a:lnSpc>
                <a:spcPct val="100000"/>
              </a:lnSpc>
              <a:spcBef>
                <a:spcPts val="0"/>
              </a:spcBef>
              <a:spcAft>
                <a:spcPts val="0"/>
              </a:spcAft>
              <a:buClr>
                <a:srgbClr val="F26738"/>
              </a:buClr>
              <a:buSzPts val="1400"/>
              <a:buChar char="○"/>
              <a:defRPr>
                <a:solidFill>
                  <a:srgbClr val="F26738"/>
                </a:solidFill>
              </a:defRPr>
            </a:lvl8pPr>
            <a:lvl9pPr indent="-317500" lvl="8" marL="4114800" rtl="0">
              <a:lnSpc>
                <a:spcPct val="100000"/>
              </a:lnSpc>
              <a:spcBef>
                <a:spcPts val="0"/>
              </a:spcBef>
              <a:spcAft>
                <a:spcPts val="0"/>
              </a:spcAft>
              <a:buClr>
                <a:srgbClr val="F26738"/>
              </a:buClr>
              <a:buSzPts val="1400"/>
              <a:buChar char="■"/>
              <a:defRPr>
                <a:solidFill>
                  <a:srgbClr val="F26738"/>
                </a:solidFill>
              </a:defRPr>
            </a:lvl9pPr>
          </a:lstStyle>
          <a:p/>
        </p:txBody>
      </p:sp>
      <p:grpSp>
        <p:nvGrpSpPr>
          <p:cNvPr id="119" name="Google Shape;119;p7"/>
          <p:cNvGrpSpPr/>
          <p:nvPr/>
        </p:nvGrpSpPr>
        <p:grpSpPr>
          <a:xfrm>
            <a:off x="0" y="4847150"/>
            <a:ext cx="3410100" cy="201600"/>
            <a:chOff x="0" y="4847150"/>
            <a:chExt cx="3410100" cy="201600"/>
          </a:xfrm>
        </p:grpSpPr>
        <p:grpSp>
          <p:nvGrpSpPr>
            <p:cNvPr id="120" name="Google Shape;120;p7"/>
            <p:cNvGrpSpPr/>
            <p:nvPr/>
          </p:nvGrpSpPr>
          <p:grpSpPr>
            <a:xfrm>
              <a:off x="0" y="4847150"/>
              <a:ext cx="3410100" cy="201600"/>
              <a:chOff x="0" y="4847150"/>
              <a:chExt cx="3410100" cy="201600"/>
            </a:xfrm>
          </p:grpSpPr>
          <p:sp>
            <p:nvSpPr>
              <p:cNvPr id="121" name="Google Shape;121;p7"/>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22" name="Google Shape;122;p7"/>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23" name="Google Shape;123;p7"/>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TITLE_2_1_1_1_1">
    <p:bg>
      <p:bgPr>
        <a:solidFill>
          <a:schemeClr val="lt2"/>
        </a:solidFill>
      </p:bgPr>
    </p:bg>
    <p:spTree>
      <p:nvGrpSpPr>
        <p:cNvPr id="124" name="Shape 124"/>
        <p:cNvGrpSpPr/>
        <p:nvPr/>
      </p:nvGrpSpPr>
      <p:grpSpPr>
        <a:xfrm>
          <a:off x="0" y="0"/>
          <a:ext cx="0" cy="0"/>
          <a:chOff x="0" y="0"/>
          <a:chExt cx="0" cy="0"/>
        </a:xfrm>
      </p:grpSpPr>
      <p:pic>
        <p:nvPicPr>
          <p:cNvPr id="125" name="Google Shape;125;p8"/>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26" name="Google Shape;126;p8" title="White_LOGO_RIPENCC_tagline2025.png"/>
          <p:cNvPicPr preferRelativeResize="0"/>
          <p:nvPr/>
        </p:nvPicPr>
        <p:blipFill rotWithShape="1">
          <a:blip r:embed="rId3">
            <a:alphaModFix/>
          </a:blip>
          <a:srcRect b="7374" l="0" r="0" t="7374"/>
          <a:stretch/>
        </p:blipFill>
        <p:spPr>
          <a:xfrm>
            <a:off x="435075" y="481925"/>
            <a:ext cx="2494950" cy="6040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TITLE_2_1_1_1_1_2">
    <p:bg>
      <p:bgPr>
        <a:solidFill>
          <a:schemeClr val="lt2"/>
        </a:solidFill>
      </p:bgPr>
    </p:bg>
    <p:spTree>
      <p:nvGrpSpPr>
        <p:cNvPr id="127" name="Shape 127"/>
        <p:cNvGrpSpPr/>
        <p:nvPr/>
      </p:nvGrpSpPr>
      <p:grpSpPr>
        <a:xfrm>
          <a:off x="0" y="0"/>
          <a:ext cx="0" cy="0"/>
          <a:chOff x="0" y="0"/>
          <a:chExt cx="0" cy="0"/>
        </a:xfrm>
      </p:grpSpPr>
      <p:pic>
        <p:nvPicPr>
          <p:cNvPr id="128" name="Google Shape;128;p9"/>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29" name="Google Shape;129;p9"/>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2_1_1_1_1_1">
    <p:bg>
      <p:bgPr>
        <a:solidFill>
          <a:schemeClr val="lt2"/>
        </a:solidFill>
      </p:bgPr>
    </p:bg>
    <p:spTree>
      <p:nvGrpSpPr>
        <p:cNvPr id="130" name="Shape 130"/>
        <p:cNvGrpSpPr/>
        <p:nvPr/>
      </p:nvGrpSpPr>
      <p:grpSpPr>
        <a:xfrm>
          <a:off x="0" y="0"/>
          <a:ext cx="0" cy="0"/>
          <a:chOff x="0" y="0"/>
          <a:chExt cx="0" cy="0"/>
        </a:xfrm>
      </p:grpSpPr>
      <p:pic>
        <p:nvPicPr>
          <p:cNvPr id="131" name="Google Shape;131;p10"/>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
        <p:nvSpPr>
          <p:cNvPr id="132" name="Google Shape;132;p10"/>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800"/>
              <a:buFont typeface="Verdana"/>
              <a:buNone/>
              <a:defRPr b="1" sz="1800">
                <a:solidFill>
                  <a:schemeClr val="lt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133" name="Google Shape;133;p10"/>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339752"/>
            <a:ext cx="4884600" cy="2486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rgbClr val="25316A"/>
              </a:buClr>
              <a:buSzPts val="1800"/>
              <a:buFont typeface="Verdana"/>
              <a:buChar char="●"/>
              <a:defRPr b="1" sz="1800">
                <a:solidFill>
                  <a:srgbClr val="25316A"/>
                </a:solidFill>
                <a:latin typeface="Verdana"/>
                <a:ea typeface="Verdana"/>
                <a:cs typeface="Verdana"/>
                <a:sym typeface="Verdana"/>
              </a:defRPr>
            </a:lvl1pPr>
            <a:lvl2pPr indent="-330200" lvl="1" marL="914400">
              <a:lnSpc>
                <a:spcPct val="100000"/>
              </a:lnSpc>
              <a:spcBef>
                <a:spcPts val="0"/>
              </a:spcBef>
              <a:spcAft>
                <a:spcPts val="0"/>
              </a:spcAft>
              <a:buClr>
                <a:srgbClr val="25316A"/>
              </a:buClr>
              <a:buSzPts val="1600"/>
              <a:buFont typeface="Verdana"/>
              <a:buChar char="○"/>
              <a:defRPr b="1" sz="1600">
                <a:solidFill>
                  <a:srgbClr val="25316A"/>
                </a:solidFill>
                <a:latin typeface="Verdana"/>
                <a:ea typeface="Verdana"/>
                <a:cs typeface="Verdana"/>
                <a:sym typeface="Verdana"/>
              </a:defRPr>
            </a:lvl2pPr>
            <a:lvl3pPr indent="-317500" lvl="2" marL="1371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3pPr>
            <a:lvl4pPr indent="-317500" lvl="3" marL="1828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4pPr>
            <a:lvl5pPr indent="-317500" lvl="4" marL="22860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5pPr>
            <a:lvl6pPr indent="-317500" lvl="5" marL="27432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6pPr>
            <a:lvl7pPr indent="-317500" lvl="6" marL="32004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7pPr>
            <a:lvl8pPr indent="-317500" lvl="7" marL="3657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8pPr>
            <a:lvl9pPr indent="-317500" lvl="8" marL="4114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nvSpPr>
        <p:spPr>
          <a:xfrm>
            <a:off x="3706900" y="1504225"/>
            <a:ext cx="4338000" cy="1493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400">
                <a:solidFill>
                  <a:schemeClr val="lt1"/>
                </a:solidFill>
                <a:latin typeface="Verdana"/>
                <a:ea typeface="Verdana"/>
                <a:cs typeface="Verdana"/>
                <a:sym typeface="Verdana"/>
              </a:rPr>
              <a:t>Changes to the</a:t>
            </a:r>
            <a:br>
              <a:rPr b="1" lang="en-GB" sz="3400">
                <a:solidFill>
                  <a:schemeClr val="lt1"/>
                </a:solidFill>
                <a:latin typeface="Verdana"/>
                <a:ea typeface="Verdana"/>
                <a:cs typeface="Verdana"/>
                <a:sym typeface="Verdana"/>
              </a:rPr>
            </a:br>
            <a:r>
              <a:rPr b="1" lang="en-GB" sz="3400">
                <a:solidFill>
                  <a:schemeClr val="lt1"/>
                </a:solidFill>
                <a:latin typeface="Verdana"/>
                <a:ea typeface="Verdana"/>
                <a:cs typeface="Verdana"/>
                <a:sym typeface="Verdana"/>
              </a:rPr>
              <a:t>RIPE Meeting websites</a:t>
            </a:r>
            <a:endParaRPr b="1" sz="3400">
              <a:solidFill>
                <a:schemeClr val="lt1"/>
              </a:solidFill>
              <a:latin typeface="Verdana"/>
              <a:ea typeface="Verdana"/>
              <a:cs typeface="Verdana"/>
              <a:sym typeface="Verdana"/>
            </a:endParaRPr>
          </a:p>
        </p:txBody>
      </p:sp>
      <p:cxnSp>
        <p:nvCxnSpPr>
          <p:cNvPr id="147" name="Google Shape;147;p14"/>
          <p:cNvCxnSpPr/>
          <p:nvPr/>
        </p:nvCxnSpPr>
        <p:spPr>
          <a:xfrm>
            <a:off x="3700150" y="3189625"/>
            <a:ext cx="3789900" cy="0"/>
          </a:xfrm>
          <a:prstGeom prst="straightConnector1">
            <a:avLst/>
          </a:prstGeom>
          <a:noFill/>
          <a:ln cap="flat" cmpd="sng" w="9525">
            <a:solidFill>
              <a:schemeClr val="lt1"/>
            </a:solidFill>
            <a:prstDash val="solid"/>
            <a:round/>
            <a:headEnd len="med" w="med" type="none"/>
            <a:tailEnd len="med" w="med" type="none"/>
          </a:ln>
        </p:spPr>
      </p:cxnSp>
      <p:sp>
        <p:nvSpPr>
          <p:cNvPr id="148" name="Google Shape;148;p14"/>
          <p:cNvSpPr txBox="1"/>
          <p:nvPr/>
        </p:nvSpPr>
        <p:spPr>
          <a:xfrm>
            <a:off x="3706900" y="4678125"/>
            <a:ext cx="40080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Phillip Oldham | RIPE NCC | </a:t>
            </a:r>
            <a:r>
              <a:rPr lang="en-GB" sz="800">
                <a:solidFill>
                  <a:schemeClr val="lt1"/>
                </a:solidFill>
                <a:latin typeface="Verdana"/>
                <a:ea typeface="Verdana"/>
                <a:cs typeface="Verdana"/>
                <a:sym typeface="Verdana"/>
              </a:rPr>
              <a:t>RIPE 90</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52" name="Shape 152"/>
        <p:cNvGrpSpPr/>
        <p:nvPr/>
      </p:nvGrpSpPr>
      <p:grpSpPr>
        <a:xfrm>
          <a:off x="0" y="0"/>
          <a:ext cx="0" cy="0"/>
          <a:chOff x="0" y="0"/>
          <a:chExt cx="0" cy="0"/>
        </a:xfrm>
      </p:grpSpPr>
      <p:sp>
        <p:nvSpPr>
          <p:cNvPr id="153" name="Google Shape;153;p1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54" name="Google Shape;154;p15"/>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Quick Introduction</a:t>
            </a:r>
            <a:endParaRPr/>
          </a:p>
        </p:txBody>
      </p:sp>
      <p:pic>
        <p:nvPicPr>
          <p:cNvPr id="155" name="Google Shape;155;p15"/>
          <p:cNvPicPr preferRelativeResize="0"/>
          <p:nvPr/>
        </p:nvPicPr>
        <p:blipFill rotWithShape="1">
          <a:blip r:embed="rId3">
            <a:alphaModFix/>
          </a:blip>
          <a:srcRect b="20268" l="6232" r="4600" t="5104"/>
          <a:stretch/>
        </p:blipFill>
        <p:spPr>
          <a:xfrm>
            <a:off x="731900" y="1006350"/>
            <a:ext cx="2013300" cy="2013300"/>
          </a:xfrm>
          <a:prstGeom prst="flowChartConnector">
            <a:avLst/>
          </a:prstGeom>
          <a:noFill/>
          <a:ln>
            <a:noFill/>
          </a:ln>
        </p:spPr>
      </p:pic>
      <p:grpSp>
        <p:nvGrpSpPr>
          <p:cNvPr id="156" name="Google Shape;156;p15"/>
          <p:cNvGrpSpPr/>
          <p:nvPr/>
        </p:nvGrpSpPr>
        <p:grpSpPr>
          <a:xfrm>
            <a:off x="720350" y="3277450"/>
            <a:ext cx="2058000" cy="471000"/>
            <a:chOff x="1113520" y="3095975"/>
            <a:chExt cx="2058000" cy="471000"/>
          </a:xfrm>
        </p:grpSpPr>
        <p:sp>
          <p:nvSpPr>
            <p:cNvPr id="157" name="Google Shape;157;p15"/>
            <p:cNvSpPr txBox="1"/>
            <p:nvPr/>
          </p:nvSpPr>
          <p:spPr>
            <a:xfrm>
              <a:off x="1113520" y="3095975"/>
              <a:ext cx="2058000" cy="246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GB" sz="1600">
                  <a:solidFill>
                    <a:srgbClr val="25316A"/>
                  </a:solidFill>
                  <a:latin typeface="Verdana"/>
                  <a:ea typeface="Verdana"/>
                  <a:cs typeface="Verdana"/>
                  <a:sym typeface="Verdana"/>
                </a:rPr>
                <a:t>Phillip Oldham</a:t>
              </a:r>
              <a:endParaRPr b="1" sz="1600">
                <a:solidFill>
                  <a:srgbClr val="25316A"/>
                </a:solidFill>
                <a:latin typeface="Verdana"/>
                <a:ea typeface="Verdana"/>
                <a:cs typeface="Verdana"/>
                <a:sym typeface="Verdana"/>
              </a:endParaRPr>
            </a:p>
          </p:txBody>
        </p:sp>
        <p:sp>
          <p:nvSpPr>
            <p:cNvPr id="158" name="Google Shape;158;p15"/>
            <p:cNvSpPr txBox="1"/>
            <p:nvPr/>
          </p:nvSpPr>
          <p:spPr>
            <a:xfrm>
              <a:off x="1160520" y="3382175"/>
              <a:ext cx="1977900" cy="18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GB" sz="1200">
                  <a:solidFill>
                    <a:srgbClr val="25316A"/>
                  </a:solidFill>
                  <a:latin typeface="Verdana"/>
                  <a:ea typeface="Verdana"/>
                  <a:cs typeface="Verdana"/>
                  <a:sym typeface="Verdana"/>
                </a:rPr>
                <a:t>Manager, Web Services</a:t>
              </a:r>
              <a:endParaRPr sz="1000">
                <a:solidFill>
                  <a:srgbClr val="25316A"/>
                </a:solidFill>
                <a:latin typeface="Verdana"/>
                <a:ea typeface="Verdana"/>
                <a:cs typeface="Verdana"/>
                <a:sym typeface="Verdana"/>
              </a:endParaRPr>
            </a:p>
          </p:txBody>
        </p:sp>
      </p:grpSp>
      <p:sp>
        <p:nvSpPr>
          <p:cNvPr id="159" name="Google Shape;159;p15"/>
          <p:cNvSpPr txBox="1"/>
          <p:nvPr/>
        </p:nvSpPr>
        <p:spPr>
          <a:xfrm>
            <a:off x="3760225" y="1427700"/>
            <a:ext cx="4807200" cy="346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600">
                <a:solidFill>
                  <a:srgbClr val="25316A"/>
                </a:solidFill>
                <a:latin typeface="Verdana"/>
                <a:ea typeface="Verdana"/>
                <a:cs typeface="Verdana"/>
                <a:sym typeface="Verdana"/>
              </a:rPr>
              <a:t>Web Services is a small technical team that sits within the Community and Engagement division of the NCC.</a:t>
            </a:r>
            <a:endParaRPr sz="16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6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lang="en-GB" sz="1600">
                <a:solidFill>
                  <a:srgbClr val="25316A"/>
                </a:solidFill>
                <a:latin typeface="Verdana"/>
                <a:ea typeface="Verdana"/>
                <a:cs typeface="Verdana"/>
                <a:sym typeface="Verdana"/>
              </a:rPr>
              <a:t>We are responsible for development, management and maintenance of the NCC’s public websites, including:</a:t>
            </a:r>
            <a:br>
              <a:rPr lang="en-GB" sz="1600">
                <a:solidFill>
                  <a:srgbClr val="25316A"/>
                </a:solidFill>
                <a:latin typeface="Verdana"/>
                <a:ea typeface="Verdana"/>
                <a:cs typeface="Verdana"/>
                <a:sym typeface="Verdana"/>
              </a:rPr>
            </a:br>
            <a:endParaRPr sz="1600">
              <a:solidFill>
                <a:srgbClr val="25316A"/>
              </a:solidFill>
              <a:latin typeface="Verdana"/>
              <a:ea typeface="Verdana"/>
              <a:cs typeface="Verdana"/>
              <a:sym typeface="Verdana"/>
            </a:endParaRPr>
          </a:p>
          <a:p>
            <a:pPr indent="-281600" lvl="0" marL="450000"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www.ripe.net</a:t>
            </a:r>
            <a:br>
              <a:rPr lang="en-GB" sz="1600">
                <a:solidFill>
                  <a:srgbClr val="25316A"/>
                </a:solidFill>
                <a:latin typeface="Verdana"/>
                <a:ea typeface="Verdana"/>
                <a:cs typeface="Verdana"/>
                <a:sym typeface="Verdana"/>
              </a:rPr>
            </a:br>
            <a:endParaRPr sz="1600">
              <a:solidFill>
                <a:srgbClr val="25316A"/>
              </a:solidFill>
              <a:latin typeface="Verdana"/>
              <a:ea typeface="Verdana"/>
              <a:cs typeface="Verdana"/>
              <a:sym typeface="Verdana"/>
            </a:endParaRPr>
          </a:p>
          <a:p>
            <a:pPr indent="-281600" lvl="0" marL="450000"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labs.ripe.net</a:t>
            </a:r>
            <a:br>
              <a:rPr lang="en-GB" sz="1600">
                <a:solidFill>
                  <a:srgbClr val="25316A"/>
                </a:solidFill>
                <a:latin typeface="Verdana"/>
                <a:ea typeface="Verdana"/>
                <a:cs typeface="Verdana"/>
                <a:sym typeface="Verdana"/>
              </a:rPr>
            </a:br>
            <a:endParaRPr sz="1600">
              <a:solidFill>
                <a:srgbClr val="25316A"/>
              </a:solidFill>
              <a:latin typeface="Verdana"/>
              <a:ea typeface="Verdana"/>
              <a:cs typeface="Verdana"/>
              <a:sym typeface="Verdana"/>
            </a:endParaRPr>
          </a:p>
          <a:p>
            <a:pPr indent="-281600" lvl="0" marL="450000"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The RIPE Meeting websites</a:t>
            </a:r>
            <a:endParaRPr sz="1600">
              <a:solidFill>
                <a:srgbClr val="25316A"/>
              </a:solidFill>
              <a:latin typeface="Verdana"/>
              <a:ea typeface="Verdana"/>
              <a:cs typeface="Verdana"/>
              <a:sym typeface="Verdana"/>
            </a:endParaRPr>
          </a:p>
        </p:txBody>
      </p:sp>
      <p:sp>
        <p:nvSpPr>
          <p:cNvPr id="160" name="Google Shape;160;p15"/>
          <p:cNvSpPr txBox="1"/>
          <p:nvPr/>
        </p:nvSpPr>
        <p:spPr>
          <a:xfrm>
            <a:off x="3760225" y="1006338"/>
            <a:ext cx="3859500" cy="246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sz="1600">
                <a:solidFill>
                  <a:srgbClr val="F26738"/>
                </a:solidFill>
                <a:latin typeface="Verdana"/>
                <a:ea typeface="Verdana"/>
                <a:cs typeface="Verdana"/>
                <a:sym typeface="Verdana"/>
              </a:rPr>
              <a:t>Web Services</a:t>
            </a:r>
            <a:endParaRPr b="1" sz="1600">
              <a:solidFill>
                <a:srgbClr val="F26738"/>
              </a:solidFill>
              <a:latin typeface="Verdana"/>
              <a:ea typeface="Verdana"/>
              <a:cs typeface="Verdana"/>
              <a:sym typeface="Verdana"/>
            </a:endParaRPr>
          </a:p>
        </p:txBody>
      </p:sp>
      <p:grpSp>
        <p:nvGrpSpPr>
          <p:cNvPr id="161" name="Google Shape;161;p15"/>
          <p:cNvGrpSpPr/>
          <p:nvPr/>
        </p:nvGrpSpPr>
        <p:grpSpPr>
          <a:xfrm>
            <a:off x="781142" y="4053373"/>
            <a:ext cx="2013206" cy="352338"/>
            <a:chOff x="4110272" y="3687250"/>
            <a:chExt cx="2463240" cy="431100"/>
          </a:xfrm>
        </p:grpSpPr>
        <p:sp>
          <p:nvSpPr>
            <p:cNvPr id="162" name="Google Shape;162;p15"/>
            <p:cNvSpPr txBox="1"/>
            <p:nvPr/>
          </p:nvSpPr>
          <p:spPr>
            <a:xfrm>
              <a:off x="4456713" y="3687250"/>
              <a:ext cx="21168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300">
                  <a:solidFill>
                    <a:srgbClr val="F26738"/>
                  </a:solidFill>
                  <a:latin typeface="Verdana"/>
                  <a:ea typeface="Verdana"/>
                  <a:cs typeface="Verdana"/>
                  <a:sym typeface="Verdana"/>
                </a:rPr>
                <a:t>poldham@ripe.net</a:t>
              </a:r>
              <a:endParaRPr sz="1300">
                <a:solidFill>
                  <a:srgbClr val="F26738"/>
                </a:solidFill>
                <a:latin typeface="Verdana"/>
                <a:ea typeface="Verdana"/>
                <a:cs typeface="Verdana"/>
                <a:sym typeface="Verdana"/>
              </a:endParaRPr>
            </a:p>
          </p:txBody>
        </p:sp>
        <p:grpSp>
          <p:nvGrpSpPr>
            <p:cNvPr id="163" name="Google Shape;163;p15"/>
            <p:cNvGrpSpPr/>
            <p:nvPr/>
          </p:nvGrpSpPr>
          <p:grpSpPr>
            <a:xfrm>
              <a:off x="4110272" y="3753111"/>
              <a:ext cx="346431" cy="346431"/>
              <a:chOff x="4497725" y="1397950"/>
              <a:chExt cx="683700" cy="683700"/>
            </a:xfrm>
          </p:grpSpPr>
          <p:sp>
            <p:nvSpPr>
              <p:cNvPr id="164" name="Google Shape;164;p15"/>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65" name="Google Shape;165;p15"/>
              <p:cNvPicPr preferRelativeResize="0"/>
              <p:nvPr/>
            </p:nvPicPr>
            <p:blipFill>
              <a:blip r:embed="rId4">
                <a:alphaModFix/>
              </a:blip>
              <a:stretch>
                <a:fillRect/>
              </a:stretch>
            </p:blipFill>
            <p:spPr>
              <a:xfrm>
                <a:off x="4669363" y="1569588"/>
                <a:ext cx="340425" cy="340425"/>
              </a:xfrm>
              <a:prstGeom prst="rect">
                <a:avLst/>
              </a:prstGeom>
              <a:noFill/>
              <a:ln>
                <a:noFill/>
              </a:ln>
            </p:spPr>
          </p:pic>
        </p:grpSp>
      </p:grpSp>
      <p:pic>
        <p:nvPicPr>
          <p:cNvPr id="166" name="Google Shape;166;p15"/>
          <p:cNvPicPr preferRelativeResize="0"/>
          <p:nvPr/>
        </p:nvPicPr>
        <p:blipFill>
          <a:blip r:embed="rId5">
            <a:alphaModFix/>
          </a:blip>
          <a:stretch>
            <a:fillRect/>
          </a:stretch>
        </p:blipFill>
        <p:spPr>
          <a:xfrm>
            <a:off x="731900" y="1006913"/>
            <a:ext cx="2013298" cy="20121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72" name="Google Shape;172;p16"/>
          <p:cNvSpPr txBox="1"/>
          <p:nvPr>
            <p:ph idx="1" type="subTitle"/>
          </p:nvPr>
        </p:nvSpPr>
        <p:spPr>
          <a:xfrm>
            <a:off x="311700" y="1047750"/>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Changes</a:t>
            </a:r>
            <a:endParaRPr/>
          </a:p>
        </p:txBody>
      </p:sp>
      <p:sp>
        <p:nvSpPr>
          <p:cNvPr id="173" name="Google Shape;173;p16"/>
          <p:cNvSpPr txBox="1"/>
          <p:nvPr>
            <p:ph idx="2" type="body"/>
          </p:nvPr>
        </p:nvSpPr>
        <p:spPr>
          <a:xfrm>
            <a:off x="311700" y="1447800"/>
            <a:ext cx="8491800" cy="30999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Moving all future RIPE meeting websites to a single </a:t>
            </a:r>
            <a:r>
              <a:rPr b="1" lang="en-GB"/>
              <a:t>Wagtail</a:t>
            </a:r>
            <a:r>
              <a:rPr lang="en-GB"/>
              <a:t> instance. Wagtail is</a:t>
            </a:r>
            <a:r>
              <a:rPr lang="en-GB"/>
              <a:t> the same platform that powers the majority of systems that Web Services manages.</a:t>
            </a:r>
            <a:br>
              <a:rPr lang="en-GB"/>
            </a:br>
            <a:endParaRPr/>
          </a:p>
          <a:p>
            <a:pPr indent="-317500" lvl="0" marL="457200" rtl="0" algn="l">
              <a:spcBef>
                <a:spcPts val="0"/>
              </a:spcBef>
              <a:spcAft>
                <a:spcPts val="0"/>
              </a:spcAft>
              <a:buSzPts val="1400"/>
              <a:buChar char="●"/>
            </a:pPr>
            <a:r>
              <a:rPr lang="en-GB"/>
              <a:t>Moving away from the custom Call for Presentation (CfP) system to a self-hosted, open-source system called </a:t>
            </a:r>
            <a:r>
              <a:rPr b="1" lang="en-GB"/>
              <a:t>Pretalx</a:t>
            </a:r>
            <a:r>
              <a:rPr lang="en-GB"/>
              <a:t>.</a:t>
            </a:r>
            <a:endParaRPr/>
          </a:p>
        </p:txBody>
      </p:sp>
      <p:sp>
        <p:nvSpPr>
          <p:cNvPr id="174" name="Google Shape;174;p16"/>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We’ve Been Working 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80" name="Google Shape;180;p17"/>
          <p:cNvSpPr txBox="1"/>
          <p:nvPr>
            <p:ph idx="1" type="subTitle"/>
          </p:nvPr>
        </p:nvSpPr>
        <p:spPr>
          <a:xfrm>
            <a:off x="311700" y="1047750"/>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Benefits</a:t>
            </a:r>
            <a:endParaRPr/>
          </a:p>
        </p:txBody>
      </p:sp>
      <p:sp>
        <p:nvSpPr>
          <p:cNvPr id="181" name="Google Shape;181;p17"/>
          <p:cNvSpPr txBox="1"/>
          <p:nvPr>
            <p:ph idx="2" type="body"/>
          </p:nvPr>
        </p:nvSpPr>
        <p:spPr>
          <a:xfrm>
            <a:off x="311700" y="1447800"/>
            <a:ext cx="8179800" cy="30999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b="1" lang="en-GB"/>
              <a:t>Easier to customise</a:t>
            </a:r>
            <a:r>
              <a:rPr lang="en-GB"/>
              <a:t>, update, improve, integrate, and add to the system.</a:t>
            </a:r>
            <a:br>
              <a:rPr lang="en-GB"/>
            </a:br>
            <a:endParaRPr/>
          </a:p>
          <a:p>
            <a:pPr indent="-317500" lvl="0" marL="457200" rtl="0" algn="l">
              <a:spcBef>
                <a:spcPts val="0"/>
              </a:spcBef>
              <a:spcAft>
                <a:spcPts val="0"/>
              </a:spcAft>
              <a:buSzPts val="1400"/>
              <a:buChar char="●"/>
            </a:pPr>
            <a:r>
              <a:rPr b="1" lang="en-GB"/>
              <a:t>Faster to respond to issues</a:t>
            </a:r>
            <a:r>
              <a:rPr lang="en-GB"/>
              <a:t> due to the well-known tech stack (Python/Django).</a:t>
            </a:r>
            <a:br>
              <a:rPr lang="en-GB"/>
            </a:br>
            <a:endParaRPr/>
          </a:p>
          <a:p>
            <a:pPr indent="-317500" lvl="0" marL="457200" rtl="0" algn="l">
              <a:spcBef>
                <a:spcPts val="0"/>
              </a:spcBef>
              <a:spcAft>
                <a:spcPts val="0"/>
              </a:spcAft>
              <a:buSzPts val="1400"/>
              <a:buChar char="●"/>
            </a:pPr>
            <a:r>
              <a:rPr b="1" lang="en-GB"/>
              <a:t>Improve</a:t>
            </a:r>
            <a:r>
              <a:rPr lang="en-GB"/>
              <a:t> </a:t>
            </a:r>
            <a:r>
              <a:rPr b="1" lang="en-GB"/>
              <a:t>accessibility</a:t>
            </a:r>
            <a:r>
              <a:rPr lang="en-GB"/>
              <a:t>, </a:t>
            </a:r>
            <a:r>
              <a:rPr b="1" lang="en-GB"/>
              <a:t>responsiveness</a:t>
            </a:r>
            <a:r>
              <a:rPr lang="en-GB"/>
              <a:t>, and the </a:t>
            </a:r>
            <a:r>
              <a:rPr b="1" lang="en-GB"/>
              <a:t>user experience</a:t>
            </a:r>
            <a:r>
              <a:rPr lang="en-GB"/>
              <a:t> – especially </a:t>
            </a:r>
            <a:br>
              <a:rPr lang="en-GB"/>
            </a:br>
            <a:r>
              <a:rPr lang="en-GB"/>
              <a:t>on mobile.</a:t>
            </a:r>
            <a:br>
              <a:rPr lang="en-GB"/>
            </a:br>
            <a:endParaRPr/>
          </a:p>
          <a:p>
            <a:pPr indent="-317500" lvl="0" marL="457200" rtl="0" algn="l">
              <a:spcBef>
                <a:spcPts val="0"/>
              </a:spcBef>
              <a:spcAft>
                <a:spcPts val="0"/>
              </a:spcAft>
              <a:buSzPts val="1400"/>
              <a:buChar char="●"/>
            </a:pPr>
            <a:r>
              <a:rPr b="1" lang="en-GB"/>
              <a:t>Reduce the attack surface</a:t>
            </a:r>
            <a:r>
              <a:rPr lang="en-GB"/>
              <a:t>, by moving away from highly targeted software.</a:t>
            </a:r>
            <a:br>
              <a:rPr lang="en-GB"/>
            </a:br>
            <a:endParaRPr/>
          </a:p>
          <a:p>
            <a:pPr indent="-317500" lvl="0" marL="457200" rtl="0" algn="l">
              <a:spcBef>
                <a:spcPts val="0"/>
              </a:spcBef>
              <a:spcAft>
                <a:spcPts val="0"/>
              </a:spcAft>
              <a:buSzPts val="1400"/>
              <a:buChar char="●"/>
            </a:pPr>
            <a:r>
              <a:rPr b="1" lang="en-GB"/>
              <a:t>Reduce deployment and management overhead</a:t>
            </a:r>
            <a:r>
              <a:rPr lang="en-GB"/>
              <a:t> for our teams for each RIPE meeting going forward.</a:t>
            </a:r>
            <a:br>
              <a:rPr lang="en-GB"/>
            </a:br>
            <a:endParaRPr/>
          </a:p>
          <a:p>
            <a:pPr indent="-317500" lvl="0" marL="457200" rtl="0" algn="l">
              <a:spcBef>
                <a:spcPts val="0"/>
              </a:spcBef>
              <a:spcAft>
                <a:spcPts val="0"/>
              </a:spcAft>
              <a:buSzPts val="1400"/>
              <a:buChar char="●"/>
            </a:pPr>
            <a:r>
              <a:rPr lang="en-GB"/>
              <a:t>Leverage widely adopted open-source tools with </a:t>
            </a:r>
            <a:r>
              <a:rPr b="1" lang="en-GB"/>
              <a:t>strong community support</a:t>
            </a:r>
            <a:r>
              <a:rPr lang="en-GB"/>
              <a:t>, </a:t>
            </a:r>
            <a:r>
              <a:rPr b="1" lang="en-GB"/>
              <a:t>direct support options</a:t>
            </a:r>
            <a:r>
              <a:rPr lang="en-GB"/>
              <a:t> and </a:t>
            </a:r>
            <a:r>
              <a:rPr b="1" lang="en-GB"/>
              <a:t>proven industry use.</a:t>
            </a:r>
            <a:endParaRPr b="1"/>
          </a:p>
        </p:txBody>
      </p:sp>
      <p:sp>
        <p:nvSpPr>
          <p:cNvPr id="182" name="Google Shape;182;p17"/>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Why We’re Changing Things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88" name="Google Shape;188;p18"/>
          <p:cNvSpPr txBox="1"/>
          <p:nvPr>
            <p:ph idx="1" type="subTitle"/>
          </p:nvPr>
        </p:nvSpPr>
        <p:spPr>
          <a:xfrm>
            <a:off x="311700" y="1047750"/>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Minor impacts</a:t>
            </a:r>
            <a:endParaRPr/>
          </a:p>
        </p:txBody>
      </p:sp>
      <p:sp>
        <p:nvSpPr>
          <p:cNvPr id="189" name="Google Shape;189;p18"/>
          <p:cNvSpPr txBox="1"/>
          <p:nvPr>
            <p:ph idx="2" type="body"/>
          </p:nvPr>
        </p:nvSpPr>
        <p:spPr>
          <a:xfrm>
            <a:off x="311700" y="1447800"/>
            <a:ext cx="8491800" cy="11448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Using the RIPE meeting websites should be an overall better experience for everyone.</a:t>
            </a:r>
            <a:br>
              <a:rPr lang="en-GB"/>
            </a:br>
            <a:endParaRPr/>
          </a:p>
          <a:p>
            <a:pPr indent="-317500" lvl="0" marL="457200" rtl="0" algn="l">
              <a:spcBef>
                <a:spcPts val="0"/>
              </a:spcBef>
              <a:spcAft>
                <a:spcPts val="0"/>
              </a:spcAft>
              <a:buSzPts val="1400"/>
              <a:buChar char="●"/>
            </a:pPr>
            <a:r>
              <a:rPr lang="en-GB"/>
              <a:t>The design has been migrated, so should still be familiar to our regular attendees.</a:t>
            </a:r>
            <a:br>
              <a:rPr lang="en-GB"/>
            </a:br>
            <a:endParaRPr/>
          </a:p>
          <a:p>
            <a:pPr indent="-317500" lvl="0" marL="457200" rtl="0" algn="l">
              <a:spcBef>
                <a:spcPts val="0"/>
              </a:spcBef>
              <a:spcAft>
                <a:spcPts val="0"/>
              </a:spcAft>
              <a:buSzPts val="1400"/>
              <a:buChar char="●"/>
            </a:pPr>
            <a:r>
              <a:rPr lang="en-GB"/>
              <a:t>Search should be improved, though we will be working to make it even better.</a:t>
            </a:r>
            <a:endParaRPr/>
          </a:p>
        </p:txBody>
      </p:sp>
      <p:sp>
        <p:nvSpPr>
          <p:cNvPr id="190" name="Google Shape;190;p18"/>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This Means For You</a:t>
            </a:r>
            <a:endParaRPr/>
          </a:p>
        </p:txBody>
      </p:sp>
      <p:sp>
        <p:nvSpPr>
          <p:cNvPr id="191" name="Google Shape;191;p18"/>
          <p:cNvSpPr txBox="1"/>
          <p:nvPr>
            <p:ph idx="1" type="subTitle"/>
          </p:nvPr>
        </p:nvSpPr>
        <p:spPr>
          <a:xfrm>
            <a:off x="326100" y="2904925"/>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Major impacts</a:t>
            </a:r>
            <a:endParaRPr/>
          </a:p>
        </p:txBody>
      </p:sp>
      <p:sp>
        <p:nvSpPr>
          <p:cNvPr id="192" name="Google Shape;192;p18"/>
          <p:cNvSpPr txBox="1"/>
          <p:nvPr>
            <p:ph idx="2" type="body"/>
          </p:nvPr>
        </p:nvSpPr>
        <p:spPr>
          <a:xfrm>
            <a:off x="326100" y="3304975"/>
            <a:ext cx="8491800" cy="11034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The move to Pretalx changes the workflow many are familiar with for managing talk submissions.</a:t>
            </a:r>
            <a:br>
              <a:rPr lang="en-GB"/>
            </a:br>
            <a:endParaRPr/>
          </a:p>
          <a:p>
            <a:pPr indent="-317500" lvl="0" marL="457200" rtl="0" algn="l">
              <a:spcBef>
                <a:spcPts val="0"/>
              </a:spcBef>
              <a:spcAft>
                <a:spcPts val="0"/>
              </a:spcAft>
              <a:buSzPts val="1400"/>
              <a:buChar char="●"/>
            </a:pPr>
            <a:r>
              <a:rPr lang="en-GB"/>
              <a:t>The integration between Pretalx and the new meeting website platform is mostly complete but is still under active development. </a:t>
            </a:r>
            <a:r>
              <a:rPr i="1" lang="en-GB"/>
              <a:t>Caveat usor.</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198" name="Google Shape;198;p19"/>
          <p:cNvSpPr txBox="1"/>
          <p:nvPr>
            <p:ph idx="1" type="subTitle"/>
          </p:nvPr>
        </p:nvSpPr>
        <p:spPr>
          <a:xfrm>
            <a:off x="311700" y="1047750"/>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Now!</a:t>
            </a:r>
            <a:endParaRPr/>
          </a:p>
        </p:txBody>
      </p:sp>
      <p:sp>
        <p:nvSpPr>
          <p:cNvPr id="199" name="Google Shape;199;p19"/>
          <p:cNvSpPr txBox="1"/>
          <p:nvPr>
            <p:ph idx="2" type="body"/>
          </p:nvPr>
        </p:nvSpPr>
        <p:spPr>
          <a:xfrm>
            <a:off x="311700" y="1447800"/>
            <a:ext cx="3570300" cy="30999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The meeting website for RIPE 91 is live on the new platform:</a:t>
            </a:r>
            <a:br>
              <a:rPr lang="en-GB"/>
            </a:br>
            <a:r>
              <a:rPr lang="en-GB">
                <a:solidFill>
                  <a:srgbClr val="F26738"/>
                </a:solidFill>
              </a:rPr>
              <a:t>https://</a:t>
            </a:r>
            <a:r>
              <a:rPr lang="en-GB">
                <a:solidFill>
                  <a:srgbClr val="F26738"/>
                </a:solidFill>
              </a:rPr>
              <a:t>ripe91.ripe.net</a:t>
            </a:r>
            <a:br>
              <a:rPr lang="en-GB"/>
            </a:br>
            <a:endParaRPr/>
          </a:p>
          <a:p>
            <a:pPr indent="-317500" lvl="0" marL="457200" rtl="0" algn="l">
              <a:spcBef>
                <a:spcPts val="0"/>
              </a:spcBef>
              <a:spcAft>
                <a:spcPts val="0"/>
              </a:spcAft>
              <a:buSzPts val="1400"/>
              <a:buChar char="●"/>
            </a:pPr>
            <a:r>
              <a:rPr lang="en-GB"/>
              <a:t>The CfP will open in a few weeks, and will be on the new Pretalx system.</a:t>
            </a:r>
            <a:endParaRPr/>
          </a:p>
          <a:p>
            <a:pPr indent="0" lvl="0" marL="0" rtl="0" algn="l">
              <a:spcBef>
                <a:spcPts val="1200"/>
              </a:spcBef>
              <a:spcAft>
                <a:spcPts val="1200"/>
              </a:spcAft>
              <a:buNone/>
            </a:pPr>
            <a:r>
              <a:t/>
            </a:r>
            <a:endParaRPr/>
          </a:p>
        </p:txBody>
      </p:sp>
      <p:sp>
        <p:nvSpPr>
          <p:cNvPr id="200" name="Google Shape;200;p19"/>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When Will the Change Take Place</a:t>
            </a:r>
            <a:endParaRPr/>
          </a:p>
        </p:txBody>
      </p:sp>
      <p:pic>
        <p:nvPicPr>
          <p:cNvPr id="201" name="Google Shape;201;p19" title="Screenshot 2025-05-08 at 16.52.14.png"/>
          <p:cNvPicPr preferRelativeResize="0"/>
          <p:nvPr/>
        </p:nvPicPr>
        <p:blipFill>
          <a:blip r:embed="rId3">
            <a:alphaModFix/>
          </a:blip>
          <a:stretch>
            <a:fillRect/>
          </a:stretch>
        </p:blipFill>
        <p:spPr>
          <a:xfrm>
            <a:off x="4034400" y="936650"/>
            <a:ext cx="4848317" cy="31177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07" name="Google Shape;207;p20"/>
          <p:cNvSpPr txBox="1"/>
          <p:nvPr>
            <p:ph idx="1" type="subTitle"/>
          </p:nvPr>
        </p:nvSpPr>
        <p:spPr>
          <a:xfrm>
            <a:off x="311700" y="1047750"/>
            <a:ext cx="38892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Feedback</a:t>
            </a:r>
            <a:endParaRPr/>
          </a:p>
        </p:txBody>
      </p:sp>
      <p:sp>
        <p:nvSpPr>
          <p:cNvPr id="208" name="Google Shape;208;p20"/>
          <p:cNvSpPr txBox="1"/>
          <p:nvPr>
            <p:ph idx="2" type="body"/>
          </p:nvPr>
        </p:nvSpPr>
        <p:spPr>
          <a:xfrm>
            <a:off x="311700" y="1447800"/>
            <a:ext cx="3889200" cy="125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 always, your feedback is extremely important.</a:t>
            </a:r>
            <a:endParaRPr/>
          </a:p>
          <a:p>
            <a:pPr indent="0" lvl="0" marL="0" rtl="0" algn="l">
              <a:spcBef>
                <a:spcPts val="1200"/>
              </a:spcBef>
              <a:spcAft>
                <a:spcPts val="1200"/>
              </a:spcAft>
              <a:buNone/>
            </a:pPr>
            <a:r>
              <a:rPr lang="en-GB"/>
              <a:t>If you encounter any issues, please do let us know.</a:t>
            </a:r>
            <a:endParaRPr/>
          </a:p>
        </p:txBody>
      </p:sp>
      <p:sp>
        <p:nvSpPr>
          <p:cNvPr id="209" name="Google Shape;209;p20"/>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How You Can Help (And How We Can Help You)</a:t>
            </a:r>
            <a:endParaRPr/>
          </a:p>
        </p:txBody>
      </p:sp>
      <p:grpSp>
        <p:nvGrpSpPr>
          <p:cNvPr id="210" name="Google Shape;210;p20"/>
          <p:cNvGrpSpPr/>
          <p:nvPr/>
        </p:nvGrpSpPr>
        <p:grpSpPr>
          <a:xfrm>
            <a:off x="397135" y="3757750"/>
            <a:ext cx="2736840" cy="431100"/>
            <a:chOff x="1303822" y="4033125"/>
            <a:chExt cx="2736840" cy="431100"/>
          </a:xfrm>
        </p:grpSpPr>
        <p:sp>
          <p:nvSpPr>
            <p:cNvPr id="211" name="Google Shape;211;p20"/>
            <p:cNvSpPr txBox="1"/>
            <p:nvPr/>
          </p:nvSpPr>
          <p:spPr>
            <a:xfrm>
              <a:off x="1650263" y="4033125"/>
              <a:ext cx="23904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solidFill>
                    <a:srgbClr val="F26738"/>
                  </a:solidFill>
                  <a:latin typeface="Verdana"/>
                  <a:ea typeface="Verdana"/>
                  <a:cs typeface="Verdana"/>
                  <a:sym typeface="Verdana"/>
                </a:rPr>
                <a:t>webmaster@ripe.net</a:t>
              </a:r>
              <a:endParaRPr sz="1600">
                <a:solidFill>
                  <a:srgbClr val="F26738"/>
                </a:solidFill>
                <a:latin typeface="Verdana"/>
                <a:ea typeface="Verdana"/>
                <a:cs typeface="Verdana"/>
                <a:sym typeface="Verdana"/>
              </a:endParaRPr>
            </a:p>
          </p:txBody>
        </p:sp>
        <p:grpSp>
          <p:nvGrpSpPr>
            <p:cNvPr id="212" name="Google Shape;212;p20"/>
            <p:cNvGrpSpPr/>
            <p:nvPr/>
          </p:nvGrpSpPr>
          <p:grpSpPr>
            <a:xfrm>
              <a:off x="1303822" y="4098986"/>
              <a:ext cx="346431" cy="346431"/>
              <a:chOff x="-1040957" y="2080553"/>
              <a:chExt cx="683700" cy="683700"/>
            </a:xfrm>
          </p:grpSpPr>
          <p:sp>
            <p:nvSpPr>
              <p:cNvPr id="213" name="Google Shape;213;p20"/>
              <p:cNvSpPr/>
              <p:nvPr/>
            </p:nvSpPr>
            <p:spPr>
              <a:xfrm>
                <a:off x="-1040957" y="2080553"/>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214" name="Google Shape;214;p20"/>
              <p:cNvPicPr preferRelativeResize="0"/>
              <p:nvPr/>
            </p:nvPicPr>
            <p:blipFill>
              <a:blip r:embed="rId3">
                <a:alphaModFix/>
              </a:blip>
              <a:stretch>
                <a:fillRect/>
              </a:stretch>
            </p:blipFill>
            <p:spPr>
              <a:xfrm>
                <a:off x="-869319" y="2252191"/>
                <a:ext cx="340425" cy="340425"/>
              </a:xfrm>
              <a:prstGeom prst="rect">
                <a:avLst/>
              </a:prstGeom>
              <a:noFill/>
              <a:ln>
                <a:noFill/>
              </a:ln>
            </p:spPr>
          </p:pic>
        </p:grpSp>
      </p:grpSp>
      <p:sp>
        <p:nvSpPr>
          <p:cNvPr id="215" name="Google Shape;215;p20"/>
          <p:cNvSpPr txBox="1"/>
          <p:nvPr>
            <p:ph idx="1" type="subTitle"/>
          </p:nvPr>
        </p:nvSpPr>
        <p:spPr>
          <a:xfrm>
            <a:off x="4727250" y="1047750"/>
            <a:ext cx="38892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Support</a:t>
            </a:r>
            <a:endParaRPr/>
          </a:p>
        </p:txBody>
      </p:sp>
      <p:sp>
        <p:nvSpPr>
          <p:cNvPr id="216" name="Google Shape;216;p20"/>
          <p:cNvSpPr txBox="1"/>
          <p:nvPr>
            <p:ph idx="2" type="body"/>
          </p:nvPr>
        </p:nvSpPr>
        <p:spPr>
          <a:xfrm>
            <a:off x="4727250" y="1447800"/>
            <a:ext cx="4204800" cy="125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If you need assistance with your talk submissions, please contact the </a:t>
            </a:r>
            <a:br>
              <a:rPr lang="en-GB"/>
            </a:br>
            <a:r>
              <a:rPr lang="en-GB"/>
              <a:t>Web Services team. </a:t>
            </a:r>
            <a:endParaRPr/>
          </a:p>
          <a:p>
            <a:pPr indent="0" lvl="0" marL="0" rtl="0" algn="l">
              <a:spcBef>
                <a:spcPts val="1200"/>
              </a:spcBef>
              <a:spcAft>
                <a:spcPts val="1200"/>
              </a:spcAft>
              <a:buNone/>
            </a:pPr>
            <a:r>
              <a:rPr lang="en-GB"/>
              <a:t>We’re always happy to help!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b="169" l="0" r="0" t="179"/>
          <a:stretch/>
        </p:blipFill>
        <p:spPr>
          <a:xfrm>
            <a:off x="-16187" y="0"/>
            <a:ext cx="9176376" cy="5143500"/>
          </a:xfrm>
          <a:prstGeom prst="rect">
            <a:avLst/>
          </a:prstGeom>
          <a:noFill/>
          <a:ln>
            <a:noFill/>
          </a:ln>
        </p:spPr>
      </p:pic>
      <p:pic>
        <p:nvPicPr>
          <p:cNvPr id="222" name="Google Shape;222;p21"/>
          <p:cNvPicPr preferRelativeResize="0"/>
          <p:nvPr/>
        </p:nvPicPr>
        <p:blipFill rotWithShape="1">
          <a:blip r:embed="rId4">
            <a:alphaModFix/>
          </a:blip>
          <a:srcRect b="0" l="0" r="0" t="0"/>
          <a:stretch/>
        </p:blipFill>
        <p:spPr>
          <a:xfrm>
            <a:off x="8433650" y="245960"/>
            <a:ext cx="426720" cy="426720"/>
          </a:xfrm>
          <a:prstGeom prst="rect">
            <a:avLst/>
          </a:prstGeom>
          <a:noFill/>
          <a:ln>
            <a:noFill/>
          </a:ln>
        </p:spPr>
      </p:pic>
      <p:sp>
        <p:nvSpPr>
          <p:cNvPr id="223" name="Google Shape;223;p21"/>
          <p:cNvSpPr txBox="1"/>
          <p:nvPr/>
        </p:nvSpPr>
        <p:spPr>
          <a:xfrm>
            <a:off x="1487400" y="1713825"/>
            <a:ext cx="3926100" cy="125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4200">
                <a:solidFill>
                  <a:schemeClr val="lt1"/>
                </a:solidFill>
                <a:latin typeface="Verdana"/>
                <a:ea typeface="Verdana"/>
                <a:cs typeface="Verdana"/>
                <a:sym typeface="Verdana"/>
              </a:rPr>
              <a:t>Questions </a:t>
            </a:r>
            <a:br>
              <a:rPr b="1" lang="en-GB" sz="4200">
                <a:solidFill>
                  <a:schemeClr val="lt1"/>
                </a:solidFill>
                <a:latin typeface="Verdana"/>
                <a:ea typeface="Verdana"/>
                <a:cs typeface="Verdana"/>
                <a:sym typeface="Verdana"/>
              </a:rPr>
            </a:br>
            <a:r>
              <a:rPr b="1" lang="en-GB" sz="4200">
                <a:solidFill>
                  <a:schemeClr val="lt1"/>
                </a:solidFill>
                <a:latin typeface="Verdana"/>
                <a:ea typeface="Verdana"/>
                <a:cs typeface="Verdana"/>
                <a:sym typeface="Verdana"/>
              </a:rPr>
              <a:t>&amp; Comments</a:t>
            </a:r>
            <a:endParaRPr b="1" sz="4100">
              <a:solidFill>
                <a:schemeClr val="lt1"/>
              </a:solidFill>
              <a:latin typeface="Verdana"/>
              <a:ea typeface="Verdana"/>
              <a:cs typeface="Verdana"/>
              <a:sym typeface="Verdana"/>
            </a:endParaRPr>
          </a:p>
        </p:txBody>
      </p:sp>
      <p:sp>
        <p:nvSpPr>
          <p:cNvPr id="224" name="Google Shape;224;p21"/>
          <p:cNvSpPr txBox="1"/>
          <p:nvPr/>
        </p:nvSpPr>
        <p:spPr>
          <a:xfrm>
            <a:off x="5413375" y="1456925"/>
            <a:ext cx="1455600" cy="246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2200">
                <a:solidFill>
                  <a:srgbClr val="F26738"/>
                </a:solidFill>
                <a:latin typeface="Verdana"/>
                <a:ea typeface="Verdana"/>
                <a:cs typeface="Verdana"/>
                <a:sym typeface="Verdana"/>
              </a:rPr>
              <a:t>?</a:t>
            </a:r>
            <a:endParaRPr b="1" sz="12200">
              <a:solidFill>
                <a:srgbClr val="F26738"/>
              </a:solidFill>
              <a:latin typeface="Verdana"/>
              <a:ea typeface="Verdana"/>
              <a:cs typeface="Verdana"/>
              <a:sym typeface="Verdana"/>
            </a:endParaRPr>
          </a:p>
        </p:txBody>
      </p:sp>
      <p:grpSp>
        <p:nvGrpSpPr>
          <p:cNvPr id="225" name="Google Shape;225;p21"/>
          <p:cNvGrpSpPr/>
          <p:nvPr/>
        </p:nvGrpSpPr>
        <p:grpSpPr>
          <a:xfrm>
            <a:off x="1487397" y="3694400"/>
            <a:ext cx="3346438" cy="431100"/>
            <a:chOff x="4110272" y="3687250"/>
            <a:chExt cx="3346438" cy="431100"/>
          </a:xfrm>
        </p:grpSpPr>
        <p:sp>
          <p:nvSpPr>
            <p:cNvPr id="226" name="Google Shape;226;p21"/>
            <p:cNvSpPr txBox="1"/>
            <p:nvPr/>
          </p:nvSpPr>
          <p:spPr>
            <a:xfrm>
              <a:off x="4456710" y="3687250"/>
              <a:ext cx="30000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solidFill>
                    <a:srgbClr val="F26738"/>
                  </a:solidFill>
                  <a:latin typeface="Verdana"/>
                  <a:ea typeface="Verdana"/>
                  <a:cs typeface="Verdana"/>
                  <a:sym typeface="Verdana"/>
                </a:rPr>
                <a:t>webmaster@ripe.net</a:t>
              </a:r>
              <a:endParaRPr sz="1600">
                <a:solidFill>
                  <a:srgbClr val="F26738"/>
                </a:solidFill>
                <a:latin typeface="Verdana"/>
                <a:ea typeface="Verdana"/>
                <a:cs typeface="Verdana"/>
                <a:sym typeface="Verdana"/>
              </a:endParaRPr>
            </a:p>
          </p:txBody>
        </p:sp>
        <p:grpSp>
          <p:nvGrpSpPr>
            <p:cNvPr id="227" name="Google Shape;227;p21"/>
            <p:cNvGrpSpPr/>
            <p:nvPr/>
          </p:nvGrpSpPr>
          <p:grpSpPr>
            <a:xfrm>
              <a:off x="4110272" y="3753111"/>
              <a:ext cx="346431" cy="346431"/>
              <a:chOff x="4497725" y="1397950"/>
              <a:chExt cx="683700" cy="683700"/>
            </a:xfrm>
          </p:grpSpPr>
          <p:sp>
            <p:nvSpPr>
              <p:cNvPr id="228" name="Google Shape;228;p21"/>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229" name="Google Shape;229;p21"/>
              <p:cNvPicPr preferRelativeResize="0"/>
              <p:nvPr/>
            </p:nvPicPr>
            <p:blipFill>
              <a:blip r:embed="rId5">
                <a:alphaModFix/>
              </a:blip>
              <a:stretch>
                <a:fillRect/>
              </a:stretch>
            </p:blipFill>
            <p:spPr>
              <a:xfrm>
                <a:off x="4669363" y="1569588"/>
                <a:ext cx="340425" cy="340425"/>
              </a:xfrm>
              <a:prstGeom prst="rect">
                <a:avLst/>
              </a:prstGeom>
              <a:noFill/>
              <a:ln>
                <a:noFill/>
              </a:ln>
            </p:spPr>
          </p:pic>
        </p:grpSp>
      </p:grpSp>
    </p:spTree>
  </p:cSld>
  <p:clrMapOvr>
    <a:masterClrMapping/>
  </p:clrMapOvr>
</p:sld>
</file>

<file path=ppt/theme/theme1.xml><?xml version="1.0" encoding="utf-8"?>
<a:theme xmlns:a="http://schemas.openxmlformats.org/drawingml/2006/main" xmlns:r="http://schemas.openxmlformats.org/officeDocument/2006/relationships" name="RIPE NCC - Mai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