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5075" cx="9144000"/>
  <p:notesSz cx="6858000" cy="9144000"/>
  <p:embeddedFontLst>
    <p:embeddedFont>
      <p:font typeface="Quattrocento Sans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9" roundtripDataSignature="AMtx7mhji/sTLN6mQNYazq/MYc9nwzDM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A05604-12EF-4AF5-9CB6-F22CA1FCFECA}">
  <a:tblStyle styleId="{78A05604-12EF-4AF5-9CB6-F22CA1FCFEC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6E6E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E6E6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</a:seCell>
    <a:swCell>
      <a:tcTxStyle b="on" i="off">
        <a:font>
          <a:latin typeface="Arial"/>
          <a:ea typeface="Arial"/>
          <a:cs typeface="Arial"/>
        </a:font>
        <a:schemeClr val="dk1"/>
      </a:tcTx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QuattrocentoSans-bold.fntdata"/><Relationship Id="rId21" Type="http://schemas.openxmlformats.org/officeDocument/2006/relationships/font" Target="fonts/QuattrocentoSans-regular.fntdata"/><Relationship Id="rId24" Type="http://schemas.openxmlformats.org/officeDocument/2006/relationships/font" Target="fonts/QuattrocentoSans-boldItalic.fntdata"/><Relationship Id="rId23" Type="http://schemas.openxmlformats.org/officeDocument/2006/relationships/font" Target="fonts/Quattrocento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06488" y="812800"/>
            <a:ext cx="5338762" cy="4002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/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/>
          <p:nvPr/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1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1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e1c22bbf9_0_9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g34e1c22bbf9_0_9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4e1c22bbf9_0_9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9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9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d6700d631_0_102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34d6700d631_0_102:notes"/>
          <p:cNvSpPr txBox="1"/>
          <p:nvPr/>
        </p:nvSpPr>
        <p:spPr>
          <a:xfrm>
            <a:off x="4278313" y="10156825"/>
            <a:ext cx="32766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g34d6700d631_0_102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g34d6700d631_0_10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6" name="Google Shape;136;g34d6700d63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0bd3a443c_0_6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g350bd3a443c_0_61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350bd3a443c_0_61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0f281cadf_0_10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g350f281cadf_0_104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350f281cadf_0_104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4d6700d631_0_14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g34d6700d631_0_14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8fe0535bc_0_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g358fe0535bc_0_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8fe0535bc_0_6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358fe0535bc_0_6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8fe0535bc_0_12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358fe0535bc_0_12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8fe0535bc_0_18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358fe0535bc_0_18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8fe0535bc_0_24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358fe0535bc_0_24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8fe0535bc_0_3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358fe0535bc_0_3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8fe0535bc_0_42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58fe0535bc_0_42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350f281cadf_0_66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50f281cadf_0_67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Arial"/>
              <a:buNone/>
              <a:defRPr b="1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350f281cadf_0_67"/>
          <p:cNvSpPr txBox="1"/>
          <p:nvPr>
            <p:ph idx="12" type="sldNum"/>
          </p:nvPr>
        </p:nvSpPr>
        <p:spPr>
          <a:xfrm>
            <a:off x="8667750" y="4784725"/>
            <a:ext cx="3858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g350f281cadf_0_67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0f281cadf_0_70"/>
          <p:cNvSpPr txBox="1"/>
          <p:nvPr>
            <p:ph type="title"/>
          </p:nvPr>
        </p:nvSpPr>
        <p:spPr>
          <a:xfrm>
            <a:off x="471994" y="1708383"/>
            <a:ext cx="81723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None/>
              <a:defRPr b="1" sz="2249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350f281cadf_0_70"/>
          <p:cNvSpPr txBox="1"/>
          <p:nvPr>
            <p:ph idx="1" type="body"/>
          </p:nvPr>
        </p:nvSpPr>
        <p:spPr>
          <a:xfrm>
            <a:off x="468614" y="3225217"/>
            <a:ext cx="81759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g350f281cadf_0_70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50f281cadf_0_73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None/>
              <a:defRPr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350f281cadf_0_73"/>
          <p:cNvSpPr txBox="1"/>
          <p:nvPr>
            <p:ph idx="1" type="body"/>
          </p:nvPr>
        </p:nvSpPr>
        <p:spPr>
          <a:xfrm>
            <a:off x="468313" y="1544638"/>
            <a:ext cx="81993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g350f281cadf_0_73"/>
          <p:cNvSpPr txBox="1"/>
          <p:nvPr>
            <p:ph idx="12" type="sldNum"/>
          </p:nvPr>
        </p:nvSpPr>
        <p:spPr>
          <a:xfrm>
            <a:off x="8667750" y="4784725"/>
            <a:ext cx="3858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350f281cadf_0_73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50f281cadf_0_58"/>
          <p:cNvSpPr txBox="1"/>
          <p:nvPr>
            <p:ph idx="12" type="sldNum"/>
          </p:nvPr>
        </p:nvSpPr>
        <p:spPr>
          <a:xfrm>
            <a:off x="6922294" y="47687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g350f281cadf_0_58"/>
          <p:cNvSpPr/>
          <p:nvPr/>
        </p:nvSpPr>
        <p:spPr>
          <a:xfrm rot="-9424038">
            <a:off x="-1600407" y="60968"/>
            <a:ext cx="5143854" cy="5144725"/>
          </a:xfrm>
          <a:prstGeom prst="chord">
            <a:avLst>
              <a:gd fmla="val 2700000" name="adj1"/>
              <a:gd fmla="val 16200000" name="adj2"/>
            </a:avLst>
          </a:prstGeom>
          <a:solidFill>
            <a:schemeClr val="accent1"/>
          </a:solidFill>
          <a:ln cap="flat" cmpd="sng" w="12700">
            <a:solidFill>
              <a:srgbClr val="1A2B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350f281cadf_0_58"/>
          <p:cNvSpPr txBox="1"/>
          <p:nvPr>
            <p:ph type="ctrTitle"/>
          </p:nvPr>
        </p:nvSpPr>
        <p:spPr>
          <a:xfrm>
            <a:off x="1" y="1550668"/>
            <a:ext cx="3300300" cy="17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Quattrocento Sans"/>
              <a:buNone/>
              <a:defRPr sz="4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g350f281cadf_0_58"/>
          <p:cNvSpPr/>
          <p:nvPr/>
        </p:nvSpPr>
        <p:spPr>
          <a:xfrm rot="-9423993">
            <a:off x="-1942821" y="-214438"/>
            <a:ext cx="5856618" cy="5629370"/>
          </a:xfrm>
          <a:prstGeom prst="chord">
            <a:avLst>
              <a:gd fmla="val 2700000" name="adj1"/>
              <a:gd fmla="val 16200000" name="adj2"/>
            </a:avLst>
          </a:prstGeom>
          <a:noFill/>
          <a:ln cap="flat" cmpd="sng" w="12700">
            <a:solidFill>
              <a:schemeClr val="accent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350f281cadf_0_58"/>
          <p:cNvSpPr/>
          <p:nvPr/>
        </p:nvSpPr>
        <p:spPr>
          <a:xfrm rot="-9423993">
            <a:off x="-1714222" y="-377674"/>
            <a:ext cx="5856618" cy="5629370"/>
          </a:xfrm>
          <a:prstGeom prst="chord">
            <a:avLst>
              <a:gd fmla="val 2700000" name="adj1"/>
              <a:gd fmla="val 16200000" name="adj2"/>
            </a:avLst>
          </a:prstGeom>
          <a:noFill/>
          <a:ln cap="flat" cmpd="sng" w="12700">
            <a:solidFill>
              <a:schemeClr val="accent3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350f281cadf_0_58"/>
          <p:cNvSpPr/>
          <p:nvPr/>
        </p:nvSpPr>
        <p:spPr>
          <a:xfrm rot="-9423993">
            <a:off x="-1942821" y="49961"/>
            <a:ext cx="5856618" cy="5629370"/>
          </a:xfrm>
          <a:prstGeom prst="chord">
            <a:avLst>
              <a:gd fmla="val 2700000" name="adj1"/>
              <a:gd fmla="val 16200000" name="adj2"/>
            </a:avLst>
          </a:prstGeom>
          <a:noFill/>
          <a:ln cap="flat" cmpd="sng" w="127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9" name="Google Shape;39;g350f281cadf_0_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1971" y="1941168"/>
            <a:ext cx="2550207" cy="126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0000"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50f281cadf_0_54"/>
          <p:cNvSpPr txBox="1"/>
          <p:nvPr>
            <p:ph type="title"/>
          </p:nvPr>
        </p:nvSpPr>
        <p:spPr>
          <a:xfrm>
            <a:off x="628650" y="273928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350f281cadf_0_54"/>
          <p:cNvSpPr txBox="1"/>
          <p:nvPr>
            <p:ph idx="1" type="body"/>
          </p:nvPr>
        </p:nvSpPr>
        <p:spPr>
          <a:xfrm>
            <a:off x="628650" y="1369638"/>
            <a:ext cx="7886700" cy="3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g350f281cadf_0_54"/>
          <p:cNvSpPr txBox="1"/>
          <p:nvPr>
            <p:ph idx="12" type="sldNum"/>
          </p:nvPr>
        </p:nvSpPr>
        <p:spPr>
          <a:xfrm>
            <a:off x="7086600" y="477420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g350f281cadf_0_54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ro.net/policy/internet-coordination-policy-2/rir-governance-document/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/>
        </p:nvSpPr>
        <p:spPr>
          <a:xfrm>
            <a:off x="464343" y="1878419"/>
            <a:ext cx="82152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5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NRO NC</a:t>
            </a:r>
            <a:endParaRPr b="1" i="0" sz="5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RIPE 90 BoF Outcomes</a:t>
            </a:r>
            <a:b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Reporting Back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1800">
                <a:solidFill>
                  <a:schemeClr val="dk1"/>
                </a:solidFill>
              </a:rPr>
              <a:t>5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2025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e1c22bbf9_0_9"/>
          <p:cNvSpPr txBox="1"/>
          <p:nvPr/>
        </p:nvSpPr>
        <p:spPr>
          <a:xfrm>
            <a:off x="0" y="943381"/>
            <a:ext cx="9144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Review Timeline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34e1c22bbf9_0_9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34e1c22bbf9_0_9" title="icp2_infographic_042325_slidedeck.png"/>
          <p:cNvPicPr preferRelativeResize="0"/>
          <p:nvPr/>
        </p:nvPicPr>
        <p:blipFill rotWithShape="1">
          <a:blip r:embed="rId3">
            <a:alphaModFix/>
          </a:blip>
          <a:srcRect b="0" l="0" r="0" t="22654"/>
          <a:stretch/>
        </p:blipFill>
        <p:spPr>
          <a:xfrm>
            <a:off x="692850" y="1586275"/>
            <a:ext cx="7824548" cy="340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550" y="218172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8350" y="218172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625" y="213957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4350" y="218172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5425" y="3896700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4e1c22bbf9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5525" y="3818712"/>
            <a:ext cx="371925" cy="36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8782367" y="4873212"/>
            <a:ext cx="392112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723650" y="1131900"/>
            <a:ext cx="77763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Draft “RIR Governance Document” </a:t>
            </a:r>
            <a:endParaRPr b="0" i="0" sz="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154300" y="4007925"/>
            <a:ext cx="6544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https://www.nro.net/policy/internet-coordination-policy-2/rir-governance-document/</a:t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8525" y="2246900"/>
            <a:ext cx="1676400" cy="167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d6700d631_0_102"/>
          <p:cNvSpPr txBox="1"/>
          <p:nvPr/>
        </p:nvSpPr>
        <p:spPr>
          <a:xfrm>
            <a:off x="571500" y="2298700"/>
            <a:ext cx="8211000" cy="25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share feedback that is specific to this draft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particularly interested in hearing your views on the new requirements in the draft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Whether the draft provides sufficient clarity regarding the ongoing obligations of an RIR and the remediation steps if the obligations are not met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document does not address the implementation of the RIR criteria; comments on implementation will be considered out of scope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Constructive comments are highly appreciated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1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g34d6700d631_0_102"/>
          <p:cNvSpPr txBox="1"/>
          <p:nvPr/>
        </p:nvSpPr>
        <p:spPr>
          <a:xfrm>
            <a:off x="8782367" y="4873212"/>
            <a:ext cx="3921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4d6700d631_0_102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4d6700d631_0_102"/>
          <p:cNvSpPr txBox="1"/>
          <p:nvPr/>
        </p:nvSpPr>
        <p:spPr>
          <a:xfrm>
            <a:off x="838200" y="977900"/>
            <a:ext cx="760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Guidance for Feedback</a:t>
            </a:r>
            <a:endParaRPr b="1" i="0" sz="2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0bd3a443c_0_61"/>
          <p:cNvSpPr txBox="1"/>
          <p:nvPr/>
        </p:nvSpPr>
        <p:spPr>
          <a:xfrm>
            <a:off x="0" y="943381"/>
            <a:ext cx="9144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Review Timeline (reminder)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Google Shape;148;g350bd3a443c_0_61"/>
          <p:cNvGraphicFramePr/>
          <p:nvPr/>
        </p:nvGraphicFramePr>
        <p:xfrm>
          <a:off x="653212" y="18024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{78A05604-12EF-4AF5-9CB6-F22CA1FCFECA}</a:tableStyleId>
              </a:tblPr>
              <a:tblGrid>
                <a:gridCol w="2200225"/>
                <a:gridCol w="208275"/>
                <a:gridCol w="5548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14 April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Draft “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RIR </a:t>
                      </a:r>
                      <a:r>
                        <a:rPr b="1" lang="en-US" sz="1600" u="none" cap="none" strike="noStrike"/>
                        <a:t>RIR Governance Document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”</a:t>
                      </a:r>
                      <a:r>
                        <a:rPr lang="en-US" sz="1600" u="none" cap="none" strike="noStrike"/>
                        <a:t>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published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RIR consultations in each region and ICANN Public Comment proceeding launched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27 May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Public consultation closes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9-12 June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ASO AC will review feedback received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September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The </a:t>
                      </a:r>
                      <a:r>
                        <a:rPr b="1" lang="en-US" sz="1600" u="none" cap="none" strike="noStrike"/>
                        <a:t>revised “RIR Governance” </a:t>
                      </a:r>
                      <a:r>
                        <a:rPr lang="en-US" sz="1600" u="none" cap="none" strike="noStrike"/>
                        <a:t>document will be published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Q4 2025 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/>
                        <a:t>Final review and revision of updated document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/>
                        <a:t>Begin NRO and ICANN approval and adoption process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49" name="Google Shape;149;g350bd3a443c_0_61"/>
          <p:cNvSpPr/>
          <p:nvPr/>
        </p:nvSpPr>
        <p:spPr>
          <a:xfrm>
            <a:off x="555037" y="2546277"/>
            <a:ext cx="702900" cy="5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50bd3a443c_0_61"/>
          <p:cNvSpPr txBox="1"/>
          <p:nvPr/>
        </p:nvSpPr>
        <p:spPr>
          <a:xfrm>
            <a:off x="1967475" y="1390550"/>
            <a:ext cx="5328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The Draft “RIR Governance Document” Consultation</a:t>
            </a:r>
            <a:endParaRPr b="0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50bd3a443c_0_61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0f281cadf_0_104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50f281cadf_0_104"/>
          <p:cNvSpPr txBox="1"/>
          <p:nvPr>
            <p:ph type="title"/>
          </p:nvPr>
        </p:nvSpPr>
        <p:spPr>
          <a:xfrm>
            <a:off x="724069" y="1792408"/>
            <a:ext cx="81723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Thank You </a:t>
            </a:r>
            <a:endParaRPr sz="260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9" name="Google Shape;159;g350f281cadf_0_104" title="ASO_banner_3.5.2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575" y="1435971"/>
            <a:ext cx="2564299" cy="256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4d6700d631_0_14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Quick Recap</a:t>
            </a:r>
            <a:endParaRPr b="1" sz="2400"/>
          </a:p>
        </p:txBody>
      </p:sp>
      <p:sp>
        <p:nvSpPr>
          <p:cNvPr id="54" name="Google Shape;54;g34d6700d631_0_14"/>
          <p:cNvSpPr txBox="1"/>
          <p:nvPr/>
        </p:nvSpPr>
        <p:spPr>
          <a:xfrm>
            <a:off x="609601" y="1567528"/>
            <a:ext cx="8029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The consultation on the draft “RIR Governance Document” opened on 14 April and will close on Tuesday, 27 May (yes, next Tuesday!)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There was a RIPE NCC Open House on 29 April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We held a BoF on ICP-2 on Monday, 12 May to hear your feedback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We also presented the document during the Address Policy Working Group session on Wednesday, 15 May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So what are we doing here?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5" name="Google Shape;55;g34d6700d631_0_14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8fe0535bc_0_0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What We Heard at RIPE 90</a:t>
            </a:r>
            <a:endParaRPr b="1" sz="2400"/>
          </a:p>
        </p:txBody>
      </p:sp>
      <p:sp>
        <p:nvSpPr>
          <p:cNvPr id="61" name="Google Shape;61;g358fe0535bc_0_0"/>
          <p:cNvSpPr txBox="1"/>
          <p:nvPr/>
        </p:nvSpPr>
        <p:spPr>
          <a:xfrm>
            <a:off x="597151" y="1866503"/>
            <a:ext cx="8029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There was feedback on the language and tone of the document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Concerns about the level of detail and implementation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And larger philosophical approaches to this topic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2" name="Google Shape;62;g358fe0535bc_0_0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8fe0535bc_0_6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Document Structure and Language</a:t>
            </a:r>
            <a:endParaRPr b="1" sz="2400"/>
          </a:p>
        </p:txBody>
      </p:sp>
      <p:sp>
        <p:nvSpPr>
          <p:cNvPr id="68" name="Google Shape;68;g358fe0535bc_0_6"/>
          <p:cNvSpPr txBox="1"/>
          <p:nvPr/>
        </p:nvSpPr>
        <p:spPr>
          <a:xfrm>
            <a:off x="597151" y="1866503"/>
            <a:ext cx="8029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document needs to have goals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It reads more like a contract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It varies between high level principles and mechanics at a more operational level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language is inconsistent (musts/shoulds) and could be softened, some parts should be more precise (“geographic area”)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prescriptive tone contradicts the community-driven nature of RIRs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9" name="Google Shape;69;g358fe0535bc_0_6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8fe0535bc_0_12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Decision-Making Concerns</a:t>
            </a:r>
            <a:endParaRPr b="1" sz="2400"/>
          </a:p>
        </p:txBody>
      </p:sp>
      <p:sp>
        <p:nvSpPr>
          <p:cNvPr id="75" name="Google Shape;75;g358fe0535bc_0_12"/>
          <p:cNvSpPr txBox="1"/>
          <p:nvPr/>
        </p:nvSpPr>
        <p:spPr>
          <a:xfrm>
            <a:off x="597151" y="1866503"/>
            <a:ext cx="8029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opinions on unanimity are not unanimous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Several of you suggested using majority-based models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current model assumes good faith by all parties, this assumption of acting in good faith is being questioned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There needs to be greater clarity on decision-making criteria: which criteria should apply to each decision point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6" name="Google Shape;76;g358fe0535bc_0_12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8fe0535bc_0_18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Applicability Across Regions</a:t>
            </a:r>
            <a:endParaRPr b="1" sz="2400"/>
          </a:p>
        </p:txBody>
      </p:sp>
      <p:sp>
        <p:nvSpPr>
          <p:cNvPr id="82" name="Google Shape;82;g358fe0535bc_0_18"/>
          <p:cNvSpPr txBox="1"/>
          <p:nvPr/>
        </p:nvSpPr>
        <p:spPr>
          <a:xfrm>
            <a:off x="597151" y="1866503"/>
            <a:ext cx="8029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There are currently regional differences, we need to consider a </a:t>
            </a:r>
            <a:r>
              <a:rPr lang="en-US" sz="1800">
                <a:solidFill>
                  <a:schemeClr val="dk1"/>
                </a:solidFill>
              </a:rPr>
              <a:t>basic</a:t>
            </a:r>
            <a:r>
              <a:rPr lang="en-US" sz="1800">
                <a:solidFill>
                  <a:schemeClr val="dk1"/>
                </a:solidFill>
              </a:rPr>
              <a:t> set of </a:t>
            </a:r>
            <a:r>
              <a:rPr lang="en-US" sz="1800">
                <a:solidFill>
                  <a:schemeClr val="dk1"/>
                </a:solidFill>
              </a:rPr>
              <a:t>features</a:t>
            </a:r>
            <a:r>
              <a:rPr lang="en-US" sz="1800">
                <a:solidFill>
                  <a:schemeClr val="dk1"/>
                </a:solidFill>
              </a:rPr>
              <a:t> that are common to all registries or to be recognised as a registry (e.g. whether a natural person can be a member)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prescriptive language could lead a casual reader to assume that there are new obligations being imposed from outside the </a:t>
            </a:r>
            <a:r>
              <a:rPr lang="en-US" sz="1800">
                <a:solidFill>
                  <a:schemeClr val="dk1"/>
                </a:solidFill>
              </a:rPr>
              <a:t>regional </a:t>
            </a:r>
            <a:r>
              <a:rPr lang="en-US" sz="1800">
                <a:solidFill>
                  <a:schemeClr val="dk1"/>
                </a:solidFill>
              </a:rPr>
              <a:t>bottom-up, community-driven process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Challenging to reconcile the historic view of the community grounding with the language of the document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3" name="Google Shape;83;g358fe0535bc_0_18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8fe0535bc_0_24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Implementation</a:t>
            </a:r>
            <a:endParaRPr b="1" sz="2400"/>
          </a:p>
        </p:txBody>
      </p:sp>
      <p:sp>
        <p:nvSpPr>
          <p:cNvPr id="89" name="Google Shape;89;g358fe0535bc_0_24"/>
          <p:cNvSpPr txBox="1"/>
          <p:nvPr/>
        </p:nvSpPr>
        <p:spPr>
          <a:xfrm>
            <a:off x="597151" y="1735678"/>
            <a:ext cx="8029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Business continuity plans are important, details like escrow are less so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How would a handover from one RIR to another work?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Whose policies will apply?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How will policy differences be addressed?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Who will actually take charge?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What are the decision-making thresholds? How do we gauge support?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How is impact measured?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0" name="Google Shape;90;g358fe0535bc_0_24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8fe0535bc_0_30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The Big Picture</a:t>
            </a:r>
            <a:endParaRPr b="1" sz="2400"/>
          </a:p>
        </p:txBody>
      </p:sp>
      <p:sp>
        <p:nvSpPr>
          <p:cNvPr id="96" name="Google Shape;96;g358fe0535bc_0_30"/>
          <p:cNvSpPr txBox="1"/>
          <p:nvPr/>
        </p:nvSpPr>
        <p:spPr>
          <a:xfrm>
            <a:off x="597151" y="1866503"/>
            <a:ext cx="8029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document needs to reflect and safeguard the </a:t>
            </a:r>
            <a:r>
              <a:rPr lang="en-US" sz="1800">
                <a:solidFill>
                  <a:schemeClr val="dk1"/>
                </a:solidFill>
              </a:rPr>
              <a:t>values</a:t>
            </a:r>
            <a:r>
              <a:rPr lang="en-US" sz="1800">
                <a:solidFill>
                  <a:schemeClr val="dk1"/>
                </a:solidFill>
              </a:rPr>
              <a:t> of the RIR communities - stability, stewardship, fairness, community, bottom-up, inclusive, representative…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role and relationship between the RIRs, the NRO, and ICANN needs to be clarified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Be clear about what it is that we want from this document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g358fe0535bc_0_30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8fe0535bc_0_42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What Next</a:t>
            </a:r>
            <a:endParaRPr b="1" sz="2400"/>
          </a:p>
        </p:txBody>
      </p:sp>
      <p:sp>
        <p:nvSpPr>
          <p:cNvPr id="103" name="Google Shape;103;g358fe0535bc_0_42"/>
          <p:cNvSpPr txBox="1"/>
          <p:nvPr/>
        </p:nvSpPr>
        <p:spPr>
          <a:xfrm>
            <a:off x="597151" y="1866503"/>
            <a:ext cx="8029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Take your feedback to the NRO NC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Summarise, cluster and and categorise the feedback 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NRO NC will discuss the feedback during ICANN 83, 9-12 June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We will discuss your concerns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Work on the second draft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aim is to share the second draft ahead of the RIR meetings in the latter half of the year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4" name="Google Shape;104;g358fe0535bc_0_42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NRO Statistic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3B65"/>
      </a:accent1>
      <a:accent2>
        <a:srgbClr val="E41C11"/>
      </a:accent2>
      <a:accent3>
        <a:srgbClr val="000000"/>
      </a:accent3>
      <a:accent4>
        <a:srgbClr val="7C848D"/>
      </a:accent4>
      <a:accent5>
        <a:srgbClr val="FFFFFF"/>
      </a:accent5>
      <a:accent6>
        <a:srgbClr val="9AA0A7"/>
      </a:accent6>
      <a:hlink>
        <a:srgbClr val="12AED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2011-12-06T05:23:30Z</dcterms:created>
  <dc:creator>Rebekah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lassificationContentMarkingFooterText">
    <vt:lpwstr>Orange Restricted</vt:lpwstr>
  </property>
</Properties>
</file>