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84" r:id="rId5"/>
    <p:sldId id="266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10" r:id="rId15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14000"/>
      </a:lnSpc>
      <a:spcBef>
        <a:spcPts val="0"/>
      </a:spcBef>
      <a:buFont typeface="+mj-lt"/>
      <a:buNone/>
      <a:defRPr sz="1700" kern="1200" spc="40" baseline="0">
        <a:solidFill>
          <a:schemeClr val="accent1"/>
        </a:solidFill>
        <a:latin typeface="+mn-lt"/>
        <a:ea typeface="+mn-ea"/>
        <a:cs typeface="+mn-cs"/>
      </a:defRPr>
    </a:lvl1pPr>
    <a:lvl2pPr marL="1872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2pPr>
    <a:lvl3pPr marL="460800" indent="-185738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3pPr>
    <a:lvl4pPr marL="7344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4pPr>
    <a:lvl5pPr marL="10080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878C"/>
    <a:srgbClr val="B4B9BE"/>
    <a:srgbClr val="FF66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94635" autoAdjust="0"/>
  </p:normalViewPr>
  <p:slideViewPr>
    <p:cSldViewPr showGuides="1">
      <p:cViewPr varScale="1">
        <p:scale>
          <a:sx n="96" d="100"/>
          <a:sy n="96" d="100"/>
        </p:scale>
        <p:origin x="120" y="568"/>
      </p:cViewPr>
      <p:guideLst/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15.05.25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15.05.25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‘Title slide’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Subheading</a:t>
            </a:r>
          </a:p>
          <a:p>
            <a:r>
              <a:rPr lang="en-GB" noProof="0"/>
              <a:t>Version 00, </a:t>
            </a:r>
            <a:fld id="{C201A553-BA9D-4F60-A603-B601D1443745}" type="datetime4">
              <a:rPr lang="en-GB" noProof="0" smtClean="0"/>
              <a:pPr/>
              <a:t>20. August 2024</a:t>
            </a:fld>
            <a:endParaRPr lang="en-GB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CB082B-4878-5CED-D205-1005CA191D9C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Example slide – ‘Title and text boxes’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1999" y="1465200"/>
            <a:ext cx="1067117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5200"/>
            <a:ext cx="4068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303912" y="1465200"/>
            <a:ext cx="4320479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3812" y="417482"/>
            <a:ext cx="7026188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3059112" cy="45523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059112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67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224" y="417482"/>
            <a:ext cx="4295775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5221286" cy="45523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2" y="1463675"/>
            <a:ext cx="5221287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03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4226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C0EB5F1-CBCA-1E0F-1063-1ED70E651F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8038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2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Example slide – ‘Title and image’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CEB7D4-7DE6-6455-6F9B-CF08334B39D5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– ‘Quote with blue background’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‘Add quote’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First name Surname</a:t>
            </a:r>
          </a:p>
          <a:p>
            <a:r>
              <a:rPr lang="en-GB" noProof="0"/>
              <a:t>Job title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873E21-571C-6D4A-621F-26BF43A947E9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9341CEB-A4F0-BA0F-6C5D-E6E7C139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189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r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– ‘Quote with red background’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‘Add quote’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First name Surname</a:t>
            </a:r>
          </a:p>
          <a:p>
            <a:r>
              <a:rPr lang="en-GB" noProof="0"/>
              <a:t>Job title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9BFD3E-055A-C142-CAD1-3290ABEE6697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38F7E93-0309-556F-D2AE-0F88B08F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007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grau">
    <p:bg>
      <p:bgPr>
        <a:solidFill>
          <a:srgbClr val="828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600"/>
            <a:ext cx="10672762" cy="455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– ‘Quote with grey background’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‘Add quote’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First name Surname</a:t>
            </a:r>
          </a:p>
          <a:p>
            <a:r>
              <a:rPr lang="en-GB" noProof="0"/>
              <a:t>Job title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606201-E3EA-5CC3-39A7-0F35A87FD3B3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BC4919B-571D-3B21-AEC5-2EF2D897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5957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Example slide – ‘Quote’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‘Add quote’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en-GB" noProof="0"/>
              <a:t>First name Surname</a:t>
            </a:r>
          </a:p>
          <a:p>
            <a:r>
              <a:rPr lang="en-GB" noProof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91344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lau, Farbigkeit, violett, Flieder enthält.&#10;&#10;Automatisch generierte Beschreibung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‘Title slide – Gradient 1’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Subheading</a:t>
            </a:r>
          </a:p>
          <a:p>
            <a:r>
              <a:rPr lang="en-GB" noProof="0"/>
              <a:t>Version 00, </a:t>
            </a:r>
            <a:fld id="{C201A553-BA9D-4F60-A603-B601D1443745}" type="datetime4">
              <a:rPr lang="en-GB" noProof="0" smtClean="0"/>
              <a:pPr/>
              <a:t>20. August 2024</a:t>
            </a:fld>
            <a:endParaRPr lang="en-GB" noProof="0"/>
          </a:p>
          <a:p>
            <a:endParaRPr lang="en-GB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D0C61A-C2A6-CF85-DF08-FAF992F5B80C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291495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A9579D62-C50B-5FA5-070B-ECA1C60EAA35}"/>
              </a:ext>
            </a:extLst>
          </p:cNvPr>
          <p:cNvSpPr/>
          <p:nvPr userDrawn="1"/>
        </p:nvSpPr>
        <p:spPr>
          <a:xfrm>
            <a:off x="760413" y="5355083"/>
            <a:ext cx="10672762" cy="810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33430B0-DDB5-E7B0-1BA0-A936B201C60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6579705"/>
              </p:ext>
            </p:extLst>
          </p:nvPr>
        </p:nvGraphicFramePr>
        <p:xfrm>
          <a:off x="6234718" y="5359632"/>
          <a:ext cx="3600542" cy="81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542">
                  <a:extLst>
                    <a:ext uri="{9D8B030D-6E8A-4147-A177-3AD203B41FA5}">
                      <a16:colId xmlns:a16="http://schemas.microsoft.com/office/drawing/2014/main" val="3007481015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4091147013"/>
                    </a:ext>
                  </a:extLst>
                </a:gridCol>
              </a:tblGrid>
              <a:tr h="777600">
                <a:tc>
                  <a:txBody>
                    <a:bodyPr/>
                    <a:lstStyle/>
                    <a:p>
                      <a:r>
                        <a:rPr lang="en-GB" sz="1800" b="1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Lausanne</a:t>
                      </a:r>
                      <a:endParaRPr lang="en-GB" sz="1600" b="1" kern="1200" spc="0" baseline="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EPFL Innovation Park</a:t>
                      </a:r>
                    </a:p>
                    <a:p>
                      <a:r>
                        <a:rPr lang="en-GB" sz="1600" b="0" kern="1200" spc="0" baseline="0" noProof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Bâtiment</a:t>
                      </a:r>
                      <a:r>
                        <a:rPr lang="en-GB" sz="1600" b="0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</a:p>
                    <a:p>
                      <a:r>
                        <a:rPr lang="en-GB" sz="1600" b="0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1015 Lausanne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835100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A4776E46-2C03-118F-DE54-CE986BC9E3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76673506"/>
              </p:ext>
            </p:extLst>
          </p:nvPr>
        </p:nvGraphicFramePr>
        <p:xfrm>
          <a:off x="2666735" y="5358036"/>
          <a:ext cx="2759103" cy="81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768">
                  <a:extLst>
                    <a:ext uri="{9D8B030D-6E8A-4147-A177-3AD203B41FA5}">
                      <a16:colId xmlns:a16="http://schemas.microsoft.com/office/drawing/2014/main" val="3007481015"/>
                    </a:ext>
                  </a:extLst>
                </a:gridCol>
                <a:gridCol w="1728335">
                  <a:extLst>
                    <a:ext uri="{9D8B030D-6E8A-4147-A177-3AD203B41FA5}">
                      <a16:colId xmlns:a16="http://schemas.microsoft.com/office/drawing/2014/main" val="4091147013"/>
                    </a:ext>
                  </a:extLst>
                </a:gridCol>
              </a:tblGrid>
              <a:tr h="810768">
                <a:tc>
                  <a:txBody>
                    <a:bodyPr/>
                    <a:lstStyle/>
                    <a:p>
                      <a:r>
                        <a:rPr lang="en-GB" sz="1800" b="1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Zurich</a:t>
                      </a:r>
                      <a:endParaRPr lang="en-GB" sz="1600" b="1" kern="1200" spc="0" baseline="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b="0" kern="1200" spc="0" baseline="0" noProof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Werdstrasse</a:t>
                      </a:r>
                      <a:r>
                        <a:rPr lang="en-GB" sz="1600" b="0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r>
                        <a:rPr lang="en-GB" sz="1600" b="0" kern="1200" spc="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8004 Zurich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8351004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557E05-7F2C-EC5C-4135-858F11FF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379" y="2022584"/>
            <a:ext cx="3254400" cy="1127766"/>
          </a:xfrm>
        </p:spPr>
        <p:txBody>
          <a:bodyPr>
            <a:noAutofit/>
          </a:bodyPr>
          <a:lstStyle>
            <a:lvl1pPr>
              <a:lnSpc>
                <a:spcPct val="122000"/>
              </a:lnSpc>
              <a:defRPr sz="1600" b="1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Add content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450B49A-8249-F2B8-D31F-D65D23385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379" y="4003496"/>
            <a:ext cx="3254400" cy="1122040"/>
          </a:xfrm>
        </p:spPr>
        <p:txBody>
          <a:bodyPr/>
          <a:lstStyle>
            <a:lvl1pPr>
              <a:lnSpc>
                <a:spcPct val="122000"/>
              </a:lnSpc>
              <a:defRPr sz="1600" b="1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Add content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49D0275-7F74-E27B-BA38-6CADE8FE5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5030" y="2032238"/>
            <a:ext cx="3254969" cy="1118112"/>
          </a:xfrm>
        </p:spPr>
        <p:txBody>
          <a:bodyPr/>
          <a:lstStyle>
            <a:lvl1pPr>
              <a:lnSpc>
                <a:spcPct val="122000"/>
              </a:lnSpc>
              <a:defRPr sz="1600" b="1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Add content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77B0405-2CB0-D228-DB64-FC12DFD306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5031" y="3997770"/>
            <a:ext cx="3254968" cy="1127766"/>
          </a:xfrm>
        </p:spPr>
        <p:txBody>
          <a:bodyPr/>
          <a:lstStyle>
            <a:lvl1pPr>
              <a:lnSpc>
                <a:spcPct val="122000"/>
              </a:lnSpc>
              <a:defRPr sz="1600" b="1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Add content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7F3B0F8-D693-2897-4953-DCBDEB84787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59601" y="1458350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5DA1919-FDA7-8EA4-5B3B-7838F89B1A9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59601" y="3439262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ECA93ED-A458-AC1B-9361-36762696E2D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234718" y="1465200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A6F13B5-A469-8432-0F27-4CFE52D86AD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234718" y="3433536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334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8C0188-0D07-F4FD-A26B-8CFA1F35B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3" y="2896907"/>
            <a:ext cx="3520800" cy="103297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474D6BE-ED38-F31E-D313-BF58998B675E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8373363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‘Title slide – Gradient 2’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Subheading</a:t>
            </a:r>
          </a:p>
          <a:p>
            <a:r>
              <a:rPr lang="en-GB" noProof="0"/>
              <a:t>Version 00, </a:t>
            </a:r>
            <a:fld id="{C201A553-BA9D-4F60-A603-B601D1443745}" type="datetime4">
              <a:rPr lang="en-GB" noProof="0" smtClean="0"/>
              <a:pPr/>
              <a:t>20. August 2024</a:t>
            </a:fld>
            <a:endParaRPr lang="en-GB" noProof="0"/>
          </a:p>
          <a:p>
            <a:endParaRPr lang="en-GB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0C8637-A284-8B7D-A423-5ABDA2A5B6DB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32422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‘Title slide – Gradient 3’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Subheading</a:t>
            </a:r>
          </a:p>
          <a:p>
            <a:r>
              <a:rPr lang="en-GB" noProof="0"/>
              <a:t>Version 00, </a:t>
            </a:r>
            <a:fld id="{C201A553-BA9D-4F60-A603-B601D1443745}" type="datetime4">
              <a:rPr lang="en-GB" noProof="0" smtClean="0"/>
              <a:pPr/>
              <a:t>20. August 2024</a:t>
            </a:fld>
            <a:endParaRPr lang="en-GB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C5D618-1DBA-7963-8AD3-D39E32AA3CBF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23654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‘Section divider – Blue’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F372C1-4FE1-6D31-8AEF-2913F42C8EE2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96038FA-C037-95E4-7728-598658B3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25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93"/>
            <a:ext cx="121932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‘Section divider – Gradient 1’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62101-2402-6856-73E8-950F3082454F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897B9F1-F170-ABBF-6A4F-085B54A5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53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‘Section divider – Gradient 2’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6274E2-022F-7D93-3853-575FE07C5D46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5B352BA-56A7-5456-FF0D-76258277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701" y="6341418"/>
            <a:ext cx="745299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48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00"/>
            <a:ext cx="12191997" cy="6857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Example slide </a:t>
            </a:r>
            <a:br>
              <a:rPr lang="en-GB" noProof="0"/>
            </a:br>
            <a:r>
              <a:rPr lang="en-GB" noProof="0"/>
              <a:t>'Section divider with graphics'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E0319D-BFAB-BA7E-A7BB-E69F1608AA68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6431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C3CF3C3-6115-7A52-D73D-9536B1222A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Example slide – ‘Section divider with image’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DB557C-A12B-C367-742A-9CC0F5DA5779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8632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CD1AD84-A9C6-68C4-8681-94E52B08CB3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0413" y="417482"/>
            <a:ext cx="10672762" cy="455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1999" y="1466056"/>
            <a:ext cx="1067117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4701" y="6341418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7" r:id="rId3"/>
    <p:sldLayoutId id="2147483668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59" r:id="rId10"/>
    <p:sldLayoutId id="2147483661" r:id="rId11"/>
    <p:sldLayoutId id="2147483680" r:id="rId12"/>
    <p:sldLayoutId id="2147483681" r:id="rId13"/>
    <p:sldLayoutId id="2147483669" r:id="rId14"/>
    <p:sldLayoutId id="2147483665" r:id="rId15"/>
    <p:sldLayoutId id="2147483671" r:id="rId16"/>
    <p:sldLayoutId id="2147483672" r:id="rId17"/>
    <p:sldLayoutId id="2147483674" r:id="rId18"/>
    <p:sldLayoutId id="2147483673" r:id="rId19"/>
    <p:sldLayoutId id="2147483682" r:id="rId20"/>
    <p:sldLayoutId id="2147483663" r:id="rId21"/>
    <p:sldLayoutId id="2147483683" r:id="rId22"/>
    <p:sldLayoutId id="2147483664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9" userDrawn="1">
          <p15:clr>
            <a:srgbClr val="A4A3A4"/>
          </p15:clr>
        </p15:guide>
        <p15:guide id="2" pos="7202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922" userDrawn="1">
          <p15:clr>
            <a:srgbClr val="A4A3A4"/>
          </p15:clr>
        </p15:guide>
        <p15:guide id="5" orient="horz" pos="2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leinen@switch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uter7.org/" TargetMode="External"/><Relationship Id="rId2" Type="http://schemas.openxmlformats.org/officeDocument/2006/relationships/hyperlink" Target="https://github.com/gokrazy/rsync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b.cert.org/vuls/id/952657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6C2B-C270-CEEC-9BBC-9FEE4EE47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Go for </a:t>
            </a:r>
            <a:r>
              <a:rPr lang="en-US" sz="6600" b="1" dirty="0" err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rsync</a:t>
            </a:r>
            <a:r>
              <a:rPr lang="en-US" sz="6600" b="1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Diversity</a:t>
            </a:r>
            <a:endParaRPr lang="en-GB" sz="6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3150D1-AD3C-5E90-9499-6C670C7DC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Simon Leinen &lt;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simon.leinen@switch.ch</a:t>
            </a:r>
            <a:r>
              <a:rPr lang="en-GB" dirty="0"/>
              <a:t>&gt;, Switch (AS559)</a:t>
            </a:r>
          </a:p>
          <a:p>
            <a:r>
              <a:rPr lang="en-GB" dirty="0"/>
              <a:t>RIPE 90 Routing WG, </a:t>
            </a:r>
            <a:fld id="{C201A553-BA9D-4F60-A603-B601D1443745}" type="datetime4">
              <a:rPr lang="en-GB" smtClean="0"/>
              <a:pPr/>
              <a:t>15 May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8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8065-3398-39F4-8E76-42E60FB6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C9F8-DC49-E8F7-B728-9972B0A1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Haven’t we moved past </a:t>
            </a:r>
            <a:r>
              <a:rPr lang="en-US" sz="2000" dirty="0" err="1"/>
              <a:t>rsync</a:t>
            </a:r>
            <a:r>
              <a:rPr lang="en-US" sz="2000" dirty="0"/>
              <a:t> for RPKI?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RRDP is the future! (Or we’ll come up with something else…)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Yes, but…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Even when deprecated, we’ll have to support </a:t>
            </a:r>
            <a:r>
              <a:rPr lang="en-US" sz="2000" dirty="0" err="1"/>
              <a:t>rsync</a:t>
            </a:r>
            <a:r>
              <a:rPr lang="en-US" sz="2000" dirty="0"/>
              <a:t> for RPKI for “a while” (years)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Keeping old infrastructure running—not sexy but someone has to do it (to enable blockchain, AI…)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(OK, the </a:t>
            </a:r>
            <a:r>
              <a:rPr lang="en-US" sz="2000" i="1" dirty="0"/>
              <a:t>actual</a:t>
            </a:r>
            <a:r>
              <a:rPr lang="en-US" sz="2000" dirty="0"/>
              <a:t> reason was that I wanted to learn Go from the pros… ;-)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69AB-2A81-2050-6CED-6AD44FB8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823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465200"/>
            <a:ext cx="792000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tried to use </a:t>
            </a:r>
            <a:r>
              <a:rPr lang="en-US" sz="2000" b="1" dirty="0"/>
              <a:t>Michael Stapelberg</a:t>
            </a:r>
            <a:r>
              <a:rPr lang="en-US" sz="2000" baseline="30000" dirty="0"/>
              <a:t>1</a:t>
            </a:r>
            <a:r>
              <a:rPr lang="en-US" sz="2000" dirty="0"/>
              <a:t>’s “</a:t>
            </a:r>
            <a:r>
              <a:rPr lang="en-US" sz="2000" dirty="0" err="1"/>
              <a:t>gokrazy</a:t>
            </a:r>
            <a:r>
              <a:rPr lang="en-US" sz="2000" dirty="0"/>
              <a:t>” </a:t>
            </a:r>
            <a:r>
              <a:rPr lang="en-US" sz="2000" dirty="0" err="1"/>
              <a:t>rsync</a:t>
            </a:r>
            <a:r>
              <a:rPr lang="en-US" sz="2000" dirty="0"/>
              <a:t> variant</a:t>
            </a:r>
            <a:br>
              <a:rPr lang="en-US" sz="2000" dirty="0"/>
            </a:br>
            <a:r>
              <a:rPr lang="en-US" sz="2000" dirty="0"/>
              <a:t>for fetching RPKI material (ROAs) with </a:t>
            </a:r>
            <a:r>
              <a:rPr lang="en-US" sz="2000" dirty="0" err="1"/>
              <a:t>Routinator</a:t>
            </a:r>
            <a:r>
              <a:rPr lang="en-US" sz="2000" dirty="0"/>
              <a:t> and 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works</a:t>
            </a:r>
            <a:r>
              <a:rPr lang="en-US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RRDP is still the better protocol,</a:t>
            </a:r>
            <a:br>
              <a:rPr lang="en-US" sz="2000" dirty="0"/>
            </a:br>
            <a:r>
              <a:rPr lang="en-US" sz="2000" i="1" dirty="0" err="1"/>
              <a:t>ceterum</a:t>
            </a:r>
            <a:r>
              <a:rPr lang="en-US" sz="2000" i="1" dirty="0"/>
              <a:t> </a:t>
            </a:r>
            <a:r>
              <a:rPr lang="en-US" sz="2000" i="1" dirty="0" err="1"/>
              <a:t>censeo</a:t>
            </a:r>
            <a:r>
              <a:rPr lang="en-US" sz="2000" i="1" dirty="0"/>
              <a:t> </a:t>
            </a:r>
            <a:r>
              <a:rPr lang="en-US" sz="2000" i="1" dirty="0" err="1"/>
              <a:t>rsync</a:t>
            </a:r>
            <a:r>
              <a:rPr lang="en-US" sz="2000" i="1" dirty="0"/>
              <a:t> </a:t>
            </a:r>
            <a:r>
              <a:rPr lang="en-US" sz="2000" i="1" dirty="0" err="1"/>
              <a:t>delendum</a:t>
            </a:r>
            <a:r>
              <a:rPr lang="en-US" sz="2000" i="1" dirty="0"/>
              <a:t> </a:t>
            </a:r>
            <a:r>
              <a:rPr lang="en-US" sz="2000" i="1" dirty="0" err="1"/>
              <a:t>esse</a:t>
            </a:r>
            <a:r>
              <a:rPr lang="en-US" sz="2000" i="1" dirty="0"/>
              <a:t>(???)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r>
              <a:rPr lang="en-US" baseline="30000" dirty="0"/>
              <a:t>1 </a:t>
            </a:r>
            <a:r>
              <a:rPr lang="en-US" dirty="0"/>
              <a:t>He did all the work. Thank you, Michael!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strike="sngStrike" dirty="0"/>
              <a:t>For some value of “</a:t>
            </a:r>
            <a:r>
              <a:rPr lang="en-US" strike="sngStrike" dirty="0" err="1"/>
              <a:t>works”</a:t>
            </a:r>
            <a:r>
              <a:rPr lang="en-US" dirty="0" err="1"/>
              <a:t>With</a:t>
            </a:r>
            <a:r>
              <a:rPr lang="en-US" dirty="0"/>
              <a:t> a bit of configuration fiddling,</a:t>
            </a:r>
            <a:br>
              <a:rPr lang="en-US" dirty="0"/>
            </a:br>
            <a:r>
              <a:rPr lang="en-US" dirty="0"/>
              <a:t>  reliably with acceptable performance,</a:t>
            </a:r>
            <a:br>
              <a:rPr lang="en-US" dirty="0"/>
            </a:br>
            <a:r>
              <a:rPr lang="en-US" dirty="0"/>
              <a:t>  and (small) manageability impact</a:t>
            </a:r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45360BF-8F40-41CB-2F53-CEC9E9506DD4}"/>
              </a:ext>
            </a:extLst>
          </p:cNvPr>
          <p:cNvSpPr/>
          <p:nvPr/>
        </p:nvSpPr>
        <p:spPr>
          <a:xfrm>
            <a:off x="9871483" y="491266"/>
            <a:ext cx="1566000" cy="156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TL;DL</a:t>
            </a:r>
          </a:p>
        </p:txBody>
      </p:sp>
    </p:spTree>
    <p:extLst>
      <p:ext uri="{BB962C8B-B14F-4D97-AF65-F5344CB8AC3E}">
        <p14:creationId xmlns:p14="http://schemas.microsoft.com/office/powerpoint/2010/main" val="126777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9B10-FBF6-1FB1-6303-305EC664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for RPKI Robustness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1EBC-50E6-AF02-F08A-1BA17819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operators use different RPKI caches/validators, e.g. two of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Routinator</a:t>
            </a:r>
            <a:r>
              <a:rPr lang="en-US" sz="2000" dirty="0"/>
              <a:t> 3000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rpki</a:t>
            </a:r>
            <a:r>
              <a:rPr lang="en-US" sz="2000" dirty="0"/>
              <a:t>-client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Should we use different </a:t>
            </a:r>
            <a:r>
              <a:rPr lang="en-US" sz="2000" dirty="0" err="1"/>
              <a:t>rsync</a:t>
            </a:r>
            <a:r>
              <a:rPr lang="en-US" sz="2000" dirty="0"/>
              <a:t> implementations as well?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(Assumption: We still need </a:t>
            </a:r>
            <a:r>
              <a:rPr lang="en-US" sz="2000" dirty="0" err="1"/>
              <a:t>rsync</a:t>
            </a:r>
            <a:r>
              <a:rPr lang="en-US" sz="2000" dirty="0"/>
              <a:t> at all until everyone has moved to RRDP)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D531D-E6CC-523C-237E-0E00BD3E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822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2CBC-6EAB-094B-42C3-BD6D791E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r>
              <a:rPr lang="en-US" dirty="0"/>
              <a:t> variants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B244-9C11-AED2-02DB-6FAE6FD6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dirty="0" err="1"/>
              <a:t>Tridge</a:t>
            </a:r>
            <a:r>
              <a:rPr lang="en-US" sz="2000" dirty="0"/>
              <a:t>” </a:t>
            </a:r>
            <a:r>
              <a:rPr lang="en-US" sz="2000" dirty="0" err="1"/>
              <a:t>rsync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openrsync</a:t>
            </a:r>
            <a:r>
              <a:rPr lang="en-US" sz="2000" dirty="0"/>
              <a:t> (in OpenBSD and macOS(?))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Gokrazy rsync</a:t>
            </a:r>
            <a:endParaRPr lang="en-US" sz="2000" b="1" dirty="0"/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Written from scratch/spec in Go, a memory-safe language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By Michael </a:t>
            </a:r>
            <a:r>
              <a:rPr lang="en-US" sz="2000" dirty="0" err="1"/>
              <a:t>Stapelberg</a:t>
            </a:r>
            <a:r>
              <a:rPr lang="en-US" sz="2000" dirty="0"/>
              <a:t> (of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router7</a:t>
            </a:r>
            <a:r>
              <a:rPr lang="en-US" sz="2000" dirty="0"/>
              <a:t> fame)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(possibly others, not all well supported anymore)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9BAE-A7CD-9235-C2D4-D7B51DC0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473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605-77FC-9CF2-3556-83DE95C1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F5A4-78CA-B758-ABFC-74160834B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“Memory safe”, i.e. no buffer overflows and use-after-free</a:t>
            </a:r>
          </a:p>
          <a:p>
            <a:pPr marL="47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Remember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CVE-2024-12084</a:t>
            </a:r>
            <a:r>
              <a:rPr lang="en-US" sz="2000" dirty="0">
                <a:hlinkClick r:id="rId2"/>
              </a:rPr>
              <a:t> &amp; friends</a:t>
            </a:r>
            <a:r>
              <a:rPr lang="en-US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multithreading model, useful for networking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E538-7576-EBB6-5362-4911B561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84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10B9-E882-16AC-1719-1BFA4FA9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dirty="0" err="1"/>
              <a:t>gokrazy</a:t>
            </a:r>
            <a:r>
              <a:rPr lang="en-US" dirty="0"/>
              <a:t>” </a:t>
            </a:r>
            <a:r>
              <a:rPr lang="en-US" dirty="0" err="1"/>
              <a:t>rsync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1664-1F82-7CBF-C5AC-E72AAE5B8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Michael has large-systems and Go “street credibility”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 expressed willingness to help with this use case (implement missing options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live in the same </a:t>
            </a:r>
            <a:r>
              <a:rPr lang="en-US" sz="2000" strike="sngStrike" dirty="0"/>
              <a:t>town</a:t>
            </a:r>
            <a:r>
              <a:rPr lang="en-US" sz="2000" dirty="0"/>
              <a:t>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727D-DD2B-8F31-1993-AEFD9DD0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238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CDCA-1046-55E5-5E4F-32976BA4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gokr-rsync</a:t>
            </a:r>
            <a:r>
              <a:rPr lang="en-US" dirty="0"/>
              <a:t> compatibility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B124-7428-0944-6CC3-AE74D357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rpki</a:t>
            </a:r>
            <a:r>
              <a:rPr lang="en-US" sz="2000" dirty="0"/>
              <a:t>-client: Assumes support for (too) many </a:t>
            </a:r>
            <a:r>
              <a:rPr lang="en-US" sz="2000" dirty="0" err="1"/>
              <a:t>rsync</a:t>
            </a:r>
            <a:r>
              <a:rPr lang="en-US" sz="2000" dirty="0"/>
              <a:t>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FORT: works, as of May 2025—see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Routinator</a:t>
            </a:r>
            <a:r>
              <a:rPr lang="en-US" sz="2000" dirty="0"/>
              <a:t> 3000: works, as of March 2025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7B760-0910-7227-63EF-7FE09182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7</a:t>
            </a:fld>
            <a:endParaRPr lang="en-GB" noProof="0"/>
          </a:p>
        </p:txBody>
      </p:sp>
      <p:grpSp>
        <p:nvGrpSpPr>
          <p:cNvPr id="5" name="Google Shape;135;p4">
            <a:extLst>
              <a:ext uri="{FF2B5EF4-FFF2-40B4-BE49-F238E27FC236}">
                <a16:creationId xmlns:a16="http://schemas.microsoft.com/office/drawing/2014/main" id="{49CD9648-1181-A7F1-EBDA-928C608B77AA}"/>
              </a:ext>
            </a:extLst>
          </p:cNvPr>
          <p:cNvGrpSpPr/>
          <p:nvPr/>
        </p:nvGrpSpPr>
        <p:grpSpPr>
          <a:xfrm>
            <a:off x="758827" y="3415086"/>
            <a:ext cx="10737774" cy="1607492"/>
            <a:chOff x="4068662" y="4998413"/>
            <a:chExt cx="10482146" cy="2336836"/>
          </a:xfrm>
        </p:grpSpPr>
        <p:sp>
          <p:nvSpPr>
            <p:cNvPr id="6" name="Google Shape;136;p4">
              <a:extLst>
                <a:ext uri="{FF2B5EF4-FFF2-40B4-BE49-F238E27FC236}">
                  <a16:creationId xmlns:a16="http://schemas.microsoft.com/office/drawing/2014/main" id="{2E9E40E3-7AA8-E99D-2345-5B4911E5AD51}"/>
                </a:ext>
              </a:extLst>
            </p:cNvPr>
            <p:cNvSpPr txBox="1"/>
            <p:nvPr/>
          </p:nvSpPr>
          <p:spPr>
            <a:xfrm>
              <a:off x="4068662" y="6380754"/>
              <a:ext cx="10482146" cy="95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600"/>
                <a:buFont typeface="Courier New"/>
                <a:buNone/>
              </a:pP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rsync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-command = "/</a:t>
              </a: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usr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/bin/</a:t>
              </a: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gokr-rsync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</a:t>
              </a:r>
              <a:endParaRPr sz="18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600"/>
                <a:buFont typeface="Courier New"/>
                <a:buNone/>
              </a:pP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rsync-args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= ["--compress", "--no-</a:t>
              </a: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motd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", "--</a:t>
              </a:r>
              <a:r>
                <a:rPr lang="en-US" sz="1800" b="0" i="0" u="none" strike="noStrike" cap="none" dirty="0" err="1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contimeout</a:t>
              </a:r>
              <a:r>
                <a:rPr lang="en-US" sz="1800" b="0" i="0" u="none" strike="noStrike" cap="none" dirty="0">
                  <a:solidFill>
                    <a:srgbClr val="5E5E5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=10"]</a:t>
              </a:r>
              <a:endParaRPr sz="1800" dirty="0"/>
            </a:p>
          </p:txBody>
        </p:sp>
        <p:sp>
          <p:nvSpPr>
            <p:cNvPr id="7" name="Google Shape;137;p4">
              <a:extLst>
                <a:ext uri="{FF2B5EF4-FFF2-40B4-BE49-F238E27FC236}">
                  <a16:creationId xmlns:a16="http://schemas.microsoft.com/office/drawing/2014/main" id="{66A1FA8B-9BA8-F689-F5ED-16A323E3989C}"/>
                </a:ext>
              </a:extLst>
            </p:cNvPr>
            <p:cNvSpPr txBox="1"/>
            <p:nvPr/>
          </p:nvSpPr>
          <p:spPr>
            <a:xfrm>
              <a:off x="6888789" y="4998413"/>
              <a:ext cx="4850269" cy="686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200"/>
                <a:buFont typeface="Helvetica Neue"/>
                <a:buNone/>
              </a:pPr>
              <a:r>
                <a:rPr lang="en-US" sz="2400" b="0" i="0" u="none" strike="noStrike" cap="none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/</a:t>
              </a:r>
              <a:r>
                <a:rPr lang="en-US" sz="2400" b="0" i="0" u="none" strike="noStrike" cap="none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etc</a:t>
              </a:r>
              <a:r>
                <a:rPr lang="en-US" sz="2400" b="0" i="0" u="none" strike="noStrike" cap="none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/</a:t>
              </a:r>
              <a:r>
                <a:rPr lang="en-US" sz="2400" b="0" i="0" u="none" strike="noStrike" cap="none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routinator</a:t>
              </a:r>
              <a:r>
                <a:rPr lang="en-US" sz="2400" b="0" i="0" u="none" strike="noStrike" cap="none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/</a:t>
              </a:r>
              <a:r>
                <a:rPr lang="en-US" sz="2400" b="0" i="0" u="none" strike="noStrike" cap="none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routinator.conf</a:t>
              </a:r>
              <a:r>
                <a:rPr lang="en-US" sz="2400" b="0" i="0" u="none" strike="noStrike" cap="none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:</a:t>
              </a: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103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28B1-1537-E577-BB42-40AEA81C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1448-BD0C-17BB-FE6B-3DE689411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FORT 1.6.6, </a:t>
            </a:r>
            <a:r>
              <a:rPr lang="en-US" sz="2000" dirty="0" err="1"/>
              <a:t>rsync.priority</a:t>
            </a:r>
            <a:r>
              <a:rPr lang="en-US" sz="2000" dirty="0"/>
              <a:t>=90 (prefer </a:t>
            </a:r>
            <a:r>
              <a:rPr lang="en-US" sz="2000" dirty="0" err="1"/>
              <a:t>rsync</a:t>
            </a:r>
            <a:r>
              <a:rPr lang="en-US" sz="2000" dirty="0"/>
              <a:t> over RRDP)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37963-C7B8-0077-5E5D-B9F4ED3D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8</a:t>
            </a:fld>
            <a:endParaRPr lang="en-GB" noProof="0"/>
          </a:p>
        </p:txBody>
      </p:sp>
      <p:graphicFrame>
        <p:nvGraphicFramePr>
          <p:cNvPr id="5" name="Google Shape;145;p5">
            <a:extLst>
              <a:ext uri="{FF2B5EF4-FFF2-40B4-BE49-F238E27FC236}">
                <a16:creationId xmlns:a16="http://schemas.microsoft.com/office/drawing/2014/main" id="{2EC97616-2A85-52D8-D693-41827E00B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507661"/>
              </p:ext>
            </p:extLst>
          </p:nvPr>
        </p:nvGraphicFramePr>
        <p:xfrm>
          <a:off x="753145" y="1844824"/>
          <a:ext cx="10661100" cy="43464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5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Tridge</a:t>
                      </a: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spc="40" baseline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rsync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gokr-rsync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Initial load time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~980s (16’20”)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~1600s (26’40”)</a:t>
                      </a:r>
                      <a:endParaRPr sz="2400" kern="1200" spc="4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  <a:tabLst/>
                        <a:defRPr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Subsequent refresh times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~823–1’001s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~751–986s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74311834"/>
                  </a:ext>
                </a:extLst>
              </a:tr>
              <a:tr h="8796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#Validated ROAs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after initial load</a:t>
                      </a:r>
                      <a:endParaRPr sz="2400" kern="1200" spc="4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CH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687’868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CH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693’054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3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#Validated ROAs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over a few hours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CH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687’868–693’075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CH" sz="2400" kern="1200" spc="4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692’863–693’079</a:t>
                      </a:r>
                      <a:endParaRPr sz="2400" kern="1200" spc="4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996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5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4407-4D05-218E-8A84-D8A9D8E2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27CB-1000-A395-9596-C47FA25C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missing command-line </a:t>
            </a:r>
            <a:r>
              <a:rPr lang="en-US" sz="2000" dirty="0" err="1"/>
              <a:t>args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(--include/--exclude </a:t>
            </a:r>
            <a:r>
              <a:rPr lang="en-US" sz="2000" dirty="0"/>
              <a:t>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Maybe add diverse return codes like </a:t>
            </a:r>
            <a:r>
              <a:rPr lang="en-US" sz="2000" dirty="0" err="1"/>
              <a:t>Tridge</a:t>
            </a:r>
            <a:r>
              <a:rPr lang="en-US" sz="2000" dirty="0"/>
              <a:t> </a:t>
            </a:r>
            <a:r>
              <a:rPr lang="en-US" sz="2000" dirty="0" err="1"/>
              <a:t>rsync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as library for Go-based RPKI implementations?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245C-C76A-0DCE-1F07-BBA4915E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102673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Switch">
      <a:dk1>
        <a:sysClr val="windowText" lastClr="000000"/>
      </a:dk1>
      <a:lt1>
        <a:sysClr val="window" lastClr="FFFFFF"/>
      </a:lt1>
      <a:dk2>
        <a:srgbClr val="50555A"/>
      </a:dk2>
      <a:lt2>
        <a:srgbClr val="E6EBF0"/>
      </a:lt2>
      <a:accent1>
        <a:srgbClr val="002864"/>
      </a:accent1>
      <a:accent2>
        <a:srgbClr val="FFAA00"/>
      </a:accent2>
      <a:accent3>
        <a:srgbClr val="6EC8E1"/>
      </a:accent3>
      <a:accent4>
        <a:srgbClr val="285F82"/>
      </a:accent4>
      <a:accent5>
        <a:srgbClr val="A05AF5"/>
      </a:accent5>
      <a:accent6>
        <a:srgbClr val="FF4B4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 name="Grey 2">
      <a:srgbClr val="B4B9BE"/>
    </a:custClr>
    <a:custClr name="Grey 3">
      <a:srgbClr val="82878C"/>
    </a:custClr>
    <a:custClr name="Dark Purple">
      <a:srgbClr val="6437B4"/>
    </a:custClr>
    <a:custClr name="Dark Red">
      <a:srgbClr val="B42341"/>
    </a:custClr>
    <a:custClr name="Bright Green">
      <a:srgbClr val="A0C864"/>
    </a:custClr>
    <a:custClr name="Dark Green">
      <a:srgbClr val="195A46"/>
    </a:custClr>
  </a:custClrLst>
  <a:extLst>
    <a:ext uri="{05A4C25C-085E-4340-85A3-A5531E510DB2}">
      <thm15:themeFamily xmlns:thm15="http://schemas.microsoft.com/office/thememl/2012/main" name="Präsentation2" id="{5E4DD7E9-8198-420A-B065-FB551049E337}" vid="{13510FA1-055B-45BF-9DB5-E9CAF932E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0450FD904330499DC62092C9A6FCBF" ma:contentTypeVersion="21" ma:contentTypeDescription="Ein neues Dokument erstellen." ma:contentTypeScope="" ma:versionID="691cea79381c379e59afd7ecca2b13ff">
  <xsd:schema xmlns:xsd="http://www.w3.org/2001/XMLSchema" xmlns:xs="http://www.w3.org/2001/XMLSchema" xmlns:p="http://schemas.microsoft.com/office/2006/metadata/properties" xmlns:ns1="http://schemas.microsoft.com/sharepoint/v3" xmlns:ns2="ae1168fa-7e2d-4dd3-aa76-02298c837078" xmlns:ns3="ce6e7350-bdd5-44b7-bb3b-cf2d117aa816" targetNamespace="http://schemas.microsoft.com/office/2006/metadata/properties" ma:root="true" ma:fieldsID="019e95df5094be0e84acc4b41fcd8860" ns1:_="" ns2:_="" ns3:_="">
    <xsd:import namespace="http://schemas.microsoft.com/sharepoint/v3"/>
    <xsd:import namespace="ae1168fa-7e2d-4dd3-aa76-02298c837078"/>
    <xsd:import namespace="ce6e7350-bdd5-44b7-bb3b-cf2d117aa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Datum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168fa-7e2d-4dd3-aa76-02298c837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bc6c1ad4-3663-4c82-bd69-14e6c1fed0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um" ma:index="24" nillable="true" ma:displayName="Datum" ma:format="DateTime" ma:internalName="Datum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e7350-bdd5-44b7-bb3b-cf2d117aa8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45cd8a-7456-40e9-8893-a9ee1ded395c}" ma:internalName="TaxCatchAll" ma:showField="CatchAllData" ma:web="ce6e7350-bdd5-44b7-bb3b-cf2d117aa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6e7350-bdd5-44b7-bb3b-cf2d117aa816" xsi:nil="true"/>
    <lcf76f155ced4ddcb4097134ff3c332f xmlns="ae1168fa-7e2d-4dd3-aa76-02298c83707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Datum xmlns="ae1168fa-7e2d-4dd3-aa76-02298c837078" xsi:nil="true"/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608D6-5F20-41A7-9AF8-9C010B4DA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1168fa-7e2d-4dd3-aa76-02298c837078"/>
    <ds:schemaRef ds:uri="ce6e7350-bdd5-44b7-bb3b-cf2d117aa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bc24777f-78b6-4f3c-a73a-d5fa08e4d53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77d15-72ed-4fec-bcfe-3472729e9195"/>
    <ds:schemaRef ds:uri="http://purl.org/dc/terms/"/>
    <ds:schemaRef ds:uri="ce6e7350-bdd5-44b7-bb3b-cf2d117aa816"/>
    <ds:schemaRef ds:uri="ae1168fa-7e2d-4dd3-aa76-02298c83707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701</TotalTime>
  <Words>525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Helvetica Neue</vt:lpstr>
      <vt:lpstr>Verdana</vt:lpstr>
      <vt:lpstr>Benutzerdefiniertes Design</vt:lpstr>
      <vt:lpstr>Go for rsync Diversity</vt:lpstr>
      <vt:lpstr>Management Summary</vt:lpstr>
      <vt:lpstr>Diversity for RPKI Robustness </vt:lpstr>
      <vt:lpstr>Rsync variants </vt:lpstr>
      <vt:lpstr>Why Go? </vt:lpstr>
      <vt:lpstr>Why “gokrazy” rsync? </vt:lpstr>
      <vt:lpstr>gokr-rsync compatibility status </vt:lpstr>
      <vt:lpstr>Measurement results </vt:lpstr>
      <vt:lpstr>Possible Future Work </vt:lpstr>
      <vt:lpstr>BUT WHY?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Leinen</dc:creator>
  <dc:description>erstellt durch Vorlagenbauer.ch</dc:description>
  <cp:lastModifiedBy>Simon Leinen</cp:lastModifiedBy>
  <cp:revision>11</cp:revision>
  <dcterms:created xsi:type="dcterms:W3CDTF">2025-05-14T22:34:02Z</dcterms:created>
  <dcterms:modified xsi:type="dcterms:W3CDTF">2025-05-15T10:16:03Z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0x010100140450FD904330499DC62092C9A6FCBF</vt:lpwstr>
  </property>
  <property fmtid="{D5CDD505-2E9C-101B-9397-08002B2CF9AE}" pid="3" name="MediaServiceImageTags">
    <vt:lpwstr/>
  </property>
  <property fmtid="{D5CDD505-2E9C-101B-9397-08002B2CF9AE}" pid="4" name="MSIP_Label_69ca87fa-38f0-4f39-b638-da7d28899c69_Enabled">
    <vt:lpwstr>true</vt:lpwstr>
  </property>
  <property fmtid="{D5CDD505-2E9C-101B-9397-08002B2CF9AE}" pid="5" name="MSIP_Label_69ca87fa-38f0-4f39-b638-da7d28899c69_SetDate">
    <vt:lpwstr>2025-05-15T10:15:35Z</vt:lpwstr>
  </property>
  <property fmtid="{D5CDD505-2E9C-101B-9397-08002B2CF9AE}" pid="6" name="MSIP_Label_69ca87fa-38f0-4f39-b638-da7d28899c69_Method">
    <vt:lpwstr>Privileged</vt:lpwstr>
  </property>
  <property fmtid="{D5CDD505-2E9C-101B-9397-08002B2CF9AE}" pid="7" name="MSIP_Label_69ca87fa-38f0-4f39-b638-da7d28899c69_Name">
    <vt:lpwstr>Public</vt:lpwstr>
  </property>
  <property fmtid="{D5CDD505-2E9C-101B-9397-08002B2CF9AE}" pid="8" name="MSIP_Label_69ca87fa-38f0-4f39-b638-da7d28899c69_SiteId">
    <vt:lpwstr>026057f4-2082-4f1e-8d04-3410acf953b4</vt:lpwstr>
  </property>
  <property fmtid="{D5CDD505-2E9C-101B-9397-08002B2CF9AE}" pid="9" name="MSIP_Label_69ca87fa-38f0-4f39-b638-da7d28899c69_ActionId">
    <vt:lpwstr>63e81177-8903-4b0b-90e1-a9102f615cae</vt:lpwstr>
  </property>
  <property fmtid="{D5CDD505-2E9C-101B-9397-08002B2CF9AE}" pid="10" name="MSIP_Label_69ca87fa-38f0-4f39-b638-da7d28899c69_ContentBits">
    <vt:lpwstr>0</vt:lpwstr>
  </property>
  <property fmtid="{D5CDD505-2E9C-101B-9397-08002B2CF9AE}" pid="11" name="MSIP_Label_69ca87fa-38f0-4f39-b638-da7d28899c69_Tag">
    <vt:lpwstr>50, 0, 1, 1</vt:lpwstr>
  </property>
</Properties>
</file>