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sldIdLst>
    <p:sldId id="266" r:id="rId5"/>
    <p:sldId id="415" r:id="rId6"/>
    <p:sldId id="388" r:id="rId7"/>
    <p:sldId id="416" r:id="rId8"/>
    <p:sldId id="418" r:id="rId9"/>
    <p:sldId id="420" r:id="rId10"/>
    <p:sldId id="421" r:id="rId11"/>
    <p:sldId id="422" r:id="rId12"/>
    <p:sldId id="423" r:id="rId13"/>
    <p:sldId id="427" r:id="rId14"/>
    <p:sldId id="428" r:id="rId15"/>
    <p:sldId id="424" r:id="rId16"/>
    <p:sldId id="430" r:id="rId17"/>
    <p:sldId id="431" r:id="rId18"/>
    <p:sldId id="425" r:id="rId19"/>
    <p:sldId id="429" r:id="rId20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83FAA0-D99E-75F0-E0EF-22ED5A2F436C}" name="Ney Véronique" initials="NV" userId="S::vn@ilr.lu::c483031b-1bcd-4cd3-92b2-58ecc713a4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014"/>
    <a:srgbClr val="C31065"/>
    <a:srgbClr val="3B3F4E"/>
    <a:srgbClr val="22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63165" autoAdjust="0"/>
  </p:normalViewPr>
  <p:slideViewPr>
    <p:cSldViewPr snapToGrid="0">
      <p:cViewPr varScale="1">
        <p:scale>
          <a:sx n="45" d="100"/>
          <a:sy n="45" d="100"/>
        </p:scale>
        <p:origin x="570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AAF38-9F0A-7549-BD3D-FE7FDE6BDEB2}" type="datetimeFigureOut">
              <a:rPr lang="en-BE" smtClean="0"/>
              <a:t>05/14/2025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53AAC-7319-0843-86DB-F5F58161FFF9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17222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88540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10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93840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11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0912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83600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74514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623370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15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75167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16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03222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93752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03186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18762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5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2695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6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09457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7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05846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8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5024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53AAC-7319-0843-86DB-F5F58161FFF9}" type="slidenum">
              <a:rPr lang="en-BE" smtClean="0"/>
              <a:t>9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74893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4">
            <a:extLst>
              <a:ext uri="{FF2B5EF4-FFF2-40B4-BE49-F238E27FC236}">
                <a16:creationId xmlns:a16="http://schemas.microsoft.com/office/drawing/2014/main" id="{28974D42-E165-A774-B0E6-B894BF211C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2728" y="486321"/>
            <a:ext cx="5331615" cy="6375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A2F7DB-CDAE-9CFA-2A4D-2F4060460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681" y="1773507"/>
            <a:ext cx="9744166" cy="2279118"/>
          </a:xfr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BE" sz="6000" b="1" kern="1200" dirty="0">
                <a:solidFill>
                  <a:srgbClr val="224099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962EB-E382-53E5-9228-931AF6587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682" y="4118122"/>
            <a:ext cx="6166957" cy="1153756"/>
          </a:xfrm>
        </p:spPr>
        <p:txBody>
          <a:bodyPr>
            <a:normAutofit/>
          </a:bodyPr>
          <a:lstStyle>
            <a:lvl1pPr marL="0" indent="0" algn="l">
              <a:buNone/>
              <a:defRPr lang="en-BE" sz="3200" kern="1200" dirty="0">
                <a:solidFill>
                  <a:srgbClr val="224099"/>
                </a:solidFill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24099"/>
              </a:buClr>
              <a:buFont typeface="Arial" panose="020B0604020202020204" pitchFamily="34" charset="0"/>
              <a:buNone/>
            </a:pPr>
            <a:r>
              <a:rPr lang="en-US"/>
              <a:t>Click to edit Master subtitle style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BD1D3-9BCD-8C69-FD59-B2017164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0681" y="6115200"/>
            <a:ext cx="2743200" cy="365125"/>
          </a:xfrm>
        </p:spPr>
        <p:txBody>
          <a:bodyPr/>
          <a:lstStyle>
            <a:lvl1pPr>
              <a:defRPr lang="en-US" sz="2000" kern="1200" smtClean="0">
                <a:solidFill>
                  <a:srgbClr val="224099"/>
                </a:solidFill>
                <a:latin typeface="Arial"/>
                <a:ea typeface="+mn-ea"/>
                <a:cs typeface="Arial"/>
              </a:defRPr>
            </a:lvl1pPr>
          </a:lstStyle>
          <a:p>
            <a:fld id="{5CFFACDD-95E9-2E45-829C-575F84DF8E48}" type="datetime3">
              <a:rPr lang="en-US" smtClean="0"/>
              <a:t>14 May 2025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2AAB4-E840-74DC-FE90-6CDE08E27A9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6" y="478380"/>
            <a:ext cx="2769629" cy="804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5146C4-7E25-4F57-EE3B-010024541E2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0981" y="6080666"/>
            <a:ext cx="1909450" cy="47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4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82FA-4D6D-FB15-B38B-903EE282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6301" y="728330"/>
            <a:ext cx="5977499" cy="962358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BE" sz="4400" b="1" kern="1200" dirty="0">
                <a:solidFill>
                  <a:srgbClr val="224099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FBEF7-8373-E2D9-A0EC-4F09E2E8E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01" y="2028258"/>
            <a:ext cx="5977499" cy="3986656"/>
          </a:xfrm>
        </p:spPr>
        <p:txBody>
          <a:bodyPr anchor="ctr"/>
          <a:lstStyle>
            <a:lvl1pPr marL="514350" indent="-514350">
              <a:buFont typeface="+mj-lt"/>
              <a:buAutoNum type="arabicPeriod"/>
              <a:defRPr sz="3200"/>
            </a:lvl1pPr>
            <a:lvl2pPr marL="811213" indent="-312738">
              <a:tabLst/>
              <a:defRPr>
                <a:solidFill>
                  <a:srgbClr val="224099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12322-1CA8-7114-DD61-BCDBE9F6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‹Nr.›</a:t>
            </a:fld>
            <a:endParaRPr lang="en-BE"/>
          </a:p>
        </p:txBody>
      </p:sp>
      <p:pic>
        <p:nvPicPr>
          <p:cNvPr id="7" name="Image 4">
            <a:extLst>
              <a:ext uri="{FF2B5EF4-FFF2-40B4-BE49-F238E27FC236}">
                <a16:creationId xmlns:a16="http://schemas.microsoft.com/office/drawing/2014/main" id="{510A73BA-6640-4B20-4AF4-3A95F44F5D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96760" y="1500083"/>
            <a:ext cx="4271442" cy="40779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9AB1CA-0C0E-EE8D-F85B-028B00BED5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6" y="493769"/>
            <a:ext cx="1911961" cy="4691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062EAA-E01F-D01D-D652-761E2184829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6" y="6115199"/>
            <a:ext cx="1793585" cy="4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1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C03BE8-6A02-FBE4-E30E-882F19190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349" y="-1"/>
            <a:ext cx="1219835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59CDA8-E157-A65F-4DD5-309A15534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764291"/>
            <a:ext cx="10515600" cy="2139085"/>
          </a:xfrm>
        </p:spPr>
        <p:txBody>
          <a:bodyPr anchor="t">
            <a:normAutofit/>
          </a:bodyPr>
          <a:lstStyle>
            <a:lvl1pPr algn="ctr">
              <a:defRPr lang="en-BE" sz="4800" b="1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B1E31-5FC8-48D6-F3C1-520554F7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624EA6-04DA-E34D-B358-E966DE8F3244}" type="slidenum">
              <a:rPr lang="en-BE" smtClean="0"/>
              <a:pPr/>
              <a:t>‹Nr.›</a:t>
            </a:fld>
            <a:endParaRPr lang="en-BE" dirty="0"/>
          </a:p>
        </p:txBody>
      </p:sp>
      <p:sp>
        <p:nvSpPr>
          <p:cNvPr id="8" name="Pie 7">
            <a:extLst>
              <a:ext uri="{FF2B5EF4-FFF2-40B4-BE49-F238E27FC236}">
                <a16:creationId xmlns:a16="http://schemas.microsoft.com/office/drawing/2014/main" id="{9506D102-D5AF-0A20-1CC1-5D58AB4D3CF6}"/>
              </a:ext>
            </a:extLst>
          </p:cNvPr>
          <p:cNvSpPr/>
          <p:nvPr userDrawn="1"/>
        </p:nvSpPr>
        <p:spPr>
          <a:xfrm>
            <a:off x="5277394" y="1077602"/>
            <a:ext cx="2808515" cy="2808515"/>
          </a:xfrm>
          <a:prstGeom prst="pie">
            <a:avLst>
              <a:gd name="adj1" fmla="val 10799999"/>
              <a:gd name="adj2" fmla="val 1620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091BF5-E6FF-A22B-B10E-82ED1B0F8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3733" y="1495615"/>
            <a:ext cx="1771834" cy="93753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4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0x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2E6B7C-6443-F4A4-C6DA-A79D84BA1C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5" y="493768"/>
            <a:ext cx="1911961" cy="46912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FD9A44B-0DFD-B782-D034-9A4F56EBC2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5" y="6115198"/>
            <a:ext cx="1793585" cy="4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9CDA8-E157-A65F-4DD5-309A15534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764291"/>
            <a:ext cx="10515600" cy="2139085"/>
          </a:xfrm>
        </p:spPr>
        <p:txBody>
          <a:bodyPr anchor="t">
            <a:normAutofit/>
          </a:bodyPr>
          <a:lstStyle>
            <a:lvl1pPr algn="ctr">
              <a:defRPr lang="en-BE" sz="4800" b="1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B1E31-5FC8-48D6-F3C1-520554F7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624EA6-04DA-E34D-B358-E966DE8F3244}" type="slidenum">
              <a:rPr lang="en-BE" smtClean="0"/>
              <a:pPr/>
              <a:t>‹Nr.›</a:t>
            </a:fld>
            <a:endParaRPr lang="en-BE" dirty="0"/>
          </a:p>
        </p:txBody>
      </p:sp>
      <p:sp>
        <p:nvSpPr>
          <p:cNvPr id="8" name="Pie 7">
            <a:extLst>
              <a:ext uri="{FF2B5EF4-FFF2-40B4-BE49-F238E27FC236}">
                <a16:creationId xmlns:a16="http://schemas.microsoft.com/office/drawing/2014/main" id="{9506D102-D5AF-0A20-1CC1-5D58AB4D3CF6}"/>
              </a:ext>
            </a:extLst>
          </p:cNvPr>
          <p:cNvSpPr/>
          <p:nvPr userDrawn="1"/>
        </p:nvSpPr>
        <p:spPr>
          <a:xfrm>
            <a:off x="5277394" y="1077602"/>
            <a:ext cx="2808515" cy="2808515"/>
          </a:xfrm>
          <a:prstGeom prst="pie">
            <a:avLst>
              <a:gd name="adj1" fmla="val 10799999"/>
              <a:gd name="adj2" fmla="val 1620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091BF5-E6FF-A22B-B10E-82ED1B0F8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3733" y="1495615"/>
            <a:ext cx="1771834" cy="93753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4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0x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2E6B7C-6443-F4A4-C6DA-A79D84BA1C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5" y="493768"/>
            <a:ext cx="1911961" cy="46912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FD9A44B-0DFD-B782-D034-9A4F56EBC2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5" y="6115198"/>
            <a:ext cx="1793585" cy="4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4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pt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9CDA8-E157-A65F-4DD5-309A15534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764291"/>
            <a:ext cx="10515600" cy="2139085"/>
          </a:xfrm>
        </p:spPr>
        <p:txBody>
          <a:bodyPr anchor="t">
            <a:normAutofit/>
          </a:bodyPr>
          <a:lstStyle>
            <a:lvl1pPr algn="ctr">
              <a:defRPr lang="en-BE" sz="4800" b="1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B1E31-5FC8-48D6-F3C1-520554F7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624EA6-04DA-E34D-B358-E966DE8F3244}" type="slidenum">
              <a:rPr lang="en-BE" smtClean="0"/>
              <a:pPr/>
              <a:t>‹Nr.›</a:t>
            </a:fld>
            <a:endParaRPr lang="en-BE" dirty="0"/>
          </a:p>
        </p:txBody>
      </p:sp>
      <p:sp>
        <p:nvSpPr>
          <p:cNvPr id="8" name="Pie 7">
            <a:extLst>
              <a:ext uri="{FF2B5EF4-FFF2-40B4-BE49-F238E27FC236}">
                <a16:creationId xmlns:a16="http://schemas.microsoft.com/office/drawing/2014/main" id="{9506D102-D5AF-0A20-1CC1-5D58AB4D3CF6}"/>
              </a:ext>
            </a:extLst>
          </p:cNvPr>
          <p:cNvSpPr/>
          <p:nvPr userDrawn="1"/>
        </p:nvSpPr>
        <p:spPr>
          <a:xfrm>
            <a:off x="5277394" y="1077602"/>
            <a:ext cx="2808515" cy="2808515"/>
          </a:xfrm>
          <a:prstGeom prst="pie">
            <a:avLst>
              <a:gd name="adj1" fmla="val 10799999"/>
              <a:gd name="adj2" fmla="val 1620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091BF5-E6FF-A22B-B10E-82ED1B0F8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3733" y="1495615"/>
            <a:ext cx="1771834" cy="93753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4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0x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2E6B7C-6443-F4A4-C6DA-A79D84BA1C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5" y="493768"/>
            <a:ext cx="1911961" cy="46912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FD9A44B-0DFD-B782-D034-9A4F56EBC2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05" y="6115198"/>
            <a:ext cx="1793585" cy="4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0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8268-A8AE-4CE3-DB54-F8299F80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8EB751-C01D-2B46-3683-596B2C88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‹Nr.›</a:t>
            </a:fld>
            <a:endParaRPr lang="en-B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C0EE554-62DB-85E6-F90B-F86F1D77C4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700"/>
            <a:ext cx="10885449" cy="347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96BD9F-92A5-12DF-56A4-0BECCF2261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351" y="6198743"/>
            <a:ext cx="1374963" cy="337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B9BE7C-8D6E-B216-4FBB-DAB2AF2B7D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8086" y="6135800"/>
            <a:ext cx="1602715" cy="3950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BC6F58-47E0-3187-2362-418DA45D8E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9018815" y="-212273"/>
            <a:ext cx="2960913" cy="338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8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8268-A8AE-4CE3-DB54-F8299F80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8EB751-C01D-2B46-3683-596B2C88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‹Nr.›</a:t>
            </a:fld>
            <a:endParaRPr lang="en-B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96BD9F-92A5-12DF-56A4-0BECCF2261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351" y="6198743"/>
            <a:ext cx="1374963" cy="337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B9BE7C-8D6E-B216-4FBB-DAB2AF2B7D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8086" y="6135800"/>
            <a:ext cx="1602715" cy="39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5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AC1AD-9DCB-66B0-0977-41C5C694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4536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AE75A1-4AA5-5916-665B-40939AC3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51" y="365125"/>
            <a:ext cx="108854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6B0C9-FF72-0B7C-719F-26EB74119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51" y="1825625"/>
            <a:ext cx="108854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B29D3-6DF0-52EC-8C44-1B0BEC2EB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4995" y="63103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BE" sz="1600" kern="1200" smtClean="0">
                <a:solidFill>
                  <a:srgbClr val="224099"/>
                </a:solidFill>
                <a:latin typeface="Arial"/>
                <a:ea typeface="+mn-ea"/>
                <a:cs typeface="Arial"/>
              </a:defRPr>
            </a:lvl1pPr>
          </a:lstStyle>
          <a:p>
            <a:fld id="{4D205688-C9EF-7A4E-81C1-E191D3BCA823}" type="datetime3">
              <a:rPr lang="en-US" smtClean="0"/>
              <a:t>14 May 2025</a:t>
            </a:fld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E0264-EECF-056D-1D41-BAB032A09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1503" y="63103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BE" sz="1400" kern="1200" smtClean="0">
                <a:solidFill>
                  <a:srgbClr val="224099"/>
                </a:solidFill>
                <a:latin typeface="Arial"/>
                <a:ea typeface="+mn-ea"/>
                <a:cs typeface="Arial"/>
              </a:defRPr>
            </a:lvl1pPr>
          </a:lstStyle>
          <a:p>
            <a:fld id="{D9624EA6-04DA-E34D-B358-E966DE8F3244}" type="slidenum">
              <a:rPr lang="en-BE" smtClean="0"/>
              <a:pPr/>
              <a:t>‹Nr.›</a:t>
            </a:fld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82871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5" r:id="rId3"/>
    <p:sldLayoutId id="2147483666" r:id="rId4"/>
    <p:sldLayoutId id="2147483667" r:id="rId5"/>
    <p:sldLayoutId id="2147483668" r:id="rId6"/>
    <p:sldLayoutId id="2147483663" r:id="rId7"/>
    <p:sldLayoutId id="2147483664" r:id="rId8"/>
  </p:sldLayoutIdLst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BE" sz="4800" b="1" kern="1200" dirty="0">
          <a:solidFill>
            <a:srgbClr val="224099"/>
          </a:solidFill>
          <a:latin typeface="Arial"/>
          <a:ea typeface="+mn-ea"/>
          <a:cs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24099"/>
        </a:buClr>
        <a:buFont typeface="Arial" panose="020B0604020202020204" pitchFamily="34" charset="0"/>
        <a:buChar char="•"/>
        <a:defRPr sz="2800" kern="1200">
          <a:solidFill>
            <a:srgbClr val="3B3F4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24099"/>
        </a:buClr>
        <a:buFont typeface="Arial" panose="020B0604020202020204" pitchFamily="34" charset="0"/>
        <a:buChar char="•"/>
        <a:defRPr sz="2400" kern="1200">
          <a:solidFill>
            <a:srgbClr val="3B3F4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24099"/>
        </a:buClr>
        <a:buFont typeface="Arial" panose="020B0604020202020204" pitchFamily="34" charset="0"/>
        <a:buChar char="•"/>
        <a:defRPr sz="2000" kern="1200">
          <a:solidFill>
            <a:srgbClr val="3B3F4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24099"/>
        </a:buClr>
        <a:buFont typeface="Arial" panose="020B0604020202020204" pitchFamily="34" charset="0"/>
        <a:buChar char="•"/>
        <a:defRPr sz="1800" kern="1200">
          <a:solidFill>
            <a:srgbClr val="3B3F4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24099"/>
        </a:buClr>
        <a:buFont typeface="Arial" panose="020B0604020202020204" pitchFamily="34" charset="0"/>
        <a:buChar char="•"/>
        <a:defRPr sz="1800" kern="1200">
          <a:solidFill>
            <a:srgbClr val="3B3F4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2DE40A-00A7-C22B-20E2-F60C29D79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681" y="1414682"/>
            <a:ext cx="9744166" cy="22791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BEREC Report on the </a:t>
            </a:r>
            <a:br>
              <a:rPr lang="en-US" sz="4000" dirty="0"/>
            </a:br>
            <a:r>
              <a:rPr lang="en-US" sz="4000" dirty="0"/>
              <a:t>IP interconnection ecosystem</a:t>
            </a:r>
            <a:endParaRPr lang="en-GB" sz="4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C50197-B9A1-8444-E4D0-6B96F1FFC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800" dirty="0"/>
              <a:t>Christoph MERTENS (</a:t>
            </a:r>
            <a:r>
              <a:rPr lang="en-GB" sz="2800" dirty="0" err="1"/>
              <a:t>BNetzA</a:t>
            </a:r>
            <a:r>
              <a:rPr lang="en-GB" sz="2800" dirty="0"/>
              <a:t>)</a:t>
            </a:r>
          </a:p>
          <a:p>
            <a:pPr>
              <a:lnSpc>
                <a:spcPct val="100000"/>
              </a:lnSpc>
            </a:pPr>
            <a:r>
              <a:rPr lang="en-GB" sz="2800" dirty="0" err="1"/>
              <a:t>Dr.</a:t>
            </a:r>
            <a:r>
              <a:rPr lang="en-GB" sz="2800" dirty="0"/>
              <a:t> Amédée von Moltke (BIPT)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5651D1-5C26-9ED3-5415-11B6302B57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0680" y="6115200"/>
            <a:ext cx="3204079" cy="365125"/>
          </a:xfrm>
        </p:spPr>
        <p:txBody>
          <a:bodyPr/>
          <a:lstStyle/>
          <a:p>
            <a:r>
              <a:rPr lang="en-US" dirty="0"/>
              <a:t>15 May 2025</a:t>
            </a:r>
          </a:p>
        </p:txBody>
      </p:sp>
    </p:spTree>
    <p:extLst>
      <p:ext uri="{BB962C8B-B14F-4D97-AF65-F5344CB8AC3E}">
        <p14:creationId xmlns:p14="http://schemas.microsoft.com/office/powerpoint/2010/main" val="122513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3600" dirty="0"/>
              <a:t>Generic structure of IP-IC issues (</a:t>
            </a:r>
            <a:r>
              <a:rPr lang="en-GB" sz="3600" dirty="0" err="1"/>
              <a:t>i</a:t>
            </a:r>
            <a:r>
              <a:rPr lang="en-GB" sz="36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10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Both sides market sides </a:t>
            </a:r>
            <a:r>
              <a:rPr lang="en-GB" b="1" dirty="0"/>
              <a:t>hold each other responsible</a:t>
            </a:r>
            <a:r>
              <a:rPr lang="en-GB" dirty="0"/>
              <a:t> for causing congestion</a:t>
            </a:r>
            <a:endParaRPr lang="de-DE" sz="2000" dirty="0"/>
          </a:p>
          <a:p>
            <a:pPr lvl="0"/>
            <a:r>
              <a:rPr lang="en-GB" dirty="0"/>
              <a:t>Generic description: artificial congestion of transit routes</a:t>
            </a:r>
            <a:endParaRPr lang="de-DE" sz="2000" dirty="0"/>
          </a:p>
          <a:p>
            <a:pPr lvl="1"/>
            <a:r>
              <a:rPr lang="en-GB" i="1" dirty="0"/>
              <a:t> </a:t>
            </a:r>
            <a:r>
              <a:rPr lang="en-GB" dirty="0"/>
              <a:t>Thus: either low quality or (high) fee for premium transit</a:t>
            </a:r>
            <a:endParaRPr lang="de-DE" sz="1800" dirty="0"/>
          </a:p>
          <a:p>
            <a:pPr lvl="0"/>
            <a:r>
              <a:rPr lang="en-GB" dirty="0"/>
              <a:t>Not only conceivable if ALL routes are congested</a:t>
            </a:r>
            <a:endParaRPr lang="de-DE" sz="2000" dirty="0"/>
          </a:p>
          <a:p>
            <a:pPr>
              <a:lnSpc>
                <a:spcPct val="110000"/>
              </a:lnSpc>
            </a:pPr>
            <a:r>
              <a:rPr lang="en-GB" dirty="0"/>
              <a:t>Workshops showed: most disputes stem from </a:t>
            </a:r>
            <a:r>
              <a:rPr lang="en-GB" b="1" dirty="0"/>
              <a:t>vertically integrated </a:t>
            </a:r>
            <a:r>
              <a:rPr lang="en-GB" dirty="0"/>
              <a:t>IAS providers attempting to </a:t>
            </a:r>
            <a:r>
              <a:rPr lang="en-GB" b="1" dirty="0"/>
              <a:t>leverage</a:t>
            </a:r>
            <a:r>
              <a:rPr lang="en-GB" dirty="0"/>
              <a:t> their termination monopoly to introduce (higher) fees for IP-IC directly from CAPs.</a:t>
            </a:r>
            <a:endParaRPr lang="de-DE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38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3600" dirty="0"/>
              <a:t>Generic structure of IP-IC issues (ii)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11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Evidence from the US:</a:t>
            </a:r>
            <a:endParaRPr lang="de-DE" dirty="0"/>
          </a:p>
          <a:p>
            <a:pPr lvl="1"/>
            <a:r>
              <a:rPr lang="en-GB" sz="2800" dirty="0"/>
              <a:t>ISPs </a:t>
            </a:r>
            <a:r>
              <a:rPr lang="en-GB" sz="2800" b="1" dirty="0"/>
              <a:t>deliberately</a:t>
            </a:r>
            <a:r>
              <a:rPr lang="en-GB" sz="2800" dirty="0"/>
              <a:t> let IC interfaces congest</a:t>
            </a:r>
            <a:endParaRPr lang="de-DE" sz="2800" dirty="0"/>
          </a:p>
          <a:p>
            <a:pPr lvl="1"/>
            <a:r>
              <a:rPr lang="en-GB" sz="2800" dirty="0"/>
              <a:t>ISPs accepted </a:t>
            </a:r>
            <a:r>
              <a:rPr lang="en-GB" sz="2800" b="1" dirty="0"/>
              <a:t>short-term costs </a:t>
            </a:r>
            <a:r>
              <a:rPr lang="en-GB" sz="2800" dirty="0"/>
              <a:t>(more expensive routing) because they expected higher </a:t>
            </a:r>
            <a:r>
              <a:rPr lang="en-GB" sz="2800" b="1" dirty="0"/>
              <a:t>long-term benefits</a:t>
            </a:r>
            <a:endParaRPr lang="de-DE" sz="2800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pPr lvl="0"/>
            <a:r>
              <a:rPr lang="en-GB" dirty="0"/>
              <a:t>IP-IC ecosystem is driven by </a:t>
            </a:r>
            <a:r>
              <a:rPr lang="en-GB" b="1" dirty="0"/>
              <a:t>functioning market dynamics</a:t>
            </a:r>
            <a:r>
              <a:rPr lang="en-GB" dirty="0"/>
              <a:t> / cooperation. But: </a:t>
            </a:r>
            <a:r>
              <a:rPr lang="en-GB" b="1" dirty="0"/>
              <a:t>some disputes</a:t>
            </a:r>
            <a:r>
              <a:rPr lang="en-GB" dirty="0"/>
              <a:t> since 2017</a:t>
            </a:r>
            <a:endParaRPr lang="de-DE" dirty="0"/>
          </a:p>
          <a:p>
            <a:pPr lvl="1"/>
            <a:r>
              <a:rPr lang="en-GB" sz="2800" dirty="0"/>
              <a:t>stakeholders: “</a:t>
            </a:r>
            <a:r>
              <a:rPr lang="en-GB" sz="2800" b="1" dirty="0"/>
              <a:t>edge cases</a:t>
            </a:r>
            <a:r>
              <a:rPr lang="en-GB" sz="2800" dirty="0"/>
              <a:t>” / not calling for regulation</a:t>
            </a:r>
            <a:endParaRPr lang="de-DE" sz="2800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890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Bargaining situation (CAPs/ISPs) (</a:t>
            </a:r>
            <a:r>
              <a:rPr lang="en-US" sz="3600" dirty="0" err="1"/>
              <a:t>i</a:t>
            </a:r>
            <a:r>
              <a:rPr lang="en-US" sz="36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12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828798"/>
            <a:ext cx="10885449" cy="3975201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Stakeholder with </a:t>
            </a:r>
            <a:r>
              <a:rPr lang="en-GB" b="1" dirty="0"/>
              <a:t>opposing views</a:t>
            </a:r>
            <a:r>
              <a:rPr lang="en-GB" dirty="0"/>
              <a:t>:</a:t>
            </a:r>
            <a:endParaRPr lang="de-DE" dirty="0"/>
          </a:p>
          <a:p>
            <a:pPr lvl="1"/>
            <a:r>
              <a:rPr lang="en-GB" sz="2800" dirty="0"/>
              <a:t>ISPs: CAPs with must-have content, asymmetric regulation</a:t>
            </a:r>
            <a:endParaRPr lang="de-DE" sz="2800" dirty="0"/>
          </a:p>
          <a:p>
            <a:pPr lvl="1"/>
            <a:r>
              <a:rPr lang="en-GB" sz="2800" dirty="0"/>
              <a:t>CAPs: ISPs with termination monopoly</a:t>
            </a:r>
            <a:endParaRPr lang="de-DE" sz="2800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pPr lvl="0"/>
            <a:r>
              <a:rPr lang="en-GB" b="1" dirty="0"/>
              <a:t>Factors</a:t>
            </a:r>
            <a:r>
              <a:rPr lang="en-GB" dirty="0"/>
              <a:t> impacting on the relative bargaining situation, e.g. :</a:t>
            </a:r>
            <a:endParaRPr lang="de-DE" dirty="0"/>
          </a:p>
          <a:p>
            <a:pPr lvl="1"/>
            <a:r>
              <a:rPr lang="en-GB" sz="2800" dirty="0"/>
              <a:t>Degree of substitutability transit/peering</a:t>
            </a:r>
            <a:endParaRPr lang="de-DE" sz="2800" dirty="0"/>
          </a:p>
          <a:p>
            <a:pPr lvl="1"/>
            <a:r>
              <a:rPr lang="en-GB" sz="2800" dirty="0"/>
              <a:t>Cost structure transit/peering</a:t>
            </a:r>
            <a:endParaRPr lang="de-DE" sz="2800" dirty="0"/>
          </a:p>
          <a:p>
            <a:pPr lvl="1"/>
            <a:r>
              <a:rPr lang="en-GB" sz="2800" dirty="0"/>
              <a:t>Scales</a:t>
            </a:r>
            <a:endParaRPr lang="de-DE" sz="2800" dirty="0"/>
          </a:p>
          <a:p>
            <a:pPr lvl="1"/>
            <a:r>
              <a:rPr lang="en-GB" sz="2800" dirty="0"/>
              <a:t>Market/technological developments</a:t>
            </a:r>
            <a:endParaRPr lang="de-DE" sz="2800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047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Bargaining situation (CAPs/ISPs) (ii)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13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Generally, debate largely mostly about </a:t>
            </a:r>
            <a:r>
              <a:rPr lang="en-GB" b="1" dirty="0"/>
              <a:t>large</a:t>
            </a:r>
            <a:r>
              <a:rPr lang="en-GB" dirty="0"/>
              <a:t> CAPs vs. ISPs - but </a:t>
            </a:r>
            <a:r>
              <a:rPr lang="en-GB" b="1" dirty="0"/>
              <a:t>small CAPs also affected</a:t>
            </a:r>
            <a:endParaRPr lang="en-US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Switching</a:t>
            </a:r>
          </a:p>
          <a:p>
            <a:pPr>
              <a:lnSpc>
                <a:spcPct val="110000"/>
              </a:lnSpc>
            </a:pPr>
            <a:r>
              <a:rPr lang="en-GB" dirty="0"/>
              <a:t>Opposing views on whether end-users switch in case of qualitative issues</a:t>
            </a:r>
          </a:p>
          <a:p>
            <a:pPr>
              <a:lnSpc>
                <a:spcPct val="110000"/>
              </a:lnSpc>
            </a:pPr>
            <a:r>
              <a:rPr lang="en-GB" dirty="0"/>
              <a:t>OFCOM/FCC): switching rates rather </a:t>
            </a:r>
            <a:r>
              <a:rPr lang="en-GB" b="1" dirty="0"/>
              <a:t>low</a:t>
            </a:r>
            <a:r>
              <a:rPr lang="en-GB" dirty="0"/>
              <a:t> in practice</a:t>
            </a:r>
            <a:endParaRPr lang="de-DE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066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Bargaining situation (CAPs/ISPs) (iii)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14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672764"/>
            <a:ext cx="10885449" cy="396794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Number of end-users</a:t>
            </a:r>
            <a:endParaRPr lang="de-DE" sz="2000" dirty="0"/>
          </a:p>
          <a:p>
            <a:pPr lvl="0"/>
            <a:r>
              <a:rPr lang="en-GB" dirty="0"/>
              <a:t>…important for the relative bargaining power of an IAS provider</a:t>
            </a:r>
            <a:endParaRPr lang="de-DE" sz="2000" dirty="0"/>
          </a:p>
          <a:p>
            <a:pPr lvl="0"/>
            <a:r>
              <a:rPr lang="en-GB" dirty="0"/>
              <a:t>…impacts the ability to request termination fees</a:t>
            </a:r>
            <a:endParaRPr lang="de-DE" sz="2000" dirty="0"/>
          </a:p>
          <a:p>
            <a:pPr lvl="1"/>
            <a:r>
              <a:rPr lang="en-GB" dirty="0"/>
              <a:t>FCC explicitly emphasized this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0"/>
            <a:r>
              <a:rPr lang="en-GB" dirty="0"/>
              <a:t>In general, IP-IC bargaining situation </a:t>
            </a:r>
            <a:r>
              <a:rPr lang="en-GB" b="1" dirty="0"/>
              <a:t>balanced</a:t>
            </a:r>
            <a:endParaRPr lang="de-DE" sz="2000" dirty="0"/>
          </a:p>
          <a:p>
            <a:pPr lvl="0"/>
            <a:r>
              <a:rPr lang="en-GB" b="1" dirty="0"/>
              <a:t>Smaller</a:t>
            </a:r>
            <a:r>
              <a:rPr lang="en-GB" dirty="0"/>
              <a:t> players : typically higher costs thus affecting their bargaining situation </a:t>
            </a:r>
            <a:endParaRPr lang="de-DE" sz="2000" dirty="0"/>
          </a:p>
          <a:p>
            <a:pPr lvl="1"/>
            <a:endParaRPr lang="de-DE" sz="1800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404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Relationship IP-IC / OIR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15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dirty="0"/>
              <a:t>OIR applicable for the part of the internet value chain for which IAS provider is responsible</a:t>
            </a:r>
            <a:endParaRPr lang="de-DE" dirty="0"/>
          </a:p>
          <a:p>
            <a:pPr>
              <a:lnSpc>
                <a:spcPct val="110000"/>
              </a:lnSpc>
            </a:pPr>
            <a:r>
              <a:rPr lang="en-GB" dirty="0"/>
              <a:t>Finding of OIR infringement → </a:t>
            </a:r>
            <a:r>
              <a:rPr lang="en-GB" b="1" dirty="0"/>
              <a:t>case-by-case </a:t>
            </a:r>
            <a:r>
              <a:rPr lang="en-GB" dirty="0"/>
              <a:t>examination (specifically if circumvention through IP-IC)</a:t>
            </a:r>
            <a:endParaRPr lang="en-US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859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Main findings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16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690689"/>
            <a:ext cx="10885449" cy="41949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Findings </a:t>
            </a:r>
            <a:r>
              <a:rPr lang="en-US" b="1" dirty="0"/>
              <a:t>consistent</a:t>
            </a:r>
            <a:r>
              <a:rPr lang="en-US" dirty="0"/>
              <a:t> with previous IP-IC reports </a:t>
            </a:r>
          </a:p>
          <a:p>
            <a:pPr>
              <a:lnSpc>
                <a:spcPct val="110000"/>
              </a:lnSpc>
            </a:pPr>
            <a:r>
              <a:rPr lang="en-US" dirty="0"/>
              <a:t>IP-IC market driven by </a:t>
            </a:r>
            <a:r>
              <a:rPr lang="en-US" b="1" dirty="0"/>
              <a:t>competitive market forces </a:t>
            </a:r>
            <a:r>
              <a:rPr lang="en-US" dirty="0"/>
              <a:t>without regulatory intervention</a:t>
            </a:r>
          </a:p>
          <a:p>
            <a:pPr>
              <a:lnSpc>
                <a:spcPct val="110000"/>
              </a:lnSpc>
            </a:pPr>
            <a:r>
              <a:rPr lang="en-US" dirty="0"/>
              <a:t>…but </a:t>
            </a:r>
            <a:r>
              <a:rPr lang="en-US" b="1" dirty="0"/>
              <a:t>few</a:t>
            </a:r>
            <a:r>
              <a:rPr lang="en-US" dirty="0"/>
              <a:t> disputes since 2017</a:t>
            </a:r>
          </a:p>
          <a:p>
            <a:pPr>
              <a:lnSpc>
                <a:spcPct val="110000"/>
              </a:lnSpc>
            </a:pPr>
            <a:r>
              <a:rPr lang="en-US" b="1" dirty="0"/>
              <a:t>No structural </a:t>
            </a:r>
            <a:r>
              <a:rPr lang="en-US" dirty="0"/>
              <a:t>problem in peering / transit markets</a:t>
            </a:r>
          </a:p>
          <a:p>
            <a:pPr>
              <a:lnSpc>
                <a:spcPct val="110000"/>
              </a:lnSpc>
            </a:pPr>
            <a:r>
              <a:rPr lang="en-US" dirty="0"/>
              <a:t>No need for additional regulation – the market works</a:t>
            </a:r>
          </a:p>
          <a:p>
            <a:pPr>
              <a:lnSpc>
                <a:spcPct val="110000"/>
              </a:lnSpc>
            </a:pPr>
            <a:r>
              <a:rPr lang="en-US" dirty="0"/>
              <a:t>IP-IC ostensibly out of OIR scope, but </a:t>
            </a:r>
            <a:r>
              <a:rPr lang="en-US" b="1" dirty="0"/>
              <a:t>indirectly</a:t>
            </a:r>
            <a:r>
              <a:rPr lang="en-US" dirty="0"/>
              <a:t> within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46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Long history of addressing IP-IC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2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458411"/>
            <a:ext cx="10885449" cy="442723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GB" sz="2900" b="1" dirty="0"/>
          </a:p>
          <a:p>
            <a:pPr>
              <a:lnSpc>
                <a:spcPct val="110000"/>
              </a:lnSpc>
            </a:pPr>
            <a:r>
              <a:rPr lang="en-GB" sz="2900" b="1" dirty="0"/>
              <a:t>BEREC IP-IC reports</a:t>
            </a:r>
            <a:r>
              <a:rPr lang="en-GB" sz="2900" dirty="0"/>
              <a:t>: 2024, 2017, 2012</a:t>
            </a:r>
          </a:p>
          <a:p>
            <a:pPr>
              <a:lnSpc>
                <a:spcPct val="110000"/>
              </a:lnSpc>
            </a:pPr>
            <a:endParaRPr lang="en-GB" sz="2900" dirty="0"/>
          </a:p>
          <a:p>
            <a:pPr>
              <a:lnSpc>
                <a:spcPct val="110000"/>
              </a:lnSpc>
            </a:pPr>
            <a:r>
              <a:rPr lang="en-GB" sz="2900" b="1" dirty="0"/>
              <a:t>BEREC works on charging mechanism</a:t>
            </a:r>
          </a:p>
          <a:p>
            <a:pPr>
              <a:lnSpc>
                <a:spcPct val="110000"/>
              </a:lnSpc>
            </a:pPr>
            <a:endParaRPr lang="en-GB" sz="2900" dirty="0"/>
          </a:p>
          <a:p>
            <a:pPr>
              <a:lnSpc>
                <a:spcPct val="110000"/>
              </a:lnSpc>
            </a:pPr>
            <a:r>
              <a:rPr lang="en-GB" sz="2900" b="1" dirty="0"/>
              <a:t>BEREC also contributed to the debate on payments from CAPs to </a:t>
            </a:r>
            <a:r>
              <a:rPr lang="en-GB" sz="2900" b="1" dirty="0" err="1"/>
              <a:t>telcos</a:t>
            </a:r>
            <a:endParaRPr lang="en-GB" sz="2900" b="1" dirty="0"/>
          </a:p>
          <a:p>
            <a:pPr lvl="1"/>
            <a:endParaRPr lang="de-DE" sz="2900" dirty="0"/>
          </a:p>
          <a:p>
            <a:pPr lvl="2">
              <a:lnSpc>
                <a:spcPct val="110000"/>
              </a:lnSpc>
            </a:pPr>
            <a:endParaRPr lang="en-GB" sz="1600" dirty="0"/>
          </a:p>
          <a:p>
            <a:pPr>
              <a:lnSpc>
                <a:spcPct val="110000"/>
              </a:lnSpc>
            </a:pPr>
            <a:endParaRPr lang="en-GB" sz="2400" dirty="0"/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61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Comprehensive / evidence-based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3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12 stakeholder </a:t>
            </a:r>
            <a:r>
              <a:rPr lang="en-US" b="1" dirty="0"/>
              <a:t>workshops</a:t>
            </a:r>
            <a:r>
              <a:rPr lang="en-US" dirty="0"/>
              <a:t> (Sept. – Oct. 2023)</a:t>
            </a:r>
          </a:p>
          <a:p>
            <a:pPr>
              <a:lnSpc>
                <a:spcPct val="110000"/>
              </a:lnSpc>
            </a:pPr>
            <a:r>
              <a:rPr lang="en-GB" dirty="0"/>
              <a:t>exhaustive </a:t>
            </a:r>
            <a:r>
              <a:rPr lang="en-GB" b="1" dirty="0"/>
              <a:t>data collection </a:t>
            </a:r>
            <a:r>
              <a:rPr lang="en-GB" dirty="0"/>
              <a:t>exercise (autumn 2024)</a:t>
            </a:r>
          </a:p>
          <a:p>
            <a:pPr>
              <a:lnSpc>
                <a:spcPct val="110000"/>
              </a:lnSpc>
            </a:pPr>
            <a:r>
              <a:rPr lang="en-US" dirty="0"/>
              <a:t>ad hoc questionnaire to a broad range of stakeholders → </a:t>
            </a:r>
            <a:r>
              <a:rPr lang="en-US" i="1" dirty="0"/>
              <a:t>for timing reasons not included in the report</a:t>
            </a:r>
            <a:endParaRPr lang="en-GB" i="1" dirty="0"/>
          </a:p>
          <a:p>
            <a:pPr>
              <a:lnSpc>
                <a:spcPct val="110000"/>
              </a:lnSpc>
            </a:pPr>
            <a:r>
              <a:rPr lang="en-US" b="1" dirty="0"/>
              <a:t>Public consultation </a:t>
            </a:r>
            <a:r>
              <a:rPr lang="en-US" dirty="0"/>
              <a:t>(11. June – 1. Aug.)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36 responses: civil society, CAPs, CDN providers, cloud and hosting providers, ISPs, IXPs, academics/experts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5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High-level observations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4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770738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Diverging</a:t>
            </a:r>
            <a:r>
              <a:rPr lang="en-US" dirty="0"/>
              <a:t> views: ISPs vs CAPs</a:t>
            </a:r>
          </a:p>
          <a:p>
            <a:pPr>
              <a:lnSpc>
                <a:spcPct val="110000"/>
              </a:lnSpc>
            </a:pPr>
            <a:r>
              <a:rPr lang="en-GB" dirty="0"/>
              <a:t>Report </a:t>
            </a:r>
            <a:r>
              <a:rPr lang="en-GB" b="1" dirty="0"/>
              <a:t>not replicating </a:t>
            </a:r>
            <a:r>
              <a:rPr lang="en-GB" dirty="0"/>
              <a:t>debate on payments from large CAPs to ISPs</a:t>
            </a:r>
          </a:p>
          <a:p>
            <a:pPr>
              <a:lnSpc>
                <a:spcPct val="110000"/>
              </a:lnSpc>
            </a:pPr>
            <a:r>
              <a:rPr lang="en-GB" dirty="0"/>
              <a:t>…IP-IC arguments raised by stakeholders often stem from that debate</a:t>
            </a:r>
          </a:p>
          <a:p>
            <a:pPr>
              <a:lnSpc>
                <a:spcPct val="110000"/>
              </a:lnSpc>
            </a:pPr>
            <a:r>
              <a:rPr lang="en-GB" dirty="0"/>
              <a:t>Focus often </a:t>
            </a:r>
            <a:r>
              <a:rPr lang="en-GB" b="1" dirty="0"/>
              <a:t>large</a:t>
            </a:r>
            <a:r>
              <a:rPr lang="en-GB" dirty="0"/>
              <a:t> players on both sides – but also of relevance for </a:t>
            </a:r>
            <a:r>
              <a:rPr lang="en-GB" b="1" dirty="0"/>
              <a:t>smaller</a:t>
            </a:r>
            <a:r>
              <a:rPr lang="en-GB" dirty="0"/>
              <a:t> players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04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Issues assessed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5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Traffic developments</a:t>
            </a:r>
          </a:p>
          <a:p>
            <a:pPr>
              <a:lnSpc>
                <a:spcPct val="110000"/>
              </a:lnSpc>
            </a:pPr>
            <a:r>
              <a:rPr lang="en-US" dirty="0"/>
              <a:t>Pricing / cost developments</a:t>
            </a:r>
          </a:p>
          <a:p>
            <a:pPr>
              <a:lnSpc>
                <a:spcPct val="110000"/>
              </a:lnSpc>
            </a:pPr>
            <a:r>
              <a:rPr lang="en-US" dirty="0"/>
              <a:t>Market developments</a:t>
            </a:r>
          </a:p>
          <a:p>
            <a:pPr>
              <a:lnSpc>
                <a:spcPct val="110000"/>
              </a:lnSpc>
            </a:pPr>
            <a:r>
              <a:rPr lang="en-GB" dirty="0"/>
              <a:t>Generic structure of IP-IC issues</a:t>
            </a:r>
          </a:p>
          <a:p>
            <a:pPr>
              <a:lnSpc>
                <a:spcPct val="110000"/>
              </a:lnSpc>
            </a:pPr>
            <a:r>
              <a:rPr lang="en-GB" dirty="0"/>
              <a:t>Bargaining situation (CAPs/ISPs)</a:t>
            </a:r>
          </a:p>
          <a:p>
            <a:pPr>
              <a:lnSpc>
                <a:spcPct val="110000"/>
              </a:lnSpc>
            </a:pPr>
            <a:r>
              <a:rPr lang="en-GB" dirty="0"/>
              <a:t>Relationship IP-IC / OIR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37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600" dirty="0"/>
              <a:t>Traffic developments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6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Data traffic still growing, </a:t>
            </a:r>
            <a:r>
              <a:rPr lang="en-US" dirty="0" err="1"/>
              <a:t>stabilising</a:t>
            </a:r>
            <a:r>
              <a:rPr lang="en-US" dirty="0"/>
              <a:t> after Covid-19 spike </a:t>
            </a:r>
          </a:p>
          <a:p>
            <a:pPr>
              <a:lnSpc>
                <a:spcPct val="110000"/>
              </a:lnSpc>
            </a:pPr>
            <a:r>
              <a:rPr lang="en-US" dirty="0"/>
              <a:t>Peak-to-average ratio stable 2019-2023</a:t>
            </a:r>
          </a:p>
          <a:p>
            <a:pPr>
              <a:lnSpc>
                <a:spcPct val="110000"/>
              </a:lnSpc>
            </a:pPr>
            <a:r>
              <a:rPr lang="en-US" dirty="0"/>
              <a:t>Future: increasing diffusion of UHD video / live streaming</a:t>
            </a:r>
          </a:p>
          <a:p>
            <a:pPr>
              <a:lnSpc>
                <a:spcPct val="110000"/>
              </a:lnSpc>
            </a:pPr>
            <a:r>
              <a:rPr lang="en-US" b="1" dirty="0"/>
              <a:t>On-net CDNs </a:t>
            </a:r>
            <a:r>
              <a:rPr lang="en-US" dirty="0"/>
              <a:t>installed in vast majority of IASs’ networks / more efficient </a:t>
            </a:r>
            <a:r>
              <a:rPr lang="en-US" b="1" dirty="0"/>
              <a:t>compression techniques</a:t>
            </a:r>
          </a:p>
          <a:p>
            <a:pPr>
              <a:lnSpc>
                <a:spcPct val="110000"/>
              </a:lnSpc>
            </a:pPr>
            <a:r>
              <a:rPr lang="en-US" dirty="0"/>
              <a:t>Internet managed to </a:t>
            </a:r>
            <a:r>
              <a:rPr lang="en-US" b="1" dirty="0"/>
              <a:t>coped</a:t>
            </a:r>
            <a:r>
              <a:rPr lang="en-US" dirty="0"/>
              <a:t> with traffic growth/peaks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Due to </a:t>
            </a:r>
            <a:r>
              <a:rPr lang="en-US" b="1" dirty="0"/>
              <a:t>competition</a:t>
            </a:r>
            <a:r>
              <a:rPr lang="en-US" dirty="0"/>
              <a:t> / </a:t>
            </a:r>
            <a:r>
              <a:rPr lang="en-US" b="1" dirty="0"/>
              <a:t>technological progress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40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Pricing / cost developments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7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Prices and costs for IP-IC services → downward trend continues</a:t>
            </a:r>
          </a:p>
          <a:p>
            <a:pPr>
              <a:lnSpc>
                <a:spcPct val="110000"/>
              </a:lnSpc>
            </a:pPr>
            <a:r>
              <a:rPr lang="en-US" dirty="0"/>
              <a:t>Traffic growing – but cost per GB has fallen faster</a:t>
            </a:r>
          </a:p>
          <a:p>
            <a:pPr>
              <a:lnSpc>
                <a:spcPct val="110000"/>
              </a:lnSpc>
            </a:pPr>
            <a:r>
              <a:rPr lang="en-US" dirty="0"/>
              <a:t>Technological development (e.g. on-net CDNs) reason why increase in data traffic has not passed through to prices/costs</a:t>
            </a:r>
          </a:p>
          <a:p>
            <a:pPr>
              <a:lnSpc>
                <a:spcPct val="110000"/>
              </a:lnSpc>
            </a:pPr>
            <a:r>
              <a:rPr lang="en-US" dirty="0"/>
              <a:t>Larger players more successful in reducing costs than smaller players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40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Market developments (</a:t>
            </a:r>
            <a:r>
              <a:rPr lang="en-US" sz="3600" dirty="0" err="1"/>
              <a:t>i</a:t>
            </a:r>
            <a:r>
              <a:rPr lang="en-US" sz="36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8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917699"/>
            <a:ext cx="10885449" cy="39679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Large </a:t>
            </a:r>
            <a:r>
              <a:rPr lang="en-US" dirty="0" err="1"/>
              <a:t>CAPs’</a:t>
            </a:r>
            <a:r>
              <a:rPr lang="en-US" dirty="0"/>
              <a:t> </a:t>
            </a:r>
            <a:r>
              <a:rPr lang="en-US" b="1" dirty="0"/>
              <a:t>investments</a:t>
            </a:r>
            <a:r>
              <a:rPr lang="en-US" dirty="0"/>
              <a:t> in backbone infrastructure → competitive pressure on transit providers</a:t>
            </a:r>
          </a:p>
          <a:p>
            <a:pPr>
              <a:lnSpc>
                <a:spcPct val="110000"/>
              </a:lnSpc>
            </a:pPr>
            <a:r>
              <a:rPr lang="en-US" dirty="0"/>
              <a:t>Traffic via </a:t>
            </a:r>
            <a:r>
              <a:rPr lang="en-US" b="1" dirty="0"/>
              <a:t>on-net CDNs </a:t>
            </a:r>
            <a:r>
              <a:rPr lang="en-US" dirty="0"/>
              <a:t>increasing, most ISP allow on-net CDNs</a:t>
            </a:r>
          </a:p>
          <a:p>
            <a:pPr>
              <a:lnSpc>
                <a:spcPct val="110000"/>
              </a:lnSpc>
            </a:pPr>
            <a:r>
              <a:rPr lang="en-US" dirty="0"/>
              <a:t>IAS providers vertically integrated with Tier 1 providers generally use their own transit services. Then, CAPs typically pay for IC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81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6A-F2C6-4BA2-7159-D83E91D5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3600" dirty="0"/>
              <a:t>Market developments (ii)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95769-6580-1D23-F8A1-18302B7D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4EA6-04DA-E34D-B358-E966DE8F3244}" type="slidenum">
              <a:rPr lang="en-BE" smtClean="0"/>
              <a:t>9</a:t>
            </a:fld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8EAB-FEB1-1188-8765-D4FF7CC572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51" y="1574790"/>
            <a:ext cx="10885449" cy="396794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Substitutability peering / transit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Quality: peering rather a substitute to transit than vice-versa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Transit as </a:t>
            </a:r>
            <a:r>
              <a:rPr lang="en-US" dirty="0" err="1"/>
              <a:t>fall-back</a:t>
            </a:r>
            <a:r>
              <a:rPr lang="en-US" dirty="0"/>
              <a:t> option: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 availability/pricing of transit constraining negotiations over the settlement basis of peering agreements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Transit  less of a substitute to peering if high latency/bandwidth requirements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Under certain conditions </a:t>
            </a:r>
            <a:r>
              <a:rPr lang="de-DE" dirty="0" err="1"/>
              <a:t>transit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i="1" dirty="0" err="1"/>
              <a:t>technically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provided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substitute</a:t>
            </a:r>
            <a:endParaRPr lang="de-DE" dirty="0"/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022387"/>
      </p:ext>
    </p:extLst>
  </p:cSld>
  <p:clrMapOvr>
    <a:masterClrMapping/>
  </p:clrMapOvr>
</p:sld>
</file>

<file path=ppt/theme/theme1.xml><?xml version="1.0" encoding="utf-8"?>
<a:theme xmlns:a="http://schemas.openxmlformats.org/drawingml/2006/main" name="BEREC_PPT_Template">
  <a:themeElements>
    <a:clrScheme name="BEREC">
      <a:dk1>
        <a:srgbClr val="0F1014"/>
      </a:dk1>
      <a:lt1>
        <a:srgbClr val="FFFFFF"/>
      </a:lt1>
      <a:dk2>
        <a:srgbClr val="3B3F4E"/>
      </a:dk2>
      <a:lt2>
        <a:srgbClr val="BDC6E0"/>
      </a:lt2>
      <a:accent1>
        <a:srgbClr val="C31065"/>
      </a:accent1>
      <a:accent2>
        <a:srgbClr val="224099"/>
      </a:accent2>
      <a:accent3>
        <a:srgbClr val="7792FF"/>
      </a:accent3>
      <a:accent4>
        <a:srgbClr val="2A7373"/>
      </a:accent4>
      <a:accent5>
        <a:srgbClr val="3CCEAC"/>
      </a:accent5>
      <a:accent6>
        <a:srgbClr val="3C3C3C"/>
      </a:accent6>
      <a:hlink>
        <a:srgbClr val="224099"/>
      </a:hlink>
      <a:folHlink>
        <a:srgbClr val="2240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EC_PowerPoint_Template_September_2022" id="{CC86C9BA-FA0E-4324-86A0-672E16250452}" vid="{09295193-CCD6-4ACB-B783-894E8A9A53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C25817B-EADF-B34C-828A-AD5C99F3D15C}">
  <we:reference id="wa200000729" version="3.19.222.0" store="en-US" storeType="OMEX"/>
  <we:alternateReferences>
    <we:reference id="WA200000729" version="3.19.222.0" store="WA200000729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RECNetIsFinal xmlns="0c390358-b15a-42f6-bd83-21182b663b60">false</BERECNetIsFinal>
    <BERECNetAresRegisterNumber xmlns="0c390358-b15a-42f6-bd83-21182b663b60">No Data</BERECNetAresRegisterNumber>
    <BERECNetAresSaveNumber xmlns="0c390358-b15a-42f6-bd83-21182b663b60" xsi:nil="true"/>
    <BERECNetAresDocumentId xmlns="0c390358-b15a-42f6-bd83-21182b663b60" xsi:nil="true"/>
    <BERECNetAresTransactionId xmlns="0c390358-b15a-42f6-bd83-21182b663b6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B869120E1E146803EDDF8E591ECA3" ma:contentTypeVersion="9" ma:contentTypeDescription="Create a new document." ma:contentTypeScope="" ma:versionID="a671ebb0605b749e61f70225226eed94">
  <xsd:schema xmlns:xsd="http://www.w3.org/2001/XMLSchema" xmlns:xs="http://www.w3.org/2001/XMLSchema" xmlns:p="http://schemas.microsoft.com/office/2006/metadata/properties" xmlns:ns2="0c390358-b15a-42f6-bd83-21182b663b60" targetNamespace="http://schemas.microsoft.com/office/2006/metadata/properties" ma:root="true" ma:fieldsID="39ca97c060a42383defb1231e42d43b7" ns2:_="">
    <xsd:import namespace="0c390358-b15a-42f6-bd83-21182b663b60"/>
    <xsd:element name="properties">
      <xsd:complexType>
        <xsd:sequence>
          <xsd:element name="documentManagement">
            <xsd:complexType>
              <xsd:all>
                <xsd:element ref="ns2:BERECNetIsFinal" minOccurs="0"/>
                <xsd:element ref="ns2:BERECNetAresDocumentId" minOccurs="0"/>
                <xsd:element ref="ns2:BERECNetAresSaveNumber" minOccurs="0"/>
                <xsd:element ref="ns2:BERECNetAresRegisterNumber" minOccurs="0"/>
                <xsd:element ref="ns2:BERECNetAresTransaction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390358-b15a-42f6-bd83-21182b663b60" elementFormDefault="qualified">
    <xsd:import namespace="http://schemas.microsoft.com/office/2006/documentManagement/types"/>
    <xsd:import namespace="http://schemas.microsoft.com/office/infopath/2007/PartnerControls"/>
    <xsd:element name="BERECNetIsFinal" ma:index="8" nillable="true" ma:displayName="Final Document" ma:default="0" ma:internalName="BERECNetIsFinal">
      <xsd:simpleType>
        <xsd:restriction base="dms:Boolean"/>
      </xsd:simpleType>
    </xsd:element>
    <xsd:element name="BERECNetAresDocumentId" ma:index="9" nillable="true" ma:displayName="Ares Document Id" ma:internalName="BERECNetAresDocumentId">
      <xsd:simpleType>
        <xsd:restriction base="dms:Text"/>
      </xsd:simpleType>
    </xsd:element>
    <xsd:element name="BERECNetAresSaveNumber" ma:index="10" nillable="true" ma:displayName="Save Number" ma:internalName="BERECNetAresSaveNumber">
      <xsd:simpleType>
        <xsd:restriction base="dms:Text"/>
      </xsd:simpleType>
    </xsd:element>
    <xsd:element name="BERECNetAresRegisterNumber" ma:index="11" nillable="true" ma:displayName="Register Number" ma:default="No Data" ma:internalName="BERECNetAresRegisterNumber">
      <xsd:simpleType>
        <xsd:restriction base="dms:Text"/>
      </xsd:simpleType>
    </xsd:element>
    <xsd:element name="BERECNetAresTransactionId" ma:index="12" nillable="true" ma:displayName="Transaction Id" ma:internalName="BERECNetAresTransactionId">
      <xsd:simpleType>
        <xsd:restriction base="dms:Text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EF1141-C25D-464D-A561-BDA478DDE2C0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0c390358-b15a-42f6-bd83-21182b663b60"/>
  </ds:schemaRefs>
</ds:datastoreItem>
</file>

<file path=customXml/itemProps2.xml><?xml version="1.0" encoding="utf-8"?>
<ds:datastoreItem xmlns:ds="http://schemas.openxmlformats.org/officeDocument/2006/customXml" ds:itemID="{1D031122-EF91-406C-81E3-094BB4D9B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390358-b15a-42f6-bd83-21182b663b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3FB790-C799-4792-958F-CA1509415F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BEREC_PowerPoint_Template_SMALL</Template>
  <TotalTime>0</TotalTime>
  <Words>853</Words>
  <Application>Microsoft Office PowerPoint</Application>
  <PresentationFormat>Breitbild</PresentationFormat>
  <Paragraphs>134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Arial</vt:lpstr>
      <vt:lpstr>Calibri</vt:lpstr>
      <vt:lpstr>BEREC_PPT_Template</vt:lpstr>
      <vt:lpstr>BEREC Report on the  IP interconnection ecosystem</vt:lpstr>
      <vt:lpstr>Long history of addressing IP-IC issues</vt:lpstr>
      <vt:lpstr>Comprehensive / evidence-based approach</vt:lpstr>
      <vt:lpstr>High-level observations</vt:lpstr>
      <vt:lpstr>Issues assessed</vt:lpstr>
      <vt:lpstr>Traffic developments</vt:lpstr>
      <vt:lpstr>Pricing / cost developments</vt:lpstr>
      <vt:lpstr>Market developments (i)</vt:lpstr>
      <vt:lpstr>Market developments (ii)</vt:lpstr>
      <vt:lpstr>Generic structure of IP-IC issues (i)</vt:lpstr>
      <vt:lpstr>Generic structure of IP-IC issues (ii)</vt:lpstr>
      <vt:lpstr>Bargaining situation (CAPs/ISPs) (i)</vt:lpstr>
      <vt:lpstr>Bargaining situation (CAPs/ISPs) (ii)</vt:lpstr>
      <vt:lpstr>Bargaining situation (CAPs/ISPs) (iii)</vt:lpstr>
      <vt:lpstr>Relationship IP-IC / OIR</vt:lpstr>
      <vt:lpstr>Main findings</vt:lpstr>
    </vt:vector>
  </TitlesOfParts>
  <Company>ILR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 presentation</dc:title>
  <dc:subject/>
  <dc:creator>NEY Véronique</dc:creator>
  <cp:keywords/>
  <cp:lastModifiedBy>903a</cp:lastModifiedBy>
  <cp:revision>166</cp:revision>
  <cp:lastPrinted>2023-02-07T09:28:51Z</cp:lastPrinted>
  <dcterms:created xsi:type="dcterms:W3CDTF">2022-09-26T11:56:44Z</dcterms:created>
  <dcterms:modified xsi:type="dcterms:W3CDTF">2025-05-14T07:44:29Z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0x010100C7FB869120E1E146803EDDF8E591ECA3</vt:lpwstr>
  </property>
  <property fmtid="{D5CDD505-2E9C-101B-9397-08002B2CF9AE}" pid="3" name="MediaServiceImageTags">
    <vt:lpwstr/>
  </property>
</Properties>
</file>