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80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1" r:id="rId19"/>
    <p:sldId id="282" r:id="rId20"/>
    <p:sldId id="274" r:id="rId21"/>
    <p:sldId id="283" r:id="rId22"/>
    <p:sldId id="275" r:id="rId23"/>
    <p:sldId id="284" r:id="rId24"/>
    <p:sldId id="279" r:id="rId25"/>
    <p:sldId id="278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an0+G5PjC2+zgDs0cD9zDfcEkF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wena Schoo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5113EA-4975-4550-A6F0-723789CB1740}">
  <a:tblStyle styleId="{7B5113EA-4975-4550-A6F0-723789CB174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1"/>
    <p:restoredTop sz="66489"/>
  </p:normalViewPr>
  <p:slideViewPr>
    <p:cSldViewPr snapToGrid="0">
      <p:cViewPr varScale="1">
        <p:scale>
          <a:sx n="73" d="100"/>
          <a:sy n="73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39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256" name="Google Shape;25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311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256" name="Google Shape;25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340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None/>
            </a:pPr>
            <a:endParaRPr dirty="0"/>
          </a:p>
        </p:txBody>
      </p:sp>
      <p:sp>
        <p:nvSpPr>
          <p:cNvPr id="268" name="Google Shape;26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None/>
            </a:pPr>
            <a:endParaRPr dirty="0"/>
          </a:p>
        </p:txBody>
      </p:sp>
      <p:sp>
        <p:nvSpPr>
          <p:cNvPr id="268" name="Google Shape;26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9067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8526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ermal.korlabs.io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amaneh.tajali@icann.org" TargetMode="External"/><Relationship Id="rId4" Type="http://schemas.openxmlformats.org/officeDocument/2006/relationships/hyperlink" Target="mailto:maciej.korczynski@korlabs.i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ld-lis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;p1">
            <a:extLst>
              <a:ext uri="{FF2B5EF4-FFF2-40B4-BE49-F238E27FC236}">
                <a16:creationId xmlns:a16="http://schemas.microsoft.com/office/drawing/2014/main" id="{9ADC7E70-F9E2-BFCB-A662-A95696497F26}"/>
              </a:ext>
            </a:extLst>
          </p:cNvPr>
          <p:cNvSpPr txBox="1"/>
          <p:nvPr/>
        </p:nvSpPr>
        <p:spPr>
          <a:xfrm>
            <a:off x="282738" y="906037"/>
            <a:ext cx="8578524" cy="159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Noto Sans Symbols"/>
              <a:buNone/>
            </a:pPr>
            <a:endParaRPr sz="500" b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none" strike="noStrik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INFERMAL: Inferential Analysis of Maliciously </a:t>
            </a:r>
            <a:r>
              <a:rPr lang="en-US" sz="32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R</a:t>
            </a:r>
            <a:r>
              <a:rPr lang="en-US" sz="3200" b="0" i="0" u="none" strike="noStrik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egistered </a:t>
            </a:r>
            <a:r>
              <a:rPr lang="en-US" sz="32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r>
              <a:rPr lang="en-US" sz="3200" b="0" i="0" u="none" strike="noStrik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omains</a:t>
            </a:r>
            <a:endParaRPr sz="3200" b="0" u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389591-1C8E-B299-B029-920B89FD15FB}"/>
              </a:ext>
            </a:extLst>
          </p:cNvPr>
          <p:cNvSpPr txBox="1"/>
          <p:nvPr/>
        </p:nvSpPr>
        <p:spPr>
          <a:xfrm>
            <a:off x="546508" y="3678845"/>
            <a:ext cx="6928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Samaneh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Tajalizadehkhoob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Director of Security Research</a:t>
            </a:r>
          </a:p>
          <a:p>
            <a:r>
              <a:rPr lang="en-US" sz="2000" dirty="0">
                <a:solidFill>
                  <a:schemeClr val="tx1"/>
                </a:solidFill>
              </a:rPr>
              <a:t>Office of CTO (OCTO)</a:t>
            </a:r>
          </a:p>
          <a:p>
            <a:r>
              <a:rPr lang="en-US" sz="2000" dirty="0">
                <a:solidFill>
                  <a:schemeClr val="tx1"/>
                </a:solidFill>
              </a:rPr>
              <a:t>ICANN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BBDF30-C239-DE6A-14F5-A4785D9CD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492" y="4745463"/>
            <a:ext cx="3302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0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4" name="Google Shape;184;p10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10</a:t>
            </a:fld>
            <a:endParaRPr sz="1200"/>
          </a:p>
        </p:txBody>
      </p:sp>
      <p:sp>
        <p:nvSpPr>
          <p:cNvPr id="185" name="Google Shape;185;p10"/>
          <p:cNvSpPr txBox="1">
            <a:spLocks noGrp="1"/>
          </p:cNvSpPr>
          <p:nvPr>
            <p:ph type="title"/>
          </p:nvPr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en-US" sz="3600">
                <a:latin typeface="Tahoma"/>
                <a:ea typeface="Tahoma"/>
                <a:cs typeface="Tahoma"/>
                <a:sym typeface="Tahoma"/>
              </a:rPr>
              <a:t>Selected features</a:t>
            </a:r>
            <a:endParaRPr/>
          </a:p>
        </p:txBody>
      </p:sp>
      <p:sp>
        <p:nvSpPr>
          <p:cNvPr id="186" name="Google Shape;186;p10"/>
          <p:cNvSpPr txBox="1"/>
          <p:nvPr/>
        </p:nvSpPr>
        <p:spPr>
          <a:xfrm>
            <a:off x="267785" y="2076840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3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Reactive security practices: malicious domain name uptimes (with and without notifications)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WHOIS/DNS measurements</a:t>
            </a:r>
            <a:endParaRPr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 minutes, 15 m, 30 m, 1 hour, 2 h, 3 h, 4 h, 5 h, 6 h, 12 h, 24 h, 36 h, and 48 h after blocklisting, and then every 12 hours</a:t>
            </a:r>
            <a:endParaRPr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for a subset of maliciously registered domain names, notifications are sent to registrars</a:t>
            </a:r>
            <a:endParaRPr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3" name="Google Shape;193;p11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11</a:t>
            </a:fld>
            <a:endParaRPr sz="12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en-US" sz="3600">
                <a:latin typeface="Tahoma"/>
                <a:ea typeface="Tahoma"/>
                <a:cs typeface="Tahoma"/>
                <a:sym typeface="Tahoma"/>
              </a:rPr>
              <a:t>Descriptive Analysis of Features</a:t>
            </a:r>
            <a:endParaRPr/>
          </a:p>
        </p:txBody>
      </p:sp>
      <p:sp>
        <p:nvSpPr>
          <p:cNvPr id="195" name="Google Shape;195;p11"/>
          <p:cNvSpPr txBox="1"/>
          <p:nvPr/>
        </p:nvSpPr>
        <p:spPr>
          <a:xfrm>
            <a:off x="267785" y="2076840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" name="Google Shape;196;p11"/>
          <p:cNvSpPr txBox="1"/>
          <p:nvPr/>
        </p:nvSpPr>
        <p:spPr>
          <a:xfrm>
            <a:off x="466484" y="1309544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Prices and discounts: Registration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Prices range from $0.78 to $69, with nearly 50% costing $2 or less</a:t>
            </a:r>
            <a:endParaRPr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7" name="Google Shape;19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683182"/>
            <a:ext cx="3331058" cy="321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126" y="2635115"/>
            <a:ext cx="3319650" cy="326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5" name="Google Shape;205;p12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12</a:t>
            </a:fld>
            <a:endParaRPr sz="1200"/>
          </a:p>
        </p:txBody>
      </p:sp>
      <p:sp>
        <p:nvSpPr>
          <p:cNvPr id="206" name="Google Shape;206;p12"/>
          <p:cNvSpPr txBox="1">
            <a:spLocks noGrp="1"/>
          </p:cNvSpPr>
          <p:nvPr>
            <p:ph type="title"/>
          </p:nvPr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en-US" sz="3600">
                <a:latin typeface="Tahoma"/>
                <a:ea typeface="Tahoma"/>
                <a:cs typeface="Tahoma"/>
                <a:sym typeface="Tahoma"/>
              </a:rPr>
              <a:t>Descriptive Analysis of Features</a:t>
            </a:r>
            <a:endParaRPr/>
          </a:p>
        </p:txBody>
      </p:sp>
      <p:sp>
        <p:nvSpPr>
          <p:cNvPr id="207" name="Google Shape;207;p12"/>
          <p:cNvSpPr txBox="1"/>
          <p:nvPr/>
        </p:nvSpPr>
        <p:spPr>
          <a:xfrm>
            <a:off x="267785" y="2076840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8" name="Google Shape;208;p12"/>
          <p:cNvSpPr txBox="1"/>
          <p:nvPr/>
        </p:nvSpPr>
        <p:spPr>
          <a:xfrm>
            <a:off x="466484" y="1309544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Prices and discounts: Registration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Examples of expensive domains include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usps.bar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 ($69), support-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fb.sh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 ($59.99), and </a:t>
            </a:r>
            <a:r>
              <a:rPr lang="en-US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dhlcenter.net</a:t>
            </a: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 ($56)</a:t>
            </a:r>
            <a:endParaRPr dirty="0"/>
          </a:p>
        </p:txBody>
      </p:sp>
      <p:pic>
        <p:nvPicPr>
          <p:cNvPr id="209" name="Google Shape;20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1269" y="3094846"/>
            <a:ext cx="4961461" cy="3535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13</a:t>
            </a:fld>
            <a:endParaRPr sz="12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en-US" sz="3600">
                <a:latin typeface="Tahoma"/>
                <a:ea typeface="Tahoma"/>
                <a:cs typeface="Tahoma"/>
                <a:sym typeface="Tahoma"/>
              </a:rPr>
              <a:t>Descriptive Analysis of Features</a:t>
            </a:r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267785" y="2076840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9" name="Google Shape;219;p13"/>
          <p:cNvSpPr txBox="1"/>
          <p:nvPr/>
        </p:nvSpPr>
        <p:spPr>
          <a:xfrm>
            <a:off x="431801" y="2076840"/>
            <a:ext cx="768350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Registration prices and discounts: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Registration prices may be subject to various terms (e.g., 4,423, reduced registration prices were valid for one domain), discounts to new customers only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6" name="Google Shape;226;p14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14</a:t>
            </a:fld>
            <a:endParaRPr sz="1200"/>
          </a:p>
        </p:txBody>
      </p:sp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en-US" sz="3600">
                <a:latin typeface="Tahoma"/>
                <a:ea typeface="Tahoma"/>
                <a:cs typeface="Tahoma"/>
                <a:sym typeface="Tahoma"/>
              </a:rPr>
              <a:t>Descriptive Analysis of Features</a:t>
            </a:r>
            <a:endParaRPr/>
          </a:p>
        </p:txBody>
      </p:sp>
      <p:sp>
        <p:nvSpPr>
          <p:cNvPr id="228" name="Google Shape;228;p14"/>
          <p:cNvSpPr txBox="1"/>
          <p:nvPr/>
        </p:nvSpPr>
        <p:spPr>
          <a:xfrm>
            <a:off x="267785" y="2076840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9" name="Google Shape;229;p14"/>
          <p:cNvSpPr txBox="1"/>
          <p:nvPr/>
        </p:nvSpPr>
        <p:spPr>
          <a:xfrm>
            <a:off x="431801" y="1962540"/>
            <a:ext cx="728980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Free features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free API is offered by 16 of the 31 registrars we examined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Four registrars permit the automated account creation (e.g., as a subaccount under an existing API user)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 registrars offer a “bulk search” to check availability and prices for 20 to 10 K+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0" name="Google Shape;23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3827" y="4034487"/>
            <a:ext cx="5396346" cy="241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7" name="Google Shape;237;p15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15</a:t>
            </a:fld>
            <a:endParaRPr sz="1200"/>
          </a:p>
        </p:txBody>
      </p:sp>
      <p:sp>
        <p:nvSpPr>
          <p:cNvPr id="238" name="Google Shape;238;p15"/>
          <p:cNvSpPr txBox="1">
            <a:spLocks noGrp="1"/>
          </p:cNvSpPr>
          <p:nvPr>
            <p:ph type="title"/>
          </p:nvPr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en-US" sz="3600">
                <a:latin typeface="Tahoma"/>
                <a:ea typeface="Tahoma"/>
                <a:cs typeface="Tahoma"/>
                <a:sym typeface="Tahoma"/>
              </a:rPr>
              <a:t>Descriptive Analysis of Features</a:t>
            </a:r>
            <a:endParaRPr/>
          </a:p>
        </p:txBody>
      </p:sp>
      <p:sp>
        <p:nvSpPr>
          <p:cNvPr id="239" name="Google Shape;239;p15"/>
          <p:cNvSpPr txBox="1"/>
          <p:nvPr/>
        </p:nvSpPr>
        <p:spPr>
          <a:xfrm>
            <a:off x="267785" y="2076840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0" name="Google Shape;240;p15"/>
          <p:cNvSpPr txBox="1"/>
          <p:nvPr/>
        </p:nvSpPr>
        <p:spPr>
          <a:xfrm>
            <a:off x="585304" y="2263577"/>
            <a:ext cx="8164995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Payment methods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13 are supported by the 31 analyzed registrars. Bitcoin supported in more than two-thirds of cases.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Domain Name Registrant Data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Phone verification is rare: 23 registrars check syntax, and only 6 validate operationally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Prevention of Trademark Infringement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Two registrars blocked trademarked domains from being added to the cart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7" name="Google Shape;247;p16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16</a:t>
            </a:fld>
            <a:endParaRPr sz="1200"/>
          </a:p>
        </p:txBody>
      </p:sp>
      <p:sp>
        <p:nvSpPr>
          <p:cNvPr id="248" name="Google Shape;248;p16"/>
          <p:cNvSpPr txBox="1">
            <a:spLocks noGrp="1"/>
          </p:cNvSpPr>
          <p:nvPr>
            <p:ph type="title"/>
          </p:nvPr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en-US" sz="3600">
                <a:latin typeface="Tahoma"/>
                <a:ea typeface="Tahoma"/>
                <a:cs typeface="Tahoma"/>
                <a:sym typeface="Tahoma"/>
              </a:rPr>
              <a:t>Descriptive Analysis of Features</a:t>
            </a:r>
            <a:endParaRPr/>
          </a:p>
        </p:txBody>
      </p:sp>
      <p:sp>
        <p:nvSpPr>
          <p:cNvPr id="249" name="Google Shape;249;p16"/>
          <p:cNvSpPr txBox="1"/>
          <p:nvPr/>
        </p:nvSpPr>
        <p:spPr>
          <a:xfrm>
            <a:off x="267785" y="2076840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0" name="Google Shape;250;p16"/>
          <p:cNvSpPr txBox="1"/>
          <p:nvPr/>
        </p:nvSpPr>
        <p:spPr>
          <a:xfrm>
            <a:off x="476310" y="880991"/>
            <a:ext cx="8191379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Malicious Domain Uptimes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Similar results at the domain and registrar levels</a:t>
            </a:r>
            <a:endParaRPr/>
          </a:p>
        </p:txBody>
      </p:sp>
      <p:pic>
        <p:nvPicPr>
          <p:cNvPr id="251" name="Google Shape;25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7844" y="2570937"/>
            <a:ext cx="4605334" cy="305600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6"/>
          <p:cNvSpPr txBox="1"/>
          <p:nvPr/>
        </p:nvSpPr>
        <p:spPr>
          <a:xfrm>
            <a:off x="2104892" y="5638455"/>
            <a:ext cx="601982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CDF</a:t>
            </a: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uptimes for notified and not notified registrars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9" name="Google Shape;259;p17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17</a:t>
            </a:fld>
            <a:endParaRPr sz="1200"/>
          </a:p>
        </p:txBody>
      </p:sp>
      <p:sp>
        <p:nvSpPr>
          <p:cNvPr id="260" name="Google Shape;260;p17"/>
          <p:cNvSpPr txBox="1">
            <a:spLocks noGrp="1"/>
          </p:cNvSpPr>
          <p:nvPr>
            <p:ph type="title"/>
          </p:nvPr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en-US" sz="3600" dirty="0">
                <a:latin typeface="Tahoma"/>
                <a:ea typeface="Tahoma"/>
                <a:cs typeface="Tahoma"/>
                <a:sym typeface="Tahoma"/>
              </a:rPr>
              <a:t>Driving Factors of Domain Abuse</a:t>
            </a:r>
            <a:endParaRPr dirty="0"/>
          </a:p>
        </p:txBody>
      </p:sp>
      <p:sp>
        <p:nvSpPr>
          <p:cNvPr id="261" name="Google Shape;261;p17"/>
          <p:cNvSpPr txBox="1"/>
          <p:nvPr/>
        </p:nvSpPr>
        <p:spPr>
          <a:xfrm>
            <a:off x="267785" y="2076840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262" name="Google Shape;262;p17"/>
          <p:cNvGraphicFramePr/>
          <p:nvPr>
            <p:extLst>
              <p:ext uri="{D42A27DB-BD31-4B8C-83A1-F6EECF244321}">
                <p14:modId xmlns:p14="http://schemas.microsoft.com/office/powerpoint/2010/main" val="3566155823"/>
              </p:ext>
            </p:extLst>
          </p:nvPr>
        </p:nvGraphicFramePr>
        <p:xfrm>
          <a:off x="737766" y="2298978"/>
          <a:ext cx="7848575" cy="3346175"/>
        </p:xfrm>
        <a:graphic>
          <a:graphicData uri="http://schemas.openxmlformats.org/drawingml/2006/table">
            <a:tbl>
              <a:tblPr firstRow="1" bandRow="1">
                <a:noFill/>
                <a:tableStyleId>{7B5113EA-4975-4550-A6F0-723789CB1740}</a:tableStyleId>
              </a:tblPr>
              <a:tblGrid>
                <a:gridCol w="265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 u="none" strike="noStrike" cap="non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Driver</a:t>
                      </a:r>
                      <a:endParaRPr/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Type</a:t>
                      </a:r>
                      <a:endParaRPr/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Correlation with abuse counts</a:t>
                      </a:r>
                      <a:endParaRPr/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Increase</a:t>
                      </a:r>
                      <a:endParaRPr/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Retail</a:t>
                      </a: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          </a:ext>
                          </a:extLst>
                        </a:rPr>
                        <a:t> registration price </a:t>
                      </a:r>
                      <a:endParaRPr sz="1700" i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Numerical </a:t>
                      </a:r>
                      <a:endParaRPr sz="1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 dirty="0">
                          <a:solidFill>
                            <a:schemeClr val="accent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Weak positive</a:t>
                      </a:r>
                      <a:endParaRPr dirty="0"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          </a:ext>
                          </a:extLst>
                        </a:rPr>
                        <a:t>1$↓ 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          </a:ext>
                          </a:extLst>
                        </a:rPr>
                        <a:t>(</a:t>
                      </a:r>
                      <a:r>
                        <a:rPr lang="en-US" sz="1700" b="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          </a:ext>
                          </a:extLst>
                        </a:rPr>
                        <a:t>6.6</a:t>
                      </a:r>
                      <a:r>
                        <a:rPr lang="en-US" sz="1700" b="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          </a:ext>
                          </a:extLst>
                        </a:rPr>
                        <a:t>%↑</a:t>
                      </a:r>
                      <a:r>
                        <a:rPr lang="en-US" sz="1700" b="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dirty="0"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Retail</a:t>
                      </a: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registration discounts </a:t>
                      </a:r>
                      <a:endParaRPr sz="1700" i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Numerical </a:t>
                      </a:r>
                      <a:endParaRPr sz="1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chemeClr val="accent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Positive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          </a:ext>
                          </a:extLst>
                        </a:rPr>
                        <a:t>1$</a:t>
                      </a:r>
                      <a:r>
                        <a:rPr lang="en-US" sz="1700"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          </a:ext>
                          </a:extLst>
                        </a:rPr>
                        <a:t>↓ (</a:t>
                      </a:r>
                      <a:r>
                        <a:rPr lang="en-US" sz="1700" i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          </a:ext>
                          </a:extLst>
                        </a:rPr>
                        <a:t>49%</a:t>
                      </a:r>
                      <a:r>
                        <a:rPr lang="en-US" sz="1700"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          </a:ext>
                          </a:extLst>
                        </a:rPr>
                        <a:t>↑</a:t>
                      </a:r>
                      <a:r>
                        <a:rPr lang="en-US" sz="1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1700" i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Cryptocurrency payment(s) available</a:t>
                      </a:r>
                      <a:endParaRPr dirty="0"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Boolean </a:t>
                      </a:r>
                      <a:endParaRPr sz="1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i="0">
                        <a:solidFill>
                          <a:schemeClr val="accent6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chemeClr val="accent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Positive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30%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APIs to register domains or to create accounts available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i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Boolean </a:t>
                      </a:r>
                      <a:endParaRPr sz="1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i="0">
                        <a:solidFill>
                          <a:schemeClr val="accent6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Strong positive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401%</a:t>
                      </a:r>
                      <a:endParaRPr dirty="0"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3" name="Google Shape;263;p17"/>
          <p:cNvSpPr txBox="1"/>
          <p:nvPr/>
        </p:nvSpPr>
        <p:spPr>
          <a:xfrm>
            <a:off x="647700" y="941217"/>
            <a:ext cx="8191379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Model 1: Relationship between features and the concentration of phishing domains at the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registrar-TLD</a:t>
            </a: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level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264" name="Google Shape;264;p17"/>
          <p:cNvSpPr txBox="1"/>
          <p:nvPr/>
        </p:nvSpPr>
        <p:spPr>
          <a:xfrm>
            <a:off x="5007200" y="1707325"/>
            <a:ext cx="4160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A1A419-FA6E-9D7F-2803-B5D36E743DBE}"/>
              </a:ext>
            </a:extLst>
          </p:cNvPr>
          <p:cNvSpPr/>
          <p:nvPr/>
        </p:nvSpPr>
        <p:spPr>
          <a:xfrm>
            <a:off x="267785" y="2631163"/>
            <a:ext cx="8571294" cy="13957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53F9E3-39A2-2435-B74C-4FBBF7725350}"/>
              </a:ext>
            </a:extLst>
          </p:cNvPr>
          <p:cNvSpPr txBox="1"/>
          <p:nvPr/>
        </p:nvSpPr>
        <p:spPr>
          <a:xfrm>
            <a:off x="557659" y="5691644"/>
            <a:ext cx="828142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Economic Incentives</a:t>
            </a:r>
          </a:p>
          <a:p>
            <a:pPr lvl="1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Discounts:  Attaches are more price sensitive,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ean price of benign domains ($8.62) is higher compared to $4.71 of malicious ones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5A87C-D29F-FA2E-E7B4-89A54689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Benign Domains?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04045-03AA-258A-0B56-B1D7BDD45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09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9" name="Google Shape;259;p17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19</a:t>
            </a:fld>
            <a:endParaRPr sz="1200"/>
          </a:p>
        </p:txBody>
      </p:sp>
      <p:sp>
        <p:nvSpPr>
          <p:cNvPr id="260" name="Google Shape;260;p17"/>
          <p:cNvSpPr txBox="1">
            <a:spLocks noGrp="1"/>
          </p:cNvSpPr>
          <p:nvPr>
            <p:ph type="title"/>
          </p:nvPr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en-US" sz="3600" dirty="0">
                <a:latin typeface="Tahoma"/>
                <a:ea typeface="Tahoma"/>
                <a:cs typeface="Tahoma"/>
                <a:sym typeface="Tahoma"/>
              </a:rPr>
              <a:t>Role of Free Services</a:t>
            </a:r>
            <a:endParaRPr dirty="0"/>
          </a:p>
        </p:txBody>
      </p:sp>
      <p:sp>
        <p:nvSpPr>
          <p:cNvPr id="261" name="Google Shape;261;p17"/>
          <p:cNvSpPr txBox="1"/>
          <p:nvPr/>
        </p:nvSpPr>
        <p:spPr>
          <a:xfrm>
            <a:off x="267785" y="2076840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262" name="Google Shape;262;p17"/>
          <p:cNvGraphicFramePr/>
          <p:nvPr/>
        </p:nvGraphicFramePr>
        <p:xfrm>
          <a:off x="737766" y="2298978"/>
          <a:ext cx="7848575" cy="3346175"/>
        </p:xfrm>
        <a:graphic>
          <a:graphicData uri="http://schemas.openxmlformats.org/drawingml/2006/table">
            <a:tbl>
              <a:tblPr firstRow="1" bandRow="1">
                <a:noFill/>
                <a:tableStyleId>{7B5113EA-4975-4550-A6F0-723789CB1740}</a:tableStyleId>
              </a:tblPr>
              <a:tblGrid>
                <a:gridCol w="265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 u="none" strike="noStrike" cap="non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Driver</a:t>
                      </a:r>
                      <a:endParaRPr/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Type</a:t>
                      </a:r>
                      <a:endParaRPr/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Correlation with abuse counts</a:t>
                      </a:r>
                      <a:endParaRPr/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Increase</a:t>
                      </a:r>
                      <a:endParaRPr/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Retail</a:t>
                      </a: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          </a:ext>
                          </a:extLst>
                        </a:rPr>
                        <a:t> registration price </a:t>
                      </a:r>
                      <a:endParaRPr sz="1700" i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Numerical </a:t>
                      </a:r>
                      <a:endParaRPr sz="1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 dirty="0">
                          <a:solidFill>
                            <a:schemeClr val="accent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Weak positive</a:t>
                      </a:r>
                      <a:endParaRPr dirty="0"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          </a:ext>
                          </a:extLst>
                        </a:rPr>
                        <a:t>1$↓ </a:t>
                      </a: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          </a:ext>
                          </a:extLst>
                        </a:rPr>
                        <a:t>(</a:t>
                      </a:r>
                      <a:r>
                        <a:rPr lang="en-US" sz="1700" b="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          </a:ext>
                          </a:extLst>
                        </a:rPr>
                        <a:t>6.6</a:t>
                      </a:r>
                      <a:r>
                        <a:rPr lang="en-US" sz="1700" b="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          </a:ext>
                          </a:extLst>
                        </a:rPr>
                        <a:t>%↑</a:t>
                      </a:r>
                      <a:r>
                        <a:rPr lang="en-US" sz="1700" b="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dirty="0"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Retail</a:t>
                      </a: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registration discounts </a:t>
                      </a:r>
                      <a:endParaRPr sz="1700" i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Numerical </a:t>
                      </a:r>
                      <a:endParaRPr sz="1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chemeClr val="accent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Positive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          </a:ext>
                          </a:extLst>
                        </a:rPr>
                        <a:t>1$</a:t>
                      </a:r>
                      <a:r>
                        <a:rPr lang="en-US" sz="1700"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          </a:ext>
                          </a:extLst>
                        </a:rPr>
                        <a:t>↓ (</a:t>
                      </a:r>
                      <a:r>
                        <a:rPr lang="en-US" sz="1700" i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          </a:ext>
                          </a:extLst>
                        </a:rPr>
                        <a:t>49%</a:t>
                      </a:r>
                      <a:r>
                        <a:rPr lang="en-US" sz="1700"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          </a:ext>
                          </a:extLst>
                        </a:rPr>
                        <a:t>↑</a:t>
                      </a:r>
                      <a:r>
                        <a:rPr lang="en-US" sz="1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1700" i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Cryptocurrency payment(s) available</a:t>
                      </a:r>
                      <a:endParaRPr dirty="0"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Boolean </a:t>
                      </a:r>
                      <a:endParaRPr sz="1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i="0">
                        <a:solidFill>
                          <a:schemeClr val="accent6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chemeClr val="accent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Positive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30%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APIs to register domains or to create accounts available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i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Boolean </a:t>
                      </a:r>
                      <a:endParaRPr sz="1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i="0">
                        <a:solidFill>
                          <a:schemeClr val="accent6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Strong positive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401%</a:t>
                      </a:r>
                      <a:endParaRPr dirty="0"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3" name="Google Shape;263;p17"/>
          <p:cNvSpPr txBox="1"/>
          <p:nvPr/>
        </p:nvSpPr>
        <p:spPr>
          <a:xfrm>
            <a:off x="647700" y="941217"/>
            <a:ext cx="8191379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Model 1: Relationship between features and the concentration of phishing domains at the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registrar-TLD</a:t>
            </a: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level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264" name="Google Shape;264;p17"/>
          <p:cNvSpPr txBox="1"/>
          <p:nvPr/>
        </p:nvSpPr>
        <p:spPr>
          <a:xfrm>
            <a:off x="5007200" y="1707325"/>
            <a:ext cx="4160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A1A419-FA6E-9D7F-2803-B5D36E743DBE}"/>
              </a:ext>
            </a:extLst>
          </p:cNvPr>
          <p:cNvSpPr/>
          <p:nvPr/>
        </p:nvSpPr>
        <p:spPr>
          <a:xfrm>
            <a:off x="267785" y="4473576"/>
            <a:ext cx="8571294" cy="13957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3C19A9-C8DF-B682-F093-C16E33404A06}"/>
              </a:ext>
            </a:extLst>
          </p:cNvPr>
          <p:cNvSpPr txBox="1"/>
          <p:nvPr/>
        </p:nvSpPr>
        <p:spPr>
          <a:xfrm>
            <a:off x="931985" y="6119446"/>
            <a:ext cx="439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Account creation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44660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image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6347" y="7346233"/>
            <a:ext cx="1535445" cy="70655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598222" y="1932205"/>
            <a:ext cx="8013048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r>
              <a:rPr lang="en-US" sz="3200" dirty="0">
                <a:effectLst/>
                <a:latin typeface="LinBiolinumTB"/>
              </a:rPr>
              <a:t>Exposing the Roots of DNS Abuse: A Data-Driven Analysis of Key Factors Behind Phishing Domain Registrations </a:t>
            </a:r>
            <a:endParaRPr lang="en-US" sz="32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32746" y="3713093"/>
            <a:ext cx="9144000" cy="218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None/>
            </a:pPr>
            <a:r>
              <a:rPr lang="en-US" sz="2000" b="0" u="none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Yevheniya</a:t>
            </a:r>
            <a:r>
              <a:rPr lang="en-US" sz="2000" b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u="none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Nosyk</a:t>
            </a:r>
            <a:r>
              <a:rPr lang="en-US" sz="2000" b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Maciej </a:t>
            </a:r>
            <a:r>
              <a:rPr lang="en-US" sz="2000" u="none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Korczyński</a:t>
            </a:r>
            <a:r>
              <a:rPr lang="en-US" sz="2000" b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Carlos </a:t>
            </a: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Gañán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0" u="none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Sourena</a:t>
            </a:r>
            <a:r>
              <a:rPr lang="en-US" sz="2000" b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u="none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Maroofi</a:t>
            </a:r>
            <a:r>
              <a:rPr lang="en-US" sz="2000" b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Jan Bayer, </a:t>
            </a:r>
            <a:r>
              <a:rPr lang="en-US" sz="2000" b="0" u="none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Zul</a:t>
            </a:r>
            <a:r>
              <a:rPr lang="en-US" sz="2000" b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000" b="0" u="none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Odgerel</a:t>
            </a:r>
            <a:r>
              <a:rPr lang="en-US" sz="200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Samaneh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Tajalizadehkhoob</a:t>
            </a:r>
            <a:r>
              <a:rPr lang="en-US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0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Andrzej </a:t>
            </a:r>
            <a:r>
              <a:rPr lang="en-US" sz="2000" b="0" u="none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Duda</a:t>
            </a:r>
            <a:br>
              <a:rPr lang="en-US" sz="2000" b="1" u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en-US" sz="2000" b="0" u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KOR Labs / Grenoble Alpes University</a:t>
            </a:r>
            <a:endParaRPr sz="20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ICANN org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2000" b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ACM CCS’25 - upcoming </a:t>
            </a:r>
            <a:endParaRPr sz="2000" b="0" u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5562" y="612937"/>
            <a:ext cx="1710159" cy="1122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078" y="5503915"/>
            <a:ext cx="1504709" cy="92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99FBBFB4-4BD0-6B57-1965-3D51127F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69" y="5034982"/>
            <a:ext cx="1987185" cy="158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1" name="Google Shape;271;p18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20</a:t>
            </a:fld>
            <a:endParaRPr sz="1200"/>
          </a:p>
        </p:txBody>
      </p:sp>
      <p:sp>
        <p:nvSpPr>
          <p:cNvPr id="272" name="Google Shape;272;p18"/>
          <p:cNvSpPr txBox="1">
            <a:spLocks noGrp="1"/>
          </p:cNvSpPr>
          <p:nvPr>
            <p:ph type="title"/>
          </p:nvPr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en-US" sz="3600" dirty="0">
                <a:latin typeface="Tahoma"/>
                <a:ea typeface="Tahoma"/>
                <a:cs typeface="Tahoma"/>
                <a:sym typeface="Tahoma"/>
              </a:rPr>
              <a:t>Role of Free Services</a:t>
            </a:r>
            <a:endParaRPr dirty="0"/>
          </a:p>
        </p:txBody>
      </p:sp>
      <p:sp>
        <p:nvSpPr>
          <p:cNvPr id="273" name="Google Shape;273;p18"/>
          <p:cNvSpPr txBox="1"/>
          <p:nvPr/>
        </p:nvSpPr>
        <p:spPr>
          <a:xfrm>
            <a:off x="267785" y="2076840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274" name="Google Shape;274;p18"/>
          <p:cNvGraphicFramePr/>
          <p:nvPr>
            <p:extLst>
              <p:ext uri="{D42A27DB-BD31-4B8C-83A1-F6EECF244321}">
                <p14:modId xmlns:p14="http://schemas.microsoft.com/office/powerpoint/2010/main" val="452207318"/>
              </p:ext>
            </p:extLst>
          </p:nvPr>
        </p:nvGraphicFramePr>
        <p:xfrm>
          <a:off x="630732" y="2177794"/>
          <a:ext cx="7848575" cy="4434900"/>
        </p:xfrm>
        <a:graphic>
          <a:graphicData uri="http://schemas.openxmlformats.org/drawingml/2006/table">
            <a:tbl>
              <a:tblPr firstRow="1" bandRow="1">
                <a:noFill/>
                <a:tableStyleId>{7B5113EA-4975-4550-A6F0-723789CB1740}</a:tableStyleId>
              </a:tblPr>
              <a:tblGrid>
                <a:gridCol w="265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Driver</a:t>
                      </a:r>
                      <a:endParaRPr/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Correlation with abuse counts</a:t>
                      </a:r>
                      <a:endParaRPr/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Correlation with abuse counts</a:t>
                      </a:r>
                      <a:endParaRPr/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Increase</a:t>
                      </a:r>
                      <a:endParaRPr/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Free DNS service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Boolean</a:t>
                      </a:r>
                      <a:endParaRPr sz="1700" i="0">
                        <a:solidFill>
                          <a:schemeClr val="accent6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accent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Positive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205%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Free hosting service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Boolean</a:t>
                      </a:r>
                      <a:endParaRPr sz="1700" b="0" i="0" u="none" strike="noStrike">
                        <a:solidFill>
                          <a:schemeClr val="accent6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chemeClr val="accent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Positive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88%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Presence of </a:t>
                      </a: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          </a:ext>
                          </a:extLst>
                        </a:rPr>
                        <a:t>restrictions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  <a:tabLst/>
                        <a:defRPr/>
                      </a:pP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          </a:ext>
                          </a:extLst>
                        </a:rPr>
                        <a:t>(e.g., </a:t>
                      </a:r>
                      <a:r>
                        <a:rPr lang="en-GB" sz="1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commitment required, local presence, professionals only</a:t>
                      </a: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          </a:ext>
                          </a:extLst>
                        </a:rPr>
                        <a:t>)</a:t>
                      </a: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endParaRPr sz="1700" i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Boolean</a:t>
                      </a:r>
                      <a:endParaRPr sz="1700" i="0">
                        <a:solidFill>
                          <a:srgbClr val="538CD5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rgbClr val="538CD5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Negative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63%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          </a:ext>
                          </a:extLst>
                        </a:rPr>
                        <a:t>Validation of email/phone present</a:t>
                      </a:r>
                      <a:endParaRPr dirty="0"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Boolean</a:t>
                      </a:r>
                      <a:endParaRPr sz="1700" i="0">
                        <a:solidFill>
                          <a:srgbClr val="538CD5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538CD5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Negative</a:t>
                      </a:r>
                      <a:endParaRPr sz="1700" i="0">
                        <a:solidFill>
                          <a:srgbClr val="538CD5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70%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          </a:ext>
                          </a:extLst>
                        </a:rPr>
                        <a:t>Shorter uptimes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Numerical </a:t>
                      </a:r>
                      <a:endParaRPr sz="1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rgbClr val="7F7F7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Statistically significant but negligible correlation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~0%</a:t>
                      </a:r>
                      <a:endParaRPr dirty="0"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5" name="Google Shape;275;p18"/>
          <p:cNvSpPr txBox="1"/>
          <p:nvPr/>
        </p:nvSpPr>
        <p:spPr>
          <a:xfrm>
            <a:off x="630732" y="767192"/>
            <a:ext cx="8191379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these bundled features are </a:t>
            </a:r>
            <a:r>
              <a:rPr lang="en-US" sz="2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attractive to both malicious and legitimate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users.</a:t>
            </a: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E84AFD-279C-A4B7-6FA4-DD5A4FB3A131}"/>
              </a:ext>
            </a:extLst>
          </p:cNvPr>
          <p:cNvSpPr/>
          <p:nvPr/>
        </p:nvSpPr>
        <p:spPr>
          <a:xfrm>
            <a:off x="250817" y="2929651"/>
            <a:ext cx="8228490" cy="868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1" name="Google Shape;271;p18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21</a:t>
            </a:fld>
            <a:endParaRPr sz="1200"/>
          </a:p>
        </p:txBody>
      </p:sp>
      <p:sp>
        <p:nvSpPr>
          <p:cNvPr id="272" name="Google Shape;272;p18"/>
          <p:cNvSpPr txBox="1">
            <a:spLocks noGrp="1"/>
          </p:cNvSpPr>
          <p:nvPr>
            <p:ph type="title"/>
          </p:nvPr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en-US" sz="3600" dirty="0">
                <a:latin typeface="Tahoma"/>
                <a:ea typeface="Tahoma"/>
                <a:cs typeface="Tahoma"/>
                <a:sym typeface="Tahoma"/>
              </a:rPr>
              <a:t>Proactive Upfront Checks</a:t>
            </a:r>
            <a:endParaRPr dirty="0"/>
          </a:p>
        </p:txBody>
      </p:sp>
      <p:sp>
        <p:nvSpPr>
          <p:cNvPr id="273" name="Google Shape;273;p18"/>
          <p:cNvSpPr txBox="1"/>
          <p:nvPr/>
        </p:nvSpPr>
        <p:spPr>
          <a:xfrm>
            <a:off x="267785" y="2076840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274" name="Google Shape;274;p18"/>
          <p:cNvGraphicFramePr/>
          <p:nvPr>
            <p:extLst>
              <p:ext uri="{D42A27DB-BD31-4B8C-83A1-F6EECF244321}">
                <p14:modId xmlns:p14="http://schemas.microsoft.com/office/powerpoint/2010/main" val="3055785890"/>
              </p:ext>
            </p:extLst>
          </p:nvPr>
        </p:nvGraphicFramePr>
        <p:xfrm>
          <a:off x="616086" y="1099474"/>
          <a:ext cx="7848575" cy="4434900"/>
        </p:xfrm>
        <a:graphic>
          <a:graphicData uri="http://schemas.openxmlformats.org/drawingml/2006/table">
            <a:tbl>
              <a:tblPr firstRow="1" bandRow="1">
                <a:noFill/>
                <a:tableStyleId>{7B5113EA-4975-4550-A6F0-723789CB1740}</a:tableStyleId>
              </a:tblPr>
              <a:tblGrid>
                <a:gridCol w="265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Driver</a:t>
                      </a:r>
                      <a:endParaRPr/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 dirty="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Correlation with abuse counts</a:t>
                      </a:r>
                      <a:endParaRPr dirty="0"/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Correlation with abuse counts</a:t>
                      </a:r>
                      <a:endParaRPr/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Increase</a:t>
                      </a:r>
                      <a:endParaRPr/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Free DNS service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Boolean</a:t>
                      </a:r>
                      <a:endParaRPr sz="1700" i="0">
                        <a:solidFill>
                          <a:schemeClr val="accent6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accent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Positive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205%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Free hosting service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Boolean</a:t>
                      </a:r>
                      <a:endParaRPr sz="1700" b="0" i="0" u="none" strike="noStrike">
                        <a:solidFill>
                          <a:schemeClr val="accent6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chemeClr val="accent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Positive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88%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Presence of </a:t>
                      </a: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          </a:ext>
                          </a:extLst>
                        </a:rPr>
                        <a:t>restrictions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  <a:tabLst/>
                        <a:defRPr/>
                      </a:pP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          </a:ext>
                          </a:extLst>
                        </a:rPr>
                        <a:t>(e.g., </a:t>
                      </a:r>
                      <a:r>
                        <a:rPr lang="en-GB" sz="1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commitment required, local presence, professionals only</a:t>
                      </a: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          </a:ext>
                          </a:extLst>
                        </a:rPr>
                        <a:t>)</a:t>
                      </a: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endParaRPr sz="1700" i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Boolean</a:t>
                      </a:r>
                      <a:endParaRPr sz="1700" i="0">
                        <a:solidFill>
                          <a:srgbClr val="538CD5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rgbClr val="538CD5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Negative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63%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          </a:ext>
                          </a:extLst>
                        </a:rPr>
                        <a:t>Validation of email/phone present</a:t>
                      </a:r>
                      <a:endParaRPr dirty="0"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Boolean</a:t>
                      </a:r>
                      <a:endParaRPr sz="1700" i="0">
                        <a:solidFill>
                          <a:srgbClr val="538CD5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>
                          <a:solidFill>
                            <a:srgbClr val="538CD5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Negative</a:t>
                      </a:r>
                      <a:endParaRPr sz="1700" i="0">
                        <a:solidFill>
                          <a:srgbClr val="538CD5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70%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Tahoma"/>
                        <a:buNone/>
                      </a:pPr>
                      <a:r>
                        <a:rPr lang="en-US" sz="1700" i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          </a:ext>
                          </a:extLst>
                        </a:rPr>
                        <a:t>Shorter uptimes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Numerical </a:t>
                      </a:r>
                      <a:endParaRPr sz="1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>
                          <a:solidFill>
                            <a:srgbClr val="7F7F7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Statistically significant but negligible correlation</a:t>
                      </a:r>
                      <a:endParaRPr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i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~0%</a:t>
                      </a:r>
                      <a:endParaRPr dirty="0"/>
                    </a:p>
                  </a:txBody>
                  <a:tcPr marL="68575" marR="68575" marT="45725" marB="45725">
                    <a:lnL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B98E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CAA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9E84AFD-279C-A4B7-6FA4-DD5A4FB3A131}"/>
              </a:ext>
            </a:extLst>
          </p:cNvPr>
          <p:cNvSpPr/>
          <p:nvPr/>
        </p:nvSpPr>
        <p:spPr>
          <a:xfrm>
            <a:off x="444683" y="2584027"/>
            <a:ext cx="8191379" cy="1689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Google Shape;275;p18">
            <a:extLst>
              <a:ext uri="{FF2B5EF4-FFF2-40B4-BE49-F238E27FC236}">
                <a16:creationId xmlns:a16="http://schemas.microsoft.com/office/drawing/2014/main" id="{8B162F36-79F0-3E80-D28C-F47C2A914EBF}"/>
              </a:ext>
            </a:extLst>
          </p:cNvPr>
          <p:cNvSpPr txBox="1"/>
          <p:nvPr/>
        </p:nvSpPr>
        <p:spPr>
          <a:xfrm>
            <a:off x="444683" y="5073085"/>
            <a:ext cx="8191379" cy="218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Stringent registration restrictions (e.g., local presence, ID required, content restrictions, etc.) 62 less abuse, while  legitimate registrants, faced with a more rigorous process, are less likely to choose less restrictive registrars.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0058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2" name="Google Shape;282;p20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22</a:t>
            </a:fld>
            <a:endParaRPr sz="1200"/>
          </a:p>
        </p:txBody>
      </p:sp>
      <p:sp>
        <p:nvSpPr>
          <p:cNvPr id="283" name="Google Shape;283;p20"/>
          <p:cNvSpPr txBox="1">
            <a:spLocks noGrp="1"/>
          </p:cNvSpPr>
          <p:nvPr>
            <p:ph type="title"/>
          </p:nvPr>
        </p:nvSpPr>
        <p:spPr>
          <a:xfrm>
            <a:off x="0" y="239477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en-US" sz="3600" dirty="0">
                <a:latin typeface="Tahoma"/>
                <a:ea typeface="Tahoma"/>
                <a:cs typeface="Tahoma"/>
                <a:sym typeface="Tahoma"/>
              </a:rPr>
              <a:t>Discussion and Considerations</a:t>
            </a:r>
            <a:endParaRPr dirty="0"/>
          </a:p>
        </p:txBody>
      </p:sp>
      <p:sp>
        <p:nvSpPr>
          <p:cNvPr id="284" name="Google Shape;284;p20"/>
          <p:cNvSpPr txBox="1"/>
          <p:nvPr/>
        </p:nvSpPr>
        <p:spPr>
          <a:xfrm>
            <a:off x="267785" y="2076840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5" name="Google Shape;285;p20"/>
          <p:cNvSpPr txBox="1"/>
          <p:nvPr/>
        </p:nvSpPr>
        <p:spPr>
          <a:xfrm>
            <a:off x="647701" y="941217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226581" y="1256507"/>
            <a:ext cx="860843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735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Key factors driving malicious domain registrations from the </a:t>
            </a:r>
            <a:r>
              <a:rPr lang="en-US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attacker’s perspective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</a:p>
          <a:p>
            <a:pPr marL="38735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38735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endParaRPr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Results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should be interpreted with caution and may or may not be generalized into actions by registrars or TLDs.</a:t>
            </a:r>
          </a:p>
          <a:p>
            <a:pPr marL="3429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342900" indent="-298450"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Some factors are combined and involve a variety of features.</a:t>
            </a:r>
          </a:p>
          <a:p>
            <a:pPr marL="4445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342900" indent="-298450"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401%? Come from a statistical model that 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looks at many factors at once. That 401% figure doesn't exist in isolation; it reflects the impact of offering an API </a:t>
            </a:r>
            <a:r>
              <a:rPr lang="en-US" sz="2200" b="0" i="1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holding all the other factors in the model constant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If you added or removed other factors from the model, the number would change. </a:t>
            </a:r>
            <a:endParaRPr sz="2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2" name="Google Shape;282;p20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23</a:t>
            </a:fld>
            <a:endParaRPr sz="1200"/>
          </a:p>
        </p:txBody>
      </p:sp>
      <p:sp>
        <p:nvSpPr>
          <p:cNvPr id="283" name="Google Shape;283;p20"/>
          <p:cNvSpPr txBox="1">
            <a:spLocks noGrp="1"/>
          </p:cNvSpPr>
          <p:nvPr>
            <p:ph type="title"/>
          </p:nvPr>
        </p:nvSpPr>
        <p:spPr>
          <a:xfrm>
            <a:off x="0" y="239477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en-US" sz="3600" dirty="0">
                <a:latin typeface="Tahoma"/>
                <a:ea typeface="Tahoma"/>
                <a:cs typeface="Tahoma"/>
                <a:sym typeface="Tahoma"/>
              </a:rPr>
              <a:t>Discussion and Considerations</a:t>
            </a:r>
            <a:endParaRPr dirty="0"/>
          </a:p>
        </p:txBody>
      </p:sp>
      <p:sp>
        <p:nvSpPr>
          <p:cNvPr id="284" name="Google Shape;284;p20"/>
          <p:cNvSpPr txBox="1"/>
          <p:nvPr/>
        </p:nvSpPr>
        <p:spPr>
          <a:xfrm>
            <a:off x="267785" y="2076840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5" name="Google Shape;285;p20"/>
          <p:cNvSpPr txBox="1"/>
          <p:nvPr/>
        </p:nvSpPr>
        <p:spPr>
          <a:xfrm>
            <a:off x="647701" y="941217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226581" y="1256507"/>
            <a:ext cx="860843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ariables that are used in this study are combined: registration restrictions or the consolidation of payment methods into three categories—cryptocurrency, bank transfer, and digital wallets.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Consider the economic implications, the impact on legitimate users, and the likely response of attackers to adjustments, the result of partial/full implementation. </a:t>
            </a:r>
          </a:p>
          <a:p>
            <a:pPr marL="342900" indent="-298450">
              <a:buClr>
                <a:schemeClr val="dk1"/>
              </a:buClr>
              <a:buSzPts val="1700"/>
              <a:buFont typeface="Arial"/>
              <a:buChar char="•"/>
            </a:pPr>
            <a:endParaRPr lang="en-US" sz="2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3429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endParaRPr sz="2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04023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3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Google Shape;328;p23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24</a:t>
            </a:fld>
            <a:endParaRPr sz="1200"/>
          </a:p>
        </p:txBody>
      </p:sp>
      <p:sp>
        <p:nvSpPr>
          <p:cNvPr id="329" name="Google Shape;329;p23"/>
          <p:cNvSpPr txBox="1"/>
          <p:nvPr/>
        </p:nvSpPr>
        <p:spPr>
          <a:xfrm>
            <a:off x="267785" y="2076840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0" name="Google Shape;330;p23"/>
          <p:cNvSpPr txBox="1"/>
          <p:nvPr/>
        </p:nvSpPr>
        <p:spPr>
          <a:xfrm>
            <a:off x="647701" y="941217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1" name="Google Shape;331;p23"/>
          <p:cNvSpPr txBox="1"/>
          <p:nvPr/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en-US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Contact information</a:t>
            </a:r>
            <a:endParaRPr/>
          </a:p>
        </p:txBody>
      </p:sp>
      <p:sp>
        <p:nvSpPr>
          <p:cNvPr id="332" name="Google Shape;332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Yevheniya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Nosyk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, Maciej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Korczyński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Sourena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Maroofi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, Jan Bayer,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Zul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Odgerel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, Andrzej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Duda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KOR Labs / Grenoble Alpes Univ.)</a:t>
            </a: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Project website: 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  <a:hlinkClick r:id="rId3"/>
              </a:rPr>
              <a:t>https://infermal.korlabs.io/</a:t>
            </a:r>
            <a:endParaRPr lang="en-US" sz="24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4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Maciej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Korczyński</a:t>
            </a:r>
            <a:endParaRPr sz="24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KOR Labs</a:t>
            </a:r>
            <a:endParaRPr dirty="0"/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maciej.korczynski@korlabs.io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Samaneh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latin typeface="Tahoma"/>
                <a:ea typeface="Tahoma"/>
                <a:cs typeface="Tahoma"/>
                <a:sym typeface="Tahoma"/>
              </a:rPr>
              <a:t>Tajalizadehkhoob</a:t>
            </a:r>
            <a:endParaRPr sz="24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ICANN OCTO</a:t>
            </a:r>
            <a:endParaRPr dirty="0"/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samaneh.tajali@icann.org</a:t>
            </a:r>
            <a:r>
              <a:rPr lang="en-US" sz="2400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6" name="Google Shape;316;p22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25</a:t>
            </a:fld>
            <a:endParaRPr sz="1200"/>
          </a:p>
        </p:txBody>
      </p:sp>
      <p:sp>
        <p:nvSpPr>
          <p:cNvPr id="317" name="Google Shape;317;p22"/>
          <p:cNvSpPr txBox="1">
            <a:spLocks noGrp="1"/>
          </p:cNvSpPr>
          <p:nvPr>
            <p:ph type="title"/>
          </p:nvPr>
        </p:nvSpPr>
        <p:spPr>
          <a:xfrm>
            <a:off x="0" y="2487704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en-US" sz="3600">
                <a:latin typeface="Tahoma"/>
                <a:ea typeface="Tahoma"/>
                <a:cs typeface="Tahoma"/>
                <a:sym typeface="Tahoma"/>
              </a:rPr>
              <a:t>Thank you!</a:t>
            </a:r>
            <a:endParaRPr/>
          </a:p>
        </p:txBody>
      </p:sp>
      <p:sp>
        <p:nvSpPr>
          <p:cNvPr id="318" name="Google Shape;318;p22"/>
          <p:cNvSpPr txBox="1"/>
          <p:nvPr/>
        </p:nvSpPr>
        <p:spPr>
          <a:xfrm>
            <a:off x="267785" y="2076840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9" name="Google Shape;319;p22"/>
          <p:cNvSpPr txBox="1"/>
          <p:nvPr/>
        </p:nvSpPr>
        <p:spPr>
          <a:xfrm>
            <a:off x="647701" y="941217"/>
            <a:ext cx="7973390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0" name="Google Shape;320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8738" r="8737"/>
          <a:stretch/>
        </p:blipFill>
        <p:spPr>
          <a:xfrm>
            <a:off x="1757575" y="1734927"/>
            <a:ext cx="5867171" cy="343578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2"/>
          <p:cNvSpPr txBox="1"/>
          <p:nvPr/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en-US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3</a:t>
            </a:fld>
            <a:endParaRPr sz="1200"/>
          </a:p>
        </p:txBody>
      </p:sp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en-US" sz="4000">
                <a:latin typeface="Tahoma"/>
                <a:ea typeface="Tahoma"/>
                <a:cs typeface="Tahoma"/>
                <a:sym typeface="Tahoma"/>
              </a:rPr>
              <a:t>Motivation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711843" y="1481484"/>
            <a:ext cx="4292600" cy="247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Cybercriminals exploit domains for: phishing, malware, spam, botnets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Constantly register new domains to fuel attacks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Prior studies show </a:t>
            </a:r>
            <a:r>
              <a:rPr lang="en-US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high abuse 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specific registrars and TLDs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comprehensive research on </a:t>
            </a:r>
            <a:r>
              <a:rPr lang="en-US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factors influencing 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malicious registrations</a:t>
            </a: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A831C-8037-2E33-4C54-F352697CB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00" y="1341086"/>
            <a:ext cx="4292600" cy="4851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" name="Google Shape;126;p4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4</a:t>
            </a:fld>
            <a:endParaRPr sz="1200"/>
          </a:p>
        </p:txBody>
      </p:sp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en-US" sz="4000">
                <a:latin typeface="Tahoma"/>
                <a:ea typeface="Tahoma"/>
                <a:cs typeface="Tahoma"/>
                <a:sym typeface="Tahoma"/>
              </a:rPr>
              <a:t>Goal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752352" y="1979270"/>
            <a:ext cx="7720314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Investigate domain abuse from the </a:t>
            </a:r>
            <a:r>
              <a:rPr lang="en-US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attacker’s perspective</a:t>
            </a:r>
            <a:endParaRPr b="1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</a:ext>
              </a:extLst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Identify factors driving malicious domain registrations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" name="Google Shape;135;p5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5</a:t>
            </a:fld>
            <a:endParaRPr sz="1200"/>
          </a:p>
        </p:txBody>
      </p:sp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en-US" sz="4000">
                <a:latin typeface="Tahoma"/>
                <a:ea typeface="Tahoma"/>
                <a:cs typeface="Tahoma"/>
                <a:sym typeface="Tahoma"/>
              </a:rPr>
              <a:t>Approach – overview </a:t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844950" y="2921813"/>
            <a:ext cx="7720314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Scope: Maliciously registered phishing domains</a:t>
            </a:r>
            <a:endParaRPr dirty="0"/>
          </a:p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Features: 73 features encompassing three latent factors:</a:t>
            </a:r>
            <a:endParaRPr dirty="0"/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Registration attributes</a:t>
            </a:r>
            <a:endParaRPr dirty="0"/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Proactive verification</a:t>
            </a:r>
            <a:endParaRPr dirty="0"/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Reactive security practices</a:t>
            </a:r>
            <a:endParaRPr dirty="0"/>
          </a:p>
          <a:p>
            <a:pPr marL="971550" marR="0" lvl="1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GLM regression analysis:</a:t>
            </a:r>
            <a:endParaRPr dirty="0"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Relationship between features and the concentration of phishing domains at the registrar-TLD level</a:t>
            </a:r>
            <a:endParaRPr dirty="0"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Features are favored by attackers alone or also by legitimate users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6</a:t>
            </a:fld>
            <a:endParaRPr sz="1200"/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en-US" sz="4000">
                <a:latin typeface="Tahoma"/>
                <a:ea typeface="Tahoma"/>
                <a:cs typeface="Tahoma"/>
                <a:sym typeface="Tahoma"/>
              </a:rPr>
              <a:t>Datasets</a:t>
            </a:r>
            <a:endParaRPr/>
          </a:p>
        </p:txBody>
      </p:sp>
      <p:sp>
        <p:nvSpPr>
          <p:cNvPr id="146" name="Google Shape;146;p6"/>
          <p:cNvSpPr txBox="1"/>
          <p:nvPr/>
        </p:nvSpPr>
        <p:spPr>
          <a:xfrm>
            <a:off x="711843" y="2400952"/>
            <a:ext cx="7720314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Phishing: APWG, PhishTank, OpenPhish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Benign domain names: ICANN CZDS, Google CT logs, etc.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Features: 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TLD-List (e.g., domain registration costs, discounts, free features) *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Manually collected data (e.g., free API, API create user account, API register domain, restrictions)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Active measurements (uptimes)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Active WHOIS and DNS measurements</a:t>
            </a:r>
            <a:endParaRPr/>
          </a:p>
        </p:txBody>
      </p:sp>
      <p:sp>
        <p:nvSpPr>
          <p:cNvPr id="147" name="Google Shape;147;p6"/>
          <p:cNvSpPr txBox="1"/>
          <p:nvPr/>
        </p:nvSpPr>
        <p:spPr>
          <a:xfrm>
            <a:off x="960699" y="6352332"/>
            <a:ext cx="31483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* </a:t>
            </a:r>
            <a:r>
              <a:rPr lang="en-US" sz="14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https://tld-list.com/</a:t>
            </a: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4" name="Google Shape;154;p7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7</a:t>
            </a:fld>
            <a:endParaRPr sz="1200"/>
          </a:p>
        </p:txBody>
      </p:sp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</a:pPr>
            <a:r>
              <a:rPr lang="en-US" sz="3000">
                <a:latin typeface="Tahoma"/>
                <a:ea typeface="Tahoma"/>
                <a:cs typeface="Tahoma"/>
                <a:sym typeface="Tahoma"/>
              </a:rPr>
              <a:t>Maliciously registered phishing and benign domains</a:t>
            </a:r>
            <a:endParaRPr/>
          </a:p>
        </p:txBody>
      </p:sp>
      <p:sp>
        <p:nvSpPr>
          <p:cNvPr id="156" name="Google Shape;156;p7"/>
          <p:cNvSpPr txBox="1"/>
          <p:nvPr/>
        </p:nvSpPr>
        <p:spPr>
          <a:xfrm>
            <a:off x="267785" y="3093772"/>
            <a:ext cx="4795821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534 K bloclisted URLs (Aug 2023 – Jan 2024)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108 K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domain names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Excluding domains of benign services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Active measurements (DNS, WHOIS) over one month to verify if the takedown occurred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28 K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registered maliciously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Mapping between domains and daily-collected registration features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14 K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maliciously registered (165 TLDs, 31 registrars)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Benign dataset of 15.4 K domains under 259 TLDs originating from 38 registrars  </a:t>
            </a:r>
            <a:endParaRPr/>
          </a:p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606" y="1418450"/>
            <a:ext cx="3771900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 txBox="1"/>
          <p:nvPr/>
        </p:nvSpPr>
        <p:spPr>
          <a:xfrm>
            <a:off x="4948177" y="5736569"/>
            <a:ext cx="419582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most frequently observed registrar/TLD pairs in our dataset of maliciously registered domain names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8" descr="Bitcoin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23" y="2958367"/>
            <a:ext cx="1246449" cy="124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" name="Google Shape;166;p8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8</a:t>
            </a:fld>
            <a:endParaRPr sz="1200"/>
          </a:p>
        </p:txBody>
      </p:sp>
      <p:sp>
        <p:nvSpPr>
          <p:cNvPr id="167" name="Google Shape;167;p8"/>
          <p:cNvSpPr txBox="1">
            <a:spLocks noGrp="1"/>
          </p:cNvSpPr>
          <p:nvPr>
            <p:ph type="title"/>
          </p:nvPr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en-US" sz="3600">
                <a:latin typeface="Tahoma"/>
                <a:ea typeface="Tahoma"/>
                <a:cs typeface="Tahoma"/>
                <a:sym typeface="Tahoma"/>
              </a:rPr>
              <a:t>Selected features</a:t>
            </a:r>
            <a:endParaRPr/>
          </a:p>
        </p:txBody>
      </p:sp>
      <p:sp>
        <p:nvSpPr>
          <p:cNvPr id="168" name="Google Shape;168;p8"/>
          <p:cNvSpPr txBox="1"/>
          <p:nvPr/>
        </p:nvSpPr>
        <p:spPr>
          <a:xfrm>
            <a:off x="267786" y="3059047"/>
            <a:ext cx="8065986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Registration attributes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Free API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the registrar APIs enable users to search, purchase, and manage domains </a:t>
            </a:r>
            <a:endParaRPr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Free bulk search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the capability to search domains in bulk</a:t>
            </a:r>
            <a:endParaRPr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Available payment methods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24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boolean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features for 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each payment method, including PayPal, Bitcoin, etc.</a:t>
            </a:r>
            <a:endParaRPr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Retail pricing: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domain name registration prices  </a:t>
            </a:r>
            <a:endParaRPr sz="1800" b="0" i="1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Discounts: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deducting a fixed amount or % from the regular price</a:t>
            </a:r>
            <a:endParaRPr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Pricing terms: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might apply only to a limited number of domains or new customers</a:t>
            </a:r>
            <a:endParaRPr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Free web hosting, free DNS, free email account: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included for free in each domain registration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/>
        </p:nvSpPr>
        <p:spPr>
          <a:xfrm>
            <a:off x="267785" y="321002"/>
            <a:ext cx="8608430" cy="4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9"/>
          <p:cNvSpPr txBox="1">
            <a:spLocks noGrp="1"/>
          </p:cNvSpPr>
          <p:nvPr>
            <p:ph type="sldNum" idx="12"/>
          </p:nvPr>
        </p:nvSpPr>
        <p:spPr>
          <a:xfrm>
            <a:off x="6721896" y="6448251"/>
            <a:ext cx="23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9</a:t>
            </a:fld>
            <a:endParaRPr sz="1200"/>
          </a:p>
        </p:txBody>
      </p:sp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1" y="217103"/>
            <a:ext cx="9144000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en-US" sz="3600">
                <a:latin typeface="Tahoma"/>
                <a:ea typeface="Tahoma"/>
                <a:cs typeface="Tahoma"/>
                <a:sym typeface="Tahoma"/>
              </a:rPr>
              <a:t>Selected features</a:t>
            </a:r>
            <a:endParaRPr/>
          </a:p>
        </p:txBody>
      </p:sp>
      <p:sp>
        <p:nvSpPr>
          <p:cNvPr id="177" name="Google Shape;177;p9"/>
          <p:cNvSpPr txBox="1"/>
          <p:nvPr/>
        </p:nvSpPr>
        <p:spPr>
          <a:xfrm>
            <a:off x="267785" y="2943300"/>
            <a:ext cx="8505825" cy="16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2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Proactive verification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Operational validation of the registrant contact details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Test whether contact details (email/phone) are verified during account creation or before domain purchase.</a:t>
            </a:r>
            <a:endParaRPr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Domain registration warnings and restrictions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three labels defined: </a:t>
            </a:r>
            <a:endParaRPr/>
          </a:p>
          <a:p>
            <a:pPr marL="1771650" marR="0" lvl="3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romanL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9e86e6d5d4c676441da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(the first 20 characters of the MD5hash of “DNS abuse”), </a:t>
            </a:r>
            <a:endParaRPr/>
          </a:p>
          <a:p>
            <a:pPr marL="1771650" marR="0" lvl="3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romanL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office365-my-account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1771650" marR="0" lvl="3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romanL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facebook-login-page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For each registrar-TLD pair, we proceed to the payment prompt.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Registration restrictions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14 boolean features, e.g., local presence required, ID required, professionals only</a:t>
            </a:r>
            <a:endParaRPr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1533</Words>
  <Application>Microsoft Macintosh PowerPoint</Application>
  <PresentationFormat>On-screen Show (4:3)</PresentationFormat>
  <Paragraphs>302</Paragraphs>
  <Slides>25</Slides>
  <Notes>25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Noto Sans Symbols</vt:lpstr>
      <vt:lpstr>LinBiolinumTB</vt:lpstr>
      <vt:lpstr>Calibri</vt:lpstr>
      <vt:lpstr>Arial</vt:lpstr>
      <vt:lpstr>Tahoma</vt:lpstr>
      <vt:lpstr>Courier New</vt:lpstr>
      <vt:lpstr>Office Theme</vt:lpstr>
      <vt:lpstr>PowerPoint Presentation</vt:lpstr>
      <vt:lpstr>PowerPoint Presentation</vt:lpstr>
      <vt:lpstr>Motivation</vt:lpstr>
      <vt:lpstr>Goal</vt:lpstr>
      <vt:lpstr>Approach – overview </vt:lpstr>
      <vt:lpstr>Datasets</vt:lpstr>
      <vt:lpstr>Maliciously registered phishing and benign domains</vt:lpstr>
      <vt:lpstr>Selected features</vt:lpstr>
      <vt:lpstr>Selected features</vt:lpstr>
      <vt:lpstr>Selected features</vt:lpstr>
      <vt:lpstr>Descriptive Analysis of Features</vt:lpstr>
      <vt:lpstr>Descriptive Analysis of Features</vt:lpstr>
      <vt:lpstr>Descriptive Analysis of Features</vt:lpstr>
      <vt:lpstr>Descriptive Analysis of Features</vt:lpstr>
      <vt:lpstr>Descriptive Analysis of Features</vt:lpstr>
      <vt:lpstr>Descriptive Analysis of Features</vt:lpstr>
      <vt:lpstr>Driving Factors of Domain Abuse</vt:lpstr>
      <vt:lpstr>What about Benign Domains?</vt:lpstr>
      <vt:lpstr>Role of Free Services</vt:lpstr>
      <vt:lpstr>Role of Free Services</vt:lpstr>
      <vt:lpstr>Proactive Upfront Checks</vt:lpstr>
      <vt:lpstr>Discussion and Considerations</vt:lpstr>
      <vt:lpstr>Discussion and Considerations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employee</dc:creator>
  <cp:lastModifiedBy>Samaneh Tajalizadehkhoob</cp:lastModifiedBy>
  <cp:revision>26</cp:revision>
  <dcterms:created xsi:type="dcterms:W3CDTF">2018-03-14T08:05:54Z</dcterms:created>
  <dcterms:modified xsi:type="dcterms:W3CDTF">2025-05-13T09:10:10Z</dcterms:modified>
</cp:coreProperties>
</file>