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5" r:id="rId2"/>
    <p:sldId id="257" r:id="rId3"/>
    <p:sldId id="260" r:id="rId4"/>
    <p:sldId id="259" r:id="rId5"/>
    <p:sldId id="262" r:id="rId6"/>
    <p:sldId id="264" r:id="rId7"/>
    <p:sldId id="263" r:id="rId8"/>
    <p:sldId id="256" r:id="rId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85F42A-2F56-46F0-8410-22665D02B2AC}" v="15" dt="2025-05-12T10:09:39.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61318" autoAdjust="0"/>
  </p:normalViewPr>
  <p:slideViewPr>
    <p:cSldViewPr snapToGrid="0">
      <p:cViewPr varScale="1">
        <p:scale>
          <a:sx n="66" d="100"/>
          <a:sy n="66" d="100"/>
        </p:scale>
        <p:origin x="159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3" d="100"/>
          <a:sy n="53" d="100"/>
        </p:scale>
        <p:origin x="29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82C0C-47EB-488E-9D96-172D6558240A}" type="datetimeFigureOut">
              <a:rPr lang="fi-FI" smtClean="0"/>
              <a:t>9.5.2025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A2F5D-3492-43FB-B50C-BC69F970F6D7}" type="slidenum">
              <a:rPr lang="fi-FI" smtClean="0"/>
              <a:t>‹#›</a:t>
            </a:fld>
            <a:endParaRPr lang="fi-FI"/>
          </a:p>
        </p:txBody>
      </p:sp>
    </p:spTree>
    <p:extLst>
      <p:ext uri="{BB962C8B-B14F-4D97-AF65-F5344CB8AC3E}">
        <p14:creationId xmlns:p14="http://schemas.microsoft.com/office/powerpoint/2010/main" val="3474601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Let’s look closer at three widely reported incidents that have occurred in the northern Baltic Sea over the past two years. </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the night of October 7-8, 2023, the Hong Kong vessel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Newnew</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Polar Bear dragged its anchor in the Gulf of Finland for more than 185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kilometers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anchor broke loose after colliding with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Balticconnector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gas pipeline, which</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runs between Finland and Estonia. This incident also damaged the undersea communication cable linking Finland and Estonia. Additionally, on the afternoon of October 7, damage was reported to the EE–S1 telecommunications cable located about 50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kilometers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west of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Hiiumaa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which connects Estonia and Sweden. Furthermore, the Russian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Baltika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submarine cable, running from the Leningrad region to Kaliningrad, was reported to have been damaged 28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kilometers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from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Balticconnector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gas pipeline's damage site.</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November 17, 2024, the Chinese dry cargo vessel Yi Peng 3 damaged a submarine cable owned by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Arelion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which connects Sweden and Lithuania. The following day, on November 18, the C-Lion1 cable, owned by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Cinia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linking Finland to Germany, was also damaged. </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December 25, 2024, the oil tanker Eagle S, owned by a UAE company and flying the flag of the Cook Islands, cut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Estlink</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 power cable and four communication cables at the Gulf of Finland, including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Cinia’s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C-Lion1 (again).</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Experts widely agree that these actions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can</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only</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be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part of Russian hybrid influence strategies, and it is anticipated that we may encounter more attempts to disrupt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telecommunications connections in the future. </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Hybrid influencing operates in a grey area between war and peace, and these activities are typically carried out as covert operations. Marine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fiber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optic cables represent critical infrastructure and can also be targeted in military operations, including first strikes of the war.</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01EA2F5D-3492-43FB-B50C-BC69F970F6D7}" type="slidenum">
              <a:rPr lang="fi-FI" smtClean="0"/>
              <a:t>2</a:t>
            </a:fld>
            <a:endParaRPr lang="fi-FI"/>
          </a:p>
        </p:txBody>
      </p:sp>
    </p:spTree>
    <p:extLst>
      <p:ext uri="{BB962C8B-B14F-4D97-AF65-F5344CB8AC3E}">
        <p14:creationId xmlns:p14="http://schemas.microsoft.com/office/powerpoint/2010/main" val="236731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the most recent case, on December 25th, the Eagle S cut four telecommunications cables in the Gulf of Finland. Repairs for two of Elisa's cables were completed on January 6,  and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Cinia´s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C-Lion1 was repaired the following day.</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Cinia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stated, "The repair was completed faster than initially estimated, despite the need for special equipment to be brought in from outside the Baltic Sea”. The repair vessel Cable Vigilance was in France when it was alerted to cable repair. </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Most of the time required for repairs is spent moving vessels and spare parts to the damaged area. Based on the Eagle S incident, it can be concluded that the repair of the first submarine fibre optic cables takes about two weeks from the moment of damage.</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5"/>
          </p:nvPr>
        </p:nvSpPr>
        <p:spPr/>
        <p:txBody>
          <a:bodyPr/>
          <a:lstStyle/>
          <a:p>
            <a:fld id="{01EA2F5D-3492-43FB-B50C-BC69F970F6D7}" type="slidenum">
              <a:rPr lang="fi-FI" smtClean="0"/>
              <a:t>3</a:t>
            </a:fld>
            <a:endParaRPr lang="fi-FI"/>
          </a:p>
        </p:txBody>
      </p:sp>
    </p:spTree>
    <p:extLst>
      <p:ext uri="{BB962C8B-B14F-4D97-AF65-F5344CB8AC3E}">
        <p14:creationId xmlns:p14="http://schemas.microsoft.com/office/powerpoint/2010/main" val="201169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all those incidents I mentioned, the cable owners have used cable ships to repair the damage.</a:t>
            </a:r>
          </a:p>
          <a:p>
            <a:pPr>
              <a:lnSpc>
                <a:spcPct val="107000"/>
              </a:lnSpc>
              <a:spcAft>
                <a:spcPts val="800"/>
              </a:spcAft>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There are very few cable-laying vessels available; for instance, Finland has only one vessel dedicated to cable laying and repairs.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Telepaatti</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which was responsible for repairing the cables between Finland and Estonia that were damaged by the Eagle S, primarily lays and repairs submarine cables along the Finnish coast, in the archipelago, and also in the lake regions.</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When multiple submarine cables are cut and require simultaneous repairs, it creates a resource bottleneck for cable owners. For example,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Cinia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has contracted a French shipping company to repair the damaged C-Lion1 cable, which connects Finland and Germany.</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To enhance cable repair capacity, it may be beneficial to acquire equipment specifically designed for repairing submarine cables,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such as the robot shown in the picture on the right-hand side,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onboard “Cable Vigilance”.</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type of equipment can be installed on multipurpose vessels, such as icebreakers, which can then be utilized as cable repair platforms when needed.</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200" b="0" i="0" kern="1200" dirty="0">
              <a:solidFill>
                <a:schemeClr val="tx1"/>
              </a:solidFill>
              <a:effectLst/>
              <a:latin typeface="+mj-lt"/>
              <a:ea typeface="+mj-ea"/>
              <a:cs typeface="+mj-cs"/>
            </a:endParaRPr>
          </a:p>
        </p:txBody>
      </p:sp>
      <p:sp>
        <p:nvSpPr>
          <p:cNvPr id="4" name="Dian numeron paikkamerkki 3"/>
          <p:cNvSpPr>
            <a:spLocks noGrp="1"/>
          </p:cNvSpPr>
          <p:nvPr>
            <p:ph type="sldNum" sz="quarter" idx="5"/>
          </p:nvPr>
        </p:nvSpPr>
        <p:spPr/>
        <p:txBody>
          <a:bodyPr/>
          <a:lstStyle/>
          <a:p>
            <a:fld id="{01EA2F5D-3492-43FB-B50C-BC69F970F6D7}" type="slidenum">
              <a:rPr lang="fi-FI" smtClean="0"/>
              <a:t>4</a:t>
            </a:fld>
            <a:endParaRPr lang="fi-FI"/>
          </a:p>
        </p:txBody>
      </p:sp>
    </p:spTree>
    <p:extLst>
      <p:ext uri="{BB962C8B-B14F-4D97-AF65-F5344CB8AC3E}">
        <p14:creationId xmlns:p14="http://schemas.microsoft.com/office/powerpoint/2010/main" val="2709471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Network reliability hinges on redundancy and the avoidance of single points of failure. The situation in the Baltic Sea has notably improved in recent decades, resulting in several mutually supportive connections. The assumption is that it’s normally unlikely that all connections will be down simultaneously.</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the Eagle S case, a vessel’s anchor severed four submarine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fiber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optic cables, including the C-Lion1 cable, which connects Finland and Germany. Although this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incident caused some latency, services in Finland continued to function normally</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Finnish operators have been diligent in ensuring that undersea connections effectively support redundancy among themselves.  In extreme situations, services can be maintained with just a few functioning offshore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fiber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optic cable connections. </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However, by cutting off a sufficient number of telecommunications connections, a European country could be isolated from the rest of the continent for a considerable period.</a:t>
            </a:r>
          </a:p>
          <a:p>
            <a:pPr>
              <a:lnSpc>
                <a:spcPct val="107000"/>
              </a:lnSpc>
              <a:spcAft>
                <a:spcPts val="800"/>
              </a:spcAft>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rough location information of submarine cables is publicly available. These images have appeared in newspapers. It can be assumed that professional intelligence organizations that are willing to target submarine cable connections possess detailed information about their routes.</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should also be prepared for such an unlikely scenario in which all connections are out of order.</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01EA2F5D-3492-43FB-B50C-BC69F970F6D7}" type="slidenum">
              <a:rPr lang="fi-FI" smtClean="0"/>
              <a:t>5</a:t>
            </a:fld>
            <a:endParaRPr lang="fi-FI"/>
          </a:p>
        </p:txBody>
      </p:sp>
    </p:spTree>
    <p:extLst>
      <p:ext uri="{BB962C8B-B14F-4D97-AF65-F5344CB8AC3E}">
        <p14:creationId xmlns:p14="http://schemas.microsoft.com/office/powerpoint/2010/main" val="370608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BF5AC-9BBD-2F76-5A43-342B6A8C8B4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EDAA701-07F6-27BA-2D78-A8A98CA861F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38D290F-BFD6-509B-DA3A-6017E6C14185}"/>
              </a:ext>
            </a:extLst>
          </p:cNvPr>
          <p:cNvSpPr>
            <a:spLocks noGrp="1"/>
          </p:cNvSpPr>
          <p:nvPr>
            <p:ph type="body" idx="1"/>
          </p:nvPr>
        </p:nvSpPr>
        <p:spPr/>
        <p:txBody>
          <a:bodyPr/>
          <a:lstStyle/>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After rapid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digitalization, the services entirely rely on the internet's functioning</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significant portion of cloud services is still operated or managed from data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centers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located overseas. The complexity and interdependence of the system grow uncontrollably with the introduction of new services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ultimately making submarine cable connections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 critical part of the infrastructure. Even when services are provided from a nearby data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center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much of the traffic is routed through Europe, often from countries like Germany or Ireland, as well as the United States. </a:t>
            </a:r>
          </a:p>
          <a:p>
            <a:pPr>
              <a:lnSpc>
                <a:spcPct val="107000"/>
              </a:lnSpc>
              <a:spcAft>
                <a:spcPts val="800"/>
              </a:spcAft>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Disruptions to overseas connections can significantly impact the daily lives of citizens. If one of the services within a service package fails (like identification) and there is no routable connection to the overseas servers, many related services may cease to operate. For example, stores often cannot function without bank connections, effectively shutting down their cash registers until the connection is restored.</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service interruption lasting several days, or even two weeks, can have severe consequences. In modern society, there is no viable alternative to digital services.</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a:extLst>
              <a:ext uri="{FF2B5EF4-FFF2-40B4-BE49-F238E27FC236}">
                <a16:creationId xmlns:a16="http://schemas.microsoft.com/office/drawing/2014/main" id="{73E848A0-40C0-9F16-B67D-7F0FD20CD75A}"/>
              </a:ext>
            </a:extLst>
          </p:cNvPr>
          <p:cNvSpPr>
            <a:spLocks noGrp="1"/>
          </p:cNvSpPr>
          <p:nvPr>
            <p:ph type="sldNum" sz="quarter" idx="5"/>
          </p:nvPr>
        </p:nvSpPr>
        <p:spPr/>
        <p:txBody>
          <a:bodyPr/>
          <a:lstStyle/>
          <a:p>
            <a:fld id="{01EA2F5D-3492-43FB-B50C-BC69F970F6D7}" type="slidenum">
              <a:rPr lang="fi-FI" smtClean="0"/>
              <a:t>6</a:t>
            </a:fld>
            <a:endParaRPr lang="fi-FI"/>
          </a:p>
        </p:txBody>
      </p:sp>
    </p:spTree>
    <p:extLst>
      <p:ext uri="{BB962C8B-B14F-4D97-AF65-F5344CB8AC3E}">
        <p14:creationId xmlns:p14="http://schemas.microsoft.com/office/powerpoint/2010/main" val="2924418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Deliberate Hybrid Influence causes Cable Damage in the Baltic Sea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we should prepare ourselves also for the worst-case scenario.</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Large-scale disruptions to cable connections can have a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profound impact on the daily lives of citizens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By cutting off enough connections, a European country can temporarily be isolated from the rest of the continent.</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Operators and service providers must consider the potential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impact of the enemy on physical infrastructure when planning the production, management, and routing of services in Europe.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such situations, it is crucial to practice response actions together in exercises.</a:t>
            </a:r>
          </a:p>
          <a:p>
            <a:pPr>
              <a:lnSpc>
                <a:spcPct val="107000"/>
              </a:lnSpc>
              <a:spcAft>
                <a:spcPts val="800"/>
              </a:spcAft>
              <a:buNone/>
            </a:pP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consider the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comprehensive development of production, routing, and management of services, also from a regional perspective, so that we can rely on these services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times of crisis.</a:t>
            </a:r>
          </a:p>
          <a:p>
            <a:pPr>
              <a:lnSpc>
                <a:spcPct val="107000"/>
              </a:lnSpc>
              <a:spcAft>
                <a:spcPts val="800"/>
              </a:spcAft>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Thank you.</a:t>
            </a:r>
          </a:p>
          <a:p>
            <a:endParaRPr lang="fi-FI" dirty="0"/>
          </a:p>
        </p:txBody>
      </p:sp>
      <p:sp>
        <p:nvSpPr>
          <p:cNvPr id="4" name="Dian numeron paikkamerkki 3"/>
          <p:cNvSpPr>
            <a:spLocks noGrp="1"/>
          </p:cNvSpPr>
          <p:nvPr>
            <p:ph type="sldNum" sz="quarter" idx="5"/>
          </p:nvPr>
        </p:nvSpPr>
        <p:spPr/>
        <p:txBody>
          <a:bodyPr/>
          <a:lstStyle/>
          <a:p>
            <a:fld id="{01EA2F5D-3492-43FB-B50C-BC69F970F6D7}" type="slidenum">
              <a:rPr lang="fi-FI" smtClean="0"/>
              <a:t>7</a:t>
            </a:fld>
            <a:endParaRPr lang="fi-FI"/>
          </a:p>
        </p:txBody>
      </p:sp>
    </p:spTree>
    <p:extLst>
      <p:ext uri="{BB962C8B-B14F-4D97-AF65-F5344CB8AC3E}">
        <p14:creationId xmlns:p14="http://schemas.microsoft.com/office/powerpoint/2010/main" val="192605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41B0D0-1CE7-3D85-4E27-829334475705}"/>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D39F89B5-67E0-76F5-BE12-99CDA5F85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20698AC-A7AA-7990-35B6-A89AA9CEE3D5}"/>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5" name="Alatunnisteen paikkamerkki 4">
            <a:extLst>
              <a:ext uri="{FF2B5EF4-FFF2-40B4-BE49-F238E27FC236}">
                <a16:creationId xmlns:a16="http://schemas.microsoft.com/office/drawing/2014/main" id="{567687EF-9D9E-68F0-F692-7F24B0F8DEA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804A0FF-24F3-1868-FA1C-7A7C7E2FDDCA}"/>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29199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E9810A-420B-9210-7537-2959BD21E5CD}"/>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DAFB5E62-0646-EB0F-ECB4-2649D4A0A149}"/>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6389A93-6B0A-E2A8-0DE1-A496772C70E4}"/>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5" name="Alatunnisteen paikkamerkki 4">
            <a:extLst>
              <a:ext uri="{FF2B5EF4-FFF2-40B4-BE49-F238E27FC236}">
                <a16:creationId xmlns:a16="http://schemas.microsoft.com/office/drawing/2014/main" id="{92B4F10A-0C66-7F0F-FCBA-B57295C0B0F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162F10E-5FD7-2740-7D91-97F9246783FF}"/>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209083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9E886CFC-A259-E2F6-FEAC-150A6E2B1523}"/>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93EFE276-48DA-F820-53E6-F9CC779BA211}"/>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4CFFED0-A770-0B53-C294-F9F77B53A63D}"/>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5" name="Alatunnisteen paikkamerkki 4">
            <a:extLst>
              <a:ext uri="{FF2B5EF4-FFF2-40B4-BE49-F238E27FC236}">
                <a16:creationId xmlns:a16="http://schemas.microsoft.com/office/drawing/2014/main" id="{C97C604A-9886-7CA5-6A93-D820014F0F5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36376EE-62BA-062A-A3D6-C073271385F8}"/>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1614331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21" name="iStock-508856160.jpg" descr="iStock-508856160.jpg"/>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a:ln w="12700">
            <a:miter lim="400000"/>
          </a:ln>
        </p:spPr>
      </p:pic>
      <p:pic>
        <p:nvPicPr>
          <p:cNvPr id="22" name="Image" descr="Image"/>
          <p:cNvPicPr>
            <a:picLocks/>
          </p:cNvPicPr>
          <p:nvPr/>
        </p:nvPicPr>
        <p:blipFill>
          <a:blip r:embed="rId3" cstate="screen">
            <a:alphaModFix amt="84888"/>
            <a:extLst>
              <a:ext uri="{28A0092B-C50C-407E-A947-70E740481C1C}">
                <a14:useLocalDpi xmlns:a14="http://schemas.microsoft.com/office/drawing/2010/main"/>
              </a:ext>
            </a:extLst>
          </a:blip>
          <a:srcRect/>
          <a:stretch>
            <a:fillRect/>
          </a:stretch>
        </p:blipFill>
        <p:spPr>
          <a:xfrm>
            <a:off x="0" y="0"/>
            <a:ext cx="12192000" cy="6858000"/>
          </a:xfrm>
          <a:prstGeom prst="rect">
            <a:avLst/>
          </a:prstGeom>
          <a:ln w="12700">
            <a:miter lim="400000"/>
          </a:ln>
        </p:spPr>
      </p:pic>
      <p:grpSp>
        <p:nvGrpSpPr>
          <p:cNvPr id="28" name="Group"/>
          <p:cNvGrpSpPr/>
          <p:nvPr/>
        </p:nvGrpSpPr>
        <p:grpSpPr>
          <a:xfrm>
            <a:off x="618293" y="517934"/>
            <a:ext cx="3353217" cy="846546"/>
            <a:chOff x="0" y="0"/>
            <a:chExt cx="6706432" cy="1693090"/>
          </a:xfrm>
        </p:grpSpPr>
        <p:pic>
          <p:nvPicPr>
            <p:cNvPr id="26"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230204" cy="1693091"/>
            </a:xfrm>
            <a:prstGeom prst="rect">
              <a:avLst/>
            </a:prstGeom>
            <a:ln w="12700" cap="flat">
              <a:noFill/>
              <a:miter lim="400000"/>
            </a:ln>
            <a:effectLst/>
          </p:spPr>
        </p:pic>
        <p:pic>
          <p:nvPicPr>
            <p:cNvPr id="27" name="Image" descr="Image"/>
            <p:cNvPicPr>
              <a:picLocks noChangeAspect="1"/>
            </p:cNvPicPr>
            <p:nvPr/>
          </p:nvPicPr>
          <p:blipFill>
            <a:blip r:embed="rId5"/>
            <a:stretch>
              <a:fillRect/>
            </a:stretch>
          </p:blipFill>
          <p:spPr>
            <a:xfrm>
              <a:off x="4495282" y="424928"/>
              <a:ext cx="2211151" cy="907482"/>
            </a:xfrm>
            <a:prstGeom prst="rect">
              <a:avLst/>
            </a:prstGeom>
            <a:ln w="12700" cap="flat">
              <a:noFill/>
              <a:miter lim="400000"/>
            </a:ln>
            <a:effectLst/>
          </p:spPr>
        </p:pic>
      </p:grpSp>
      <p:sp>
        <p:nvSpPr>
          <p:cNvPr id="29" name="Line"/>
          <p:cNvSpPr/>
          <p:nvPr/>
        </p:nvSpPr>
        <p:spPr>
          <a:xfrm>
            <a:off x="5234522" y="3558116"/>
            <a:ext cx="5936439" cy="1"/>
          </a:xfrm>
          <a:prstGeom prst="line">
            <a:avLst/>
          </a:prstGeom>
          <a:ln w="25400">
            <a:solidFill>
              <a:schemeClr val="accent2"/>
            </a:solidFill>
            <a:miter lim="400000"/>
          </a:ln>
        </p:spPr>
        <p:txBody>
          <a:bodyPr lIns="25400" tIns="25400" rIns="25400" bIns="25400" anchor="ctr"/>
          <a:lstStyle/>
          <a:p>
            <a:endParaRPr sz="900"/>
          </a:p>
        </p:txBody>
      </p:sp>
      <p:sp>
        <p:nvSpPr>
          <p:cNvPr id="30" name="Slide Number"/>
          <p:cNvSpPr txBox="1">
            <a:spLocks noGrp="1"/>
          </p:cNvSpPr>
          <p:nvPr>
            <p:ph type="sldNum" sz="quarter" idx="2"/>
          </p:nvPr>
        </p:nvSpPr>
        <p:spPr>
          <a:xfrm>
            <a:off x="6000750" y="6540500"/>
            <a:ext cx="184253" cy="187300"/>
          </a:xfrm>
          <a:prstGeom prst="rect">
            <a:avLst/>
          </a:prstGeom>
        </p:spPr>
        <p:txBody>
          <a:bodyPr/>
          <a:lstStyle>
            <a:lvl1pPr>
              <a:defRPr sz="900">
                <a:solidFill>
                  <a:srgbClr val="000000"/>
                </a:solidFill>
                <a:latin typeface="+mj-lt"/>
                <a:ea typeface="+mj-ea"/>
                <a:cs typeface="+mj-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9595715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59547E-61FC-C9D6-7CF8-E9EF5E2C9B1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0BCF454-3C33-B535-BD0D-601CF523BC08}"/>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9C65748-8F46-B4B1-F132-59E6B13C3B04}"/>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5" name="Alatunnisteen paikkamerkki 4">
            <a:extLst>
              <a:ext uri="{FF2B5EF4-FFF2-40B4-BE49-F238E27FC236}">
                <a16:creationId xmlns:a16="http://schemas.microsoft.com/office/drawing/2014/main" id="{C02B92D1-A453-6D7B-6649-D43BF047C99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781A5AE-1AF3-DD04-A8B6-D498535EC208}"/>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391525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0E28DD-065B-A73B-6F77-BD6CC62EE987}"/>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7A83DA52-0EA5-024C-F5E6-CF3E5D90DB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4883D71D-B55E-5D82-7168-BCCB6F19F86A}"/>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5" name="Alatunnisteen paikkamerkki 4">
            <a:extLst>
              <a:ext uri="{FF2B5EF4-FFF2-40B4-BE49-F238E27FC236}">
                <a16:creationId xmlns:a16="http://schemas.microsoft.com/office/drawing/2014/main" id="{52BD2E73-6431-9BC6-671C-3D0A5565557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8DB3EEC-630E-25AE-9A00-779982780DDE}"/>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2493777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DDC77F-0D9F-080C-BDEC-F2B938DA4F0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98F355D-E4AB-3AFB-3873-6031FB151E8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6432EBF-4DE0-B908-27D9-7FABD93AE750}"/>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24371B-B6B6-7A25-96F6-359DBB116A92}"/>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6" name="Alatunnisteen paikkamerkki 5">
            <a:extLst>
              <a:ext uri="{FF2B5EF4-FFF2-40B4-BE49-F238E27FC236}">
                <a16:creationId xmlns:a16="http://schemas.microsoft.com/office/drawing/2014/main" id="{39CED918-A5EE-3784-416B-207CF6348C6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9CA09C9-9D59-2318-A9E8-568634ED3774}"/>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349559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066DB4-B089-DAE5-130D-CA38F9967720}"/>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9A5CD7B-E313-A669-2FD0-2C3DB0FC0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3EEF6D5C-DFF3-6512-B33D-C3ADADD643F3}"/>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815C75AA-D2BC-FA7E-76EC-00FAE8664A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7300F2BD-3B93-8B0C-9FBC-FB08F31794D5}"/>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2153E0A-F896-EFB1-FA3F-8DA8314EC64F}"/>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8" name="Alatunnisteen paikkamerkki 7">
            <a:extLst>
              <a:ext uri="{FF2B5EF4-FFF2-40B4-BE49-F238E27FC236}">
                <a16:creationId xmlns:a16="http://schemas.microsoft.com/office/drawing/2014/main" id="{12888906-CEFB-3B92-CF0A-A309FDF6CEB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C38C5F2-B534-C938-4704-8B31B0157652}"/>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1538575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96F61D-32BC-3277-5D46-1FBB1264218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96A93F3-B4F8-F09A-A4BE-84C34090466A}"/>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4" name="Alatunnisteen paikkamerkki 3">
            <a:extLst>
              <a:ext uri="{FF2B5EF4-FFF2-40B4-BE49-F238E27FC236}">
                <a16:creationId xmlns:a16="http://schemas.microsoft.com/office/drawing/2014/main" id="{9AC15510-28CC-0287-3353-E9AE086115B6}"/>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16A8A203-CD91-A05F-4D85-96B88353DB50}"/>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249988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4D11E5C-7EBC-289D-640A-9A93335FE2F7}"/>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3" name="Alatunnisteen paikkamerkki 2">
            <a:extLst>
              <a:ext uri="{FF2B5EF4-FFF2-40B4-BE49-F238E27FC236}">
                <a16:creationId xmlns:a16="http://schemas.microsoft.com/office/drawing/2014/main" id="{6BE3F70B-FC13-3B5E-6E2E-5ABA7492482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F088A68-77C9-F3FE-13F5-25010F2E7BC3}"/>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154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A98338-8163-0515-C863-1435FF899BE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A819EA8-2F82-FDCF-AE7B-DA0B12FC0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8C2B048-6B93-FDB1-C9A2-8E10B4322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98E00E3-9956-6D9D-676C-F4A062864278}"/>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6" name="Alatunnisteen paikkamerkki 5">
            <a:extLst>
              <a:ext uri="{FF2B5EF4-FFF2-40B4-BE49-F238E27FC236}">
                <a16:creationId xmlns:a16="http://schemas.microsoft.com/office/drawing/2014/main" id="{D52CE6C9-55C8-7BFB-A1CB-3AD290F91D3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1C283F7-16DD-7F46-9D98-BC6E1E2D63B6}"/>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2285029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86C57C-92CD-F1A4-048F-14C0B52C763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B1B0AB10-6997-F3E5-F21A-DE33408B79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B7262817-21C6-B94A-F57A-EFE3EBD69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CD7B915-E16C-BF5B-A09B-7F7658A71E7A}"/>
              </a:ext>
            </a:extLst>
          </p:cNvPr>
          <p:cNvSpPr>
            <a:spLocks noGrp="1"/>
          </p:cNvSpPr>
          <p:nvPr>
            <p:ph type="dt" sz="half" idx="10"/>
          </p:nvPr>
        </p:nvSpPr>
        <p:spPr/>
        <p:txBody>
          <a:bodyPr/>
          <a:lstStyle/>
          <a:p>
            <a:fld id="{D106F3CD-5B00-46E3-9DDB-41AC4CB15DA1}" type="datetimeFigureOut">
              <a:rPr lang="fi-FI" smtClean="0"/>
              <a:t>9.5.2025</a:t>
            </a:fld>
            <a:endParaRPr lang="fi-FI"/>
          </a:p>
        </p:txBody>
      </p:sp>
      <p:sp>
        <p:nvSpPr>
          <p:cNvPr id="6" name="Alatunnisteen paikkamerkki 5">
            <a:extLst>
              <a:ext uri="{FF2B5EF4-FFF2-40B4-BE49-F238E27FC236}">
                <a16:creationId xmlns:a16="http://schemas.microsoft.com/office/drawing/2014/main" id="{FC854FE5-F464-C10F-E7D9-8C643B93909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6C2C9B4-629E-76EB-22DE-AAB8F372B44C}"/>
              </a:ext>
            </a:extLst>
          </p:cNvPr>
          <p:cNvSpPr>
            <a:spLocks noGrp="1"/>
          </p:cNvSpPr>
          <p:nvPr>
            <p:ph type="sldNum" sz="quarter" idx="12"/>
          </p:nvPr>
        </p:nvSpPr>
        <p:spPr/>
        <p:txBody>
          <a:bodyPr/>
          <a:lstStyle/>
          <a:p>
            <a:fld id="{16EEE5AA-AA2B-4261-BD20-03431408092C}" type="slidenum">
              <a:rPr lang="fi-FI" smtClean="0"/>
              <a:t>‹#›</a:t>
            </a:fld>
            <a:endParaRPr lang="fi-FI"/>
          </a:p>
        </p:txBody>
      </p:sp>
    </p:spTree>
    <p:extLst>
      <p:ext uri="{BB962C8B-B14F-4D97-AF65-F5344CB8AC3E}">
        <p14:creationId xmlns:p14="http://schemas.microsoft.com/office/powerpoint/2010/main" val="859074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0728139-F231-22C1-382C-A30E81414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100FC63-95FA-0044-08EE-A1977C52CA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B39F872-34E8-3453-8176-5863D3AE8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06F3CD-5B00-46E3-9DDB-41AC4CB15DA1}" type="datetimeFigureOut">
              <a:rPr lang="fi-FI" smtClean="0"/>
              <a:t>9.5.2025</a:t>
            </a:fld>
            <a:endParaRPr lang="fi-FI"/>
          </a:p>
        </p:txBody>
      </p:sp>
      <p:sp>
        <p:nvSpPr>
          <p:cNvPr id="5" name="Alatunnisteen paikkamerkki 4">
            <a:extLst>
              <a:ext uri="{FF2B5EF4-FFF2-40B4-BE49-F238E27FC236}">
                <a16:creationId xmlns:a16="http://schemas.microsoft.com/office/drawing/2014/main" id="{63A6E2B6-66AD-A44B-049D-B3D34A464F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286E7A57-C9CA-456E-73BD-EF59B701A9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EEE5AA-AA2B-4261-BD20-03431408092C}" type="slidenum">
              <a:rPr lang="fi-FI" smtClean="0"/>
              <a:t>‹#›</a:t>
            </a:fld>
            <a:endParaRPr lang="fi-FI"/>
          </a:p>
        </p:txBody>
      </p:sp>
    </p:spTree>
    <p:extLst>
      <p:ext uri="{BB962C8B-B14F-4D97-AF65-F5344CB8AC3E}">
        <p14:creationId xmlns:p14="http://schemas.microsoft.com/office/powerpoint/2010/main" val="3406121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HERE IS YOUR PRESENTATION TITLE"/>
          <p:cNvSpPr txBox="1">
            <a:spLocks noGrp="1"/>
          </p:cNvSpPr>
          <p:nvPr>
            <p:ph type="body" sz="quarter" idx="4294967295"/>
          </p:nvPr>
        </p:nvSpPr>
        <p:spPr>
          <a:xfrm>
            <a:off x="5183805" y="2090120"/>
            <a:ext cx="6222854" cy="1200329"/>
          </a:xfrm>
          <a:prstGeom prst="rect">
            <a:avLst/>
          </a:prstGeom>
        </p:spPr>
        <p:txBody>
          <a:bodyPr>
            <a:normAutofit fontScale="62500" lnSpcReduction="20000"/>
          </a:bodyPr>
          <a:lstStyle/>
          <a:p>
            <a:pPr marL="0" indent="0">
              <a:lnSpc>
                <a:spcPct val="100000"/>
              </a:lnSpc>
              <a:spcBef>
                <a:spcPts val="0"/>
              </a:spcBef>
              <a:buNone/>
              <a:defRPr sz="7500" b="1">
                <a:solidFill>
                  <a:srgbClr val="5E5E5E"/>
                </a:solidFill>
              </a:defRPr>
            </a:pPr>
            <a:r>
              <a:rPr lang="en-US" sz="3600" dirty="0">
                <a:solidFill>
                  <a:schemeClr val="bg1"/>
                </a:solidFill>
                <a:latin typeface="Segoe UI" panose="020B0502040204020203" pitchFamily="34" charset="0"/>
              </a:rPr>
              <a:t>Submarine fiber-optic cable connections in the Baltic Sea</a:t>
            </a:r>
            <a:br>
              <a:rPr lang="en-US" sz="3600" dirty="0">
                <a:solidFill>
                  <a:schemeClr val="bg1"/>
                </a:solidFill>
                <a:latin typeface="Segoe UI" panose="020B0502040204020203" pitchFamily="34" charset="0"/>
              </a:rPr>
            </a:br>
            <a:br>
              <a:rPr lang="en-US" sz="3600" dirty="0">
                <a:solidFill>
                  <a:schemeClr val="bg1"/>
                </a:solidFill>
                <a:latin typeface="Segoe UI" panose="020B0502040204020203" pitchFamily="34" charset="0"/>
              </a:rPr>
            </a:br>
            <a:r>
              <a:rPr lang="en-US" sz="2700" dirty="0">
                <a:solidFill>
                  <a:schemeClr val="bg1"/>
                </a:solidFill>
                <a:latin typeface="Segoe UI" panose="020B0502040204020203" pitchFamily="34" charset="0"/>
              </a:rPr>
              <a:t>vulnerabilities and threats</a:t>
            </a:r>
            <a:endParaRPr dirty="0">
              <a:solidFill>
                <a:schemeClr val="accent2"/>
              </a:solidFill>
            </a:endParaRPr>
          </a:p>
        </p:txBody>
      </p:sp>
      <p:sp>
        <p:nvSpPr>
          <p:cNvPr id="222" name="Your Name | RIPE XX | Date"/>
          <p:cNvSpPr txBox="1">
            <a:spLocks noGrp="1"/>
          </p:cNvSpPr>
          <p:nvPr>
            <p:ph type="body" sz="quarter" idx="4294967295"/>
          </p:nvPr>
        </p:nvSpPr>
        <p:spPr>
          <a:xfrm>
            <a:off x="5230446" y="6093393"/>
            <a:ext cx="5547407" cy="304801"/>
          </a:xfrm>
          <a:prstGeom prst="rect">
            <a:avLst/>
          </a:prstGeom>
        </p:spPr>
        <p:txBody>
          <a:bodyPr>
            <a:normAutofit fontScale="47500" lnSpcReduction="20000"/>
          </a:bodyPr>
          <a:lstStyle/>
          <a:p>
            <a:pPr marL="0" indent="0">
              <a:lnSpc>
                <a:spcPct val="100000"/>
              </a:lnSpc>
              <a:spcBef>
                <a:spcPts val="0"/>
              </a:spcBef>
              <a:buNone/>
              <a:defRPr sz="3300">
                <a:solidFill>
                  <a:srgbClr val="FFFFFF"/>
                </a:solidFill>
                <a:latin typeface="Helvetica"/>
                <a:ea typeface="Helvetica"/>
                <a:cs typeface="Helvetica"/>
                <a:sym typeface="Helvetica"/>
              </a:defRPr>
            </a:pPr>
            <a:r>
              <a:rPr lang="fi-FI" dirty="0">
                <a:solidFill>
                  <a:schemeClr val="accent2"/>
                </a:solidFill>
              </a:rPr>
              <a:t>CDR (</a:t>
            </a:r>
            <a:r>
              <a:rPr lang="fi-FI" dirty="0" err="1">
                <a:solidFill>
                  <a:schemeClr val="accent2"/>
                </a:solidFill>
              </a:rPr>
              <a:t>retired</a:t>
            </a:r>
            <a:r>
              <a:rPr lang="fi-FI" dirty="0">
                <a:solidFill>
                  <a:schemeClr val="accent2"/>
                </a:solidFill>
              </a:rPr>
              <a:t>) Olli Peltonen</a:t>
            </a:r>
            <a:r>
              <a:rPr dirty="0"/>
              <a:t> | RIPE </a:t>
            </a:r>
            <a:r>
              <a:rPr lang="fi-FI" dirty="0"/>
              <a:t>90</a:t>
            </a:r>
            <a:r>
              <a:rPr dirty="0"/>
              <a:t>| </a:t>
            </a:r>
            <a:r>
              <a:rPr lang="fi-FI" dirty="0"/>
              <a:t>15.5.2025</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7" name="Kuva 6">
            <a:extLst>
              <a:ext uri="{FF2B5EF4-FFF2-40B4-BE49-F238E27FC236}">
                <a16:creationId xmlns:a16="http://schemas.microsoft.com/office/drawing/2014/main" id="{9A1331A0-8F58-95CA-3116-B936BAF56E13}"/>
              </a:ext>
            </a:extLst>
          </p:cNvPr>
          <p:cNvPicPr>
            <a:picLocks noChangeAspect="1"/>
          </p:cNvPicPr>
          <p:nvPr/>
        </p:nvPicPr>
        <p:blipFill>
          <a:blip r:embed="rId4">
            <a:alphaModFix amt="60000"/>
          </a:blip>
          <a:srcRect t="1698" r="-1" b="-1"/>
          <a:stretch/>
        </p:blipFill>
        <p:spPr>
          <a:xfrm>
            <a:off x="3890" y="10"/>
            <a:ext cx="4063788" cy="6857990"/>
          </a:xfrm>
          <a:prstGeom prst="rect">
            <a:avLst/>
          </a:prstGeom>
        </p:spPr>
      </p:pic>
      <p:sp>
        <p:nvSpPr>
          <p:cNvPr id="2" name="Otsikko 1">
            <a:extLst>
              <a:ext uri="{FF2B5EF4-FFF2-40B4-BE49-F238E27FC236}">
                <a16:creationId xmlns:a16="http://schemas.microsoft.com/office/drawing/2014/main" id="{32D3941A-48DA-A93C-69B9-421BF8C32BDF}"/>
              </a:ext>
            </a:extLst>
          </p:cNvPr>
          <p:cNvSpPr>
            <a:spLocks noGrp="1"/>
          </p:cNvSpPr>
          <p:nvPr>
            <p:ph type="title"/>
          </p:nvPr>
        </p:nvSpPr>
        <p:spPr>
          <a:xfrm>
            <a:off x="-3049" y="3428999"/>
            <a:ext cx="12049905" cy="2059633"/>
          </a:xfrm>
        </p:spPr>
        <p:txBody>
          <a:bodyPr vert="horz" lIns="91440" tIns="45720" rIns="91440" bIns="45720" rtlCol="0" anchor="t">
            <a:normAutofit/>
          </a:bodyPr>
          <a:lstStyle/>
          <a:p>
            <a:pPr algn="ctr"/>
            <a:r>
              <a:rPr lang="en-US" sz="6600" b="1" dirty="0">
                <a:solidFill>
                  <a:schemeClr val="bg2"/>
                </a:solidFill>
              </a:rPr>
              <a:t>Cable sabotage in the Baltic Sea</a:t>
            </a:r>
            <a:endParaRPr lang="en-US" sz="6600" b="1" kern="1200" dirty="0">
              <a:solidFill>
                <a:schemeClr val="bg2"/>
              </a:solidFill>
            </a:endParaRPr>
          </a:p>
        </p:txBody>
      </p:sp>
      <p:pic>
        <p:nvPicPr>
          <p:cNvPr id="5" name="Kuva 4">
            <a:extLst>
              <a:ext uri="{FF2B5EF4-FFF2-40B4-BE49-F238E27FC236}">
                <a16:creationId xmlns:a16="http://schemas.microsoft.com/office/drawing/2014/main" id="{F8E3CB02-5B46-021B-4D6B-BFBAAFC5BD8C}"/>
              </a:ext>
            </a:extLst>
          </p:cNvPr>
          <p:cNvPicPr>
            <a:picLocks noChangeAspect="1"/>
          </p:cNvPicPr>
          <p:nvPr/>
        </p:nvPicPr>
        <p:blipFill>
          <a:blip r:embed="rId5">
            <a:alphaModFix amt="60000"/>
          </a:blip>
          <a:srcRect r="33420"/>
          <a:stretch/>
        </p:blipFill>
        <p:spPr>
          <a:xfrm>
            <a:off x="8128212" y="10"/>
            <a:ext cx="4063788" cy="6857990"/>
          </a:xfrm>
          <a:prstGeom prst="rect">
            <a:avLst/>
          </a:prstGeom>
        </p:spPr>
      </p:pic>
      <p:pic>
        <p:nvPicPr>
          <p:cNvPr id="9" name="Kuva 8">
            <a:extLst>
              <a:ext uri="{FF2B5EF4-FFF2-40B4-BE49-F238E27FC236}">
                <a16:creationId xmlns:a16="http://schemas.microsoft.com/office/drawing/2014/main" id="{750BD5FD-17F2-CB4B-CD86-53450C5FA230}"/>
              </a:ext>
            </a:extLst>
          </p:cNvPr>
          <p:cNvPicPr>
            <a:picLocks noChangeAspect="1"/>
          </p:cNvPicPr>
          <p:nvPr/>
        </p:nvPicPr>
        <p:blipFill>
          <a:blip r:embed="rId6">
            <a:alphaModFix amt="60000"/>
          </a:blip>
          <a:srcRect l="7010" r="19835"/>
          <a:stretch/>
        </p:blipFill>
        <p:spPr>
          <a:xfrm>
            <a:off x="4066061" y="10"/>
            <a:ext cx="4063768" cy="6857990"/>
          </a:xfrm>
          <a:prstGeom prst="rect">
            <a:avLst/>
          </a:prstGeom>
        </p:spPr>
      </p:pic>
    </p:spTree>
    <p:extLst>
      <p:ext uri="{BB962C8B-B14F-4D97-AF65-F5344CB8AC3E}">
        <p14:creationId xmlns:p14="http://schemas.microsoft.com/office/powerpoint/2010/main" val="21225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Kuva 9">
            <a:extLst>
              <a:ext uri="{FF2B5EF4-FFF2-40B4-BE49-F238E27FC236}">
                <a16:creationId xmlns:a16="http://schemas.microsoft.com/office/drawing/2014/main" id="{EB6E0053-3011-6A20-3B48-6AA3E91424B0}"/>
              </a:ext>
            </a:extLst>
          </p:cNvPr>
          <p:cNvPicPr>
            <a:picLocks noChangeAspect="1"/>
          </p:cNvPicPr>
          <p:nvPr/>
        </p:nvPicPr>
        <p:blipFill>
          <a:blip r:embed="rId3"/>
          <a:stretch>
            <a:fillRect/>
          </a:stretch>
        </p:blipFill>
        <p:spPr>
          <a:xfrm>
            <a:off x="0" y="-1"/>
            <a:ext cx="12047074" cy="7228245"/>
          </a:xfrm>
          <a:prstGeom prst="rect">
            <a:avLst/>
          </a:prstGeom>
        </p:spPr>
      </p:pic>
      <p:sp>
        <p:nvSpPr>
          <p:cNvPr id="28" name="Freeform: Shape 27">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8E98A332-CB26-4BA9-0BD2-4A17040FAFA1}"/>
              </a:ext>
            </a:extLst>
          </p:cNvPr>
          <p:cNvSpPr>
            <a:spLocks noGrp="1"/>
          </p:cNvSpPr>
          <p:nvPr>
            <p:ph type="title"/>
          </p:nvPr>
        </p:nvSpPr>
        <p:spPr>
          <a:xfrm>
            <a:off x="1047357" y="1219562"/>
            <a:ext cx="9392421" cy="1330841"/>
          </a:xfrm>
        </p:spPr>
        <p:txBody>
          <a:bodyPr>
            <a:normAutofit fontScale="90000"/>
          </a:bodyPr>
          <a:lstStyle/>
          <a:p>
            <a:r>
              <a:rPr lang="en-US" dirty="0">
                <a:solidFill>
                  <a:schemeClr val="bg1"/>
                </a:solidFill>
                <a:latin typeface="Aptos" panose="020B0004020202020204" pitchFamily="34" charset="0"/>
              </a:rPr>
              <a:t>The first three cables cut by the Eagle S </a:t>
            </a:r>
            <a:br>
              <a:rPr lang="en-US" dirty="0">
                <a:solidFill>
                  <a:schemeClr val="bg1"/>
                </a:solidFill>
                <a:latin typeface="Aptos" panose="020B0004020202020204" pitchFamily="34" charset="0"/>
              </a:rPr>
            </a:br>
            <a:r>
              <a:rPr lang="en-US" dirty="0">
                <a:solidFill>
                  <a:schemeClr val="bg1"/>
                </a:solidFill>
                <a:latin typeface="Aptos" panose="020B0004020202020204" pitchFamily="34" charset="0"/>
              </a:rPr>
              <a:t>took about 2 weeks to repair</a:t>
            </a:r>
            <a:endParaRPr lang="fi-FI" dirty="0">
              <a:solidFill>
                <a:schemeClr val="bg1"/>
              </a:solidFill>
            </a:endParaRPr>
          </a:p>
        </p:txBody>
      </p:sp>
      <p:sp>
        <p:nvSpPr>
          <p:cNvPr id="6" name="Tekstiruutu 5">
            <a:extLst>
              <a:ext uri="{FF2B5EF4-FFF2-40B4-BE49-F238E27FC236}">
                <a16:creationId xmlns:a16="http://schemas.microsoft.com/office/drawing/2014/main" id="{6879D6A2-2E97-DBA8-2B2C-3F3E9DEB66B5}"/>
              </a:ext>
            </a:extLst>
          </p:cNvPr>
          <p:cNvSpPr txBox="1"/>
          <p:nvPr/>
        </p:nvSpPr>
        <p:spPr>
          <a:xfrm>
            <a:off x="7656417" y="5934671"/>
            <a:ext cx="6098874" cy="615553"/>
          </a:xfrm>
          <a:prstGeom prst="rect">
            <a:avLst/>
          </a:prstGeom>
          <a:noFill/>
        </p:spPr>
        <p:txBody>
          <a:bodyPr wrap="square">
            <a:spAutoFit/>
          </a:bodyPr>
          <a:lstStyle/>
          <a:p>
            <a:pPr algn="ctr"/>
            <a:r>
              <a:rPr lang="fi-FI" sz="2000" b="1" dirty="0" err="1">
                <a:solidFill>
                  <a:schemeClr val="bg2">
                    <a:lumMod val="90000"/>
                  </a:schemeClr>
                </a:solidFill>
              </a:rPr>
              <a:t>Copoy</a:t>
            </a:r>
            <a:r>
              <a:rPr lang="fi-FI" sz="2000" b="1" dirty="0">
                <a:solidFill>
                  <a:schemeClr val="bg2">
                    <a:lumMod val="90000"/>
                  </a:schemeClr>
                </a:solidFill>
              </a:rPr>
              <a:t> Oy</a:t>
            </a:r>
          </a:p>
          <a:p>
            <a:pPr algn="ctr"/>
            <a:r>
              <a:rPr lang="fi-FI" sz="1400" i="1" dirty="0" err="1">
                <a:solidFill>
                  <a:schemeClr val="bg2">
                    <a:lumMod val="90000"/>
                  </a:schemeClr>
                </a:solidFill>
              </a:rPr>
              <a:t>Consultation</a:t>
            </a:r>
            <a:r>
              <a:rPr lang="fi-FI" sz="1400" i="1" dirty="0">
                <a:solidFill>
                  <a:schemeClr val="bg2">
                    <a:lumMod val="90000"/>
                  </a:schemeClr>
                </a:solidFill>
              </a:rPr>
              <a:t> &amp; </a:t>
            </a:r>
            <a:r>
              <a:rPr lang="fi-FI" sz="1400" i="1" dirty="0" err="1">
                <a:solidFill>
                  <a:schemeClr val="bg2">
                    <a:lumMod val="90000"/>
                  </a:schemeClr>
                </a:solidFill>
              </a:rPr>
              <a:t>Advisory</a:t>
            </a:r>
            <a:endParaRPr lang="fi-FI" dirty="0">
              <a:solidFill>
                <a:schemeClr val="bg2">
                  <a:lumMod val="90000"/>
                </a:schemeClr>
              </a:solidFill>
            </a:endParaRPr>
          </a:p>
        </p:txBody>
      </p:sp>
    </p:spTree>
    <p:extLst>
      <p:ext uri="{BB962C8B-B14F-4D97-AF65-F5344CB8AC3E}">
        <p14:creationId xmlns:p14="http://schemas.microsoft.com/office/powerpoint/2010/main" val="6455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a:extLst>
              <a:ext uri="{FF2B5EF4-FFF2-40B4-BE49-F238E27FC236}">
                <a16:creationId xmlns:a16="http://schemas.microsoft.com/office/drawing/2014/main" id="{FF168330-ED8B-14A0-8D8A-33EA6ACD19AF}"/>
              </a:ext>
            </a:extLst>
          </p:cNvPr>
          <p:cNvPicPr>
            <a:picLocks noChangeAspect="1"/>
          </p:cNvPicPr>
          <p:nvPr/>
        </p:nvPicPr>
        <p:blipFill>
          <a:blip r:embed="rId3"/>
          <a:srcRect t="26731" r="2" b="2"/>
          <a:stretch/>
        </p:blipFill>
        <p:spPr>
          <a:xfrm>
            <a:off x="579264" y="365141"/>
            <a:ext cx="6288262" cy="3063875"/>
          </a:xfrm>
          <a:prstGeom prst="rect">
            <a:avLst/>
          </a:prstGeom>
        </p:spPr>
      </p:pic>
      <p:sp useBgFill="1">
        <p:nvSpPr>
          <p:cNvPr id="79" name="Rectangle 78">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9A50A1AC-0E35-B7DB-D299-618D7733B5B5}"/>
              </a:ext>
            </a:extLst>
          </p:cNvPr>
          <p:cNvSpPr>
            <a:spLocks noGrp="1"/>
          </p:cNvSpPr>
          <p:nvPr>
            <p:ph type="title"/>
          </p:nvPr>
        </p:nvSpPr>
        <p:spPr>
          <a:xfrm>
            <a:off x="841248" y="3849689"/>
            <a:ext cx="2111122" cy="2105025"/>
          </a:xfrm>
        </p:spPr>
        <p:txBody>
          <a:bodyPr vert="horz" lIns="91440" tIns="45720" rIns="91440" bIns="45720" rtlCol="0" anchor="ctr">
            <a:normAutofit/>
          </a:bodyPr>
          <a:lstStyle/>
          <a:p>
            <a:r>
              <a:rPr lang="en-US" sz="2400" dirty="0"/>
              <a:t>There are a few  cable ships available</a:t>
            </a:r>
            <a:endParaRPr lang="en-US" sz="2400" kern="1200" dirty="0">
              <a:solidFill>
                <a:schemeClr val="tx1"/>
              </a:solidFill>
              <a:latin typeface="+mj-lt"/>
              <a:ea typeface="+mj-ea"/>
              <a:cs typeface="+mj-cs"/>
            </a:endParaRPr>
          </a:p>
        </p:txBody>
      </p:sp>
      <p:sp>
        <p:nvSpPr>
          <p:cNvPr id="81" name="Rectangle 80">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3" name="Rectangle 82">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kstiruutu 7">
            <a:extLst>
              <a:ext uri="{FF2B5EF4-FFF2-40B4-BE49-F238E27FC236}">
                <a16:creationId xmlns:a16="http://schemas.microsoft.com/office/drawing/2014/main" id="{C6BD9827-0BE7-087D-D214-210FB5E498F0}"/>
              </a:ext>
            </a:extLst>
          </p:cNvPr>
          <p:cNvSpPr txBox="1"/>
          <p:nvPr/>
        </p:nvSpPr>
        <p:spPr>
          <a:xfrm>
            <a:off x="3360563" y="3849688"/>
            <a:ext cx="3315810" cy="2105025"/>
          </a:xfrm>
          <a:prstGeom prst="rect">
            <a:avLst/>
          </a:prstGeom>
        </p:spPr>
        <p:txBody>
          <a:bodyPr vert="horz" lIns="91440" tIns="45720" rIns="91440" bIns="45720" rtlCol="0" anchor="ctr">
            <a:normAutofit/>
          </a:bodyPr>
          <a:lstStyle/>
          <a:p>
            <a:pPr>
              <a:lnSpc>
                <a:spcPct val="90000"/>
              </a:lnSpc>
              <a:spcAft>
                <a:spcPts val="600"/>
              </a:spcAft>
            </a:pPr>
            <a:r>
              <a:rPr lang="en-US" sz="1700" dirty="0"/>
              <a:t>Simultaneous repair of several submarine cables causes a resource bottleneck for submarine cable owners</a:t>
            </a:r>
          </a:p>
        </p:txBody>
      </p:sp>
      <p:pic>
        <p:nvPicPr>
          <p:cNvPr id="14" name="Kuva 13">
            <a:extLst>
              <a:ext uri="{FF2B5EF4-FFF2-40B4-BE49-F238E27FC236}">
                <a16:creationId xmlns:a16="http://schemas.microsoft.com/office/drawing/2014/main" id="{1841C3EC-1D4F-A873-46F9-01987ED72EEB}"/>
              </a:ext>
            </a:extLst>
          </p:cNvPr>
          <p:cNvPicPr>
            <a:picLocks noChangeAspect="1"/>
          </p:cNvPicPr>
          <p:nvPr/>
        </p:nvPicPr>
        <p:blipFill>
          <a:blip r:embed="rId4"/>
          <a:srcRect t="14162" r="1" b="1"/>
          <a:stretch/>
        </p:blipFill>
        <p:spPr>
          <a:xfrm>
            <a:off x="7129509" y="523081"/>
            <a:ext cx="4483227" cy="5638553"/>
          </a:xfrm>
          <a:prstGeom prst="rect">
            <a:avLst/>
          </a:prstGeom>
        </p:spPr>
      </p:pic>
    </p:spTree>
    <p:extLst>
      <p:ext uri="{BB962C8B-B14F-4D97-AF65-F5344CB8AC3E}">
        <p14:creationId xmlns:p14="http://schemas.microsoft.com/office/powerpoint/2010/main" val="251841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6"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48EB496-763C-6C7F-1CE9-4CC44332B6D2}"/>
              </a:ext>
            </a:extLst>
          </p:cNvPr>
          <p:cNvSpPr>
            <a:spLocks noGrp="1"/>
          </p:cNvSpPr>
          <p:nvPr>
            <p:ph type="title"/>
          </p:nvPr>
        </p:nvSpPr>
        <p:spPr>
          <a:xfrm>
            <a:off x="699714" y="353160"/>
            <a:ext cx="7091300" cy="898581"/>
          </a:xfrm>
        </p:spPr>
        <p:txBody>
          <a:bodyPr vert="horz" lIns="91440" tIns="45720" rIns="91440" bIns="45720" rtlCol="0" anchor="ctr">
            <a:normAutofit fontScale="90000"/>
          </a:bodyPr>
          <a:lstStyle/>
          <a:p>
            <a:r>
              <a:rPr lang="en-US" sz="3400" dirty="0">
                <a:solidFill>
                  <a:srgbClr val="FFFFFF"/>
                </a:solidFill>
              </a:rPr>
              <a:t>The location information of submarine cables is public</a:t>
            </a:r>
          </a:p>
        </p:txBody>
      </p:sp>
      <p:pic>
        <p:nvPicPr>
          <p:cNvPr id="7" name="Kuva 6">
            <a:extLst>
              <a:ext uri="{FF2B5EF4-FFF2-40B4-BE49-F238E27FC236}">
                <a16:creationId xmlns:a16="http://schemas.microsoft.com/office/drawing/2014/main" id="{0FEC1F6E-F53D-D362-F2A4-9FD413AF3924}"/>
              </a:ext>
            </a:extLst>
          </p:cNvPr>
          <p:cNvPicPr>
            <a:picLocks noChangeAspect="1"/>
          </p:cNvPicPr>
          <p:nvPr/>
        </p:nvPicPr>
        <p:blipFill>
          <a:blip r:embed="rId3"/>
          <a:stretch>
            <a:fillRect/>
          </a:stretch>
        </p:blipFill>
        <p:spPr>
          <a:xfrm>
            <a:off x="715748" y="2730713"/>
            <a:ext cx="5131088" cy="2899063"/>
          </a:xfrm>
          <a:prstGeom prst="rect">
            <a:avLst/>
          </a:prstGeom>
        </p:spPr>
      </p:pic>
      <p:pic>
        <p:nvPicPr>
          <p:cNvPr id="5" name="Sisällön paikkamerkki 4">
            <a:extLst>
              <a:ext uri="{FF2B5EF4-FFF2-40B4-BE49-F238E27FC236}">
                <a16:creationId xmlns:a16="http://schemas.microsoft.com/office/drawing/2014/main" id="{0F8F1049-E2CF-02A3-EAB1-176AC3CA36DD}"/>
              </a:ext>
            </a:extLst>
          </p:cNvPr>
          <p:cNvPicPr>
            <a:picLocks noGrp="1" noChangeAspect="1"/>
          </p:cNvPicPr>
          <p:nvPr>
            <p:ph idx="1"/>
          </p:nvPr>
        </p:nvPicPr>
        <p:blipFill>
          <a:blip r:embed="rId4"/>
          <a:stretch>
            <a:fillRect/>
          </a:stretch>
        </p:blipFill>
        <p:spPr>
          <a:xfrm>
            <a:off x="6345165" y="2217815"/>
            <a:ext cx="3068334" cy="3997831"/>
          </a:xfrm>
          <a:prstGeom prst="rect">
            <a:avLst/>
          </a:prstGeom>
        </p:spPr>
      </p:pic>
    </p:spTree>
    <p:extLst>
      <p:ext uri="{BB962C8B-B14F-4D97-AF65-F5344CB8AC3E}">
        <p14:creationId xmlns:p14="http://schemas.microsoft.com/office/powerpoint/2010/main" val="2665729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E433B-2ACE-771C-4252-E488C65AA802}"/>
            </a:ext>
          </a:extLst>
        </p:cNvPr>
        <p:cNvGrpSpPr/>
        <p:nvPr/>
      </p:nvGrpSpPr>
      <p:grpSpPr>
        <a:xfrm>
          <a:off x="0" y="0"/>
          <a:ext cx="0" cy="0"/>
          <a:chOff x="0" y="0"/>
          <a:chExt cx="0" cy="0"/>
        </a:xfrm>
      </p:grpSpPr>
      <p:pic>
        <p:nvPicPr>
          <p:cNvPr id="5" name="Sisällön paikkamerkki 4" descr="Kuva, joka sisältää kohteen piha-, taivas, vesi, pilvi&#10;&#10;Tekoälyn generoima sisältö voi olla virheellistä.">
            <a:extLst>
              <a:ext uri="{FF2B5EF4-FFF2-40B4-BE49-F238E27FC236}">
                <a16:creationId xmlns:a16="http://schemas.microsoft.com/office/drawing/2014/main" id="{F43BEB20-F39B-950D-D19A-15626679AD6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41552" y="0"/>
            <a:ext cx="13919804" cy="9509125"/>
          </a:xfrm>
        </p:spPr>
      </p:pic>
      <p:sp>
        <p:nvSpPr>
          <p:cNvPr id="2" name="Otsikko 1">
            <a:extLst>
              <a:ext uri="{FF2B5EF4-FFF2-40B4-BE49-F238E27FC236}">
                <a16:creationId xmlns:a16="http://schemas.microsoft.com/office/drawing/2014/main" id="{4ECE611F-D37D-22C3-2370-C00FDD3C36A9}"/>
              </a:ext>
            </a:extLst>
          </p:cNvPr>
          <p:cNvSpPr>
            <a:spLocks noGrp="1"/>
          </p:cNvSpPr>
          <p:nvPr>
            <p:ph type="title"/>
          </p:nvPr>
        </p:nvSpPr>
        <p:spPr>
          <a:xfrm>
            <a:off x="623267" y="116045"/>
            <a:ext cx="7345076" cy="1325563"/>
          </a:xfrm>
        </p:spPr>
        <p:txBody>
          <a:bodyPr>
            <a:normAutofit/>
          </a:bodyPr>
          <a:lstStyle/>
          <a:p>
            <a:pPr algn="ctr"/>
            <a:r>
              <a:rPr lang="en-US" sz="2800" kern="100" dirty="0">
                <a:effectLst/>
                <a:latin typeface="Aptos" panose="020B0004020202020204" pitchFamily="34" charset="0"/>
                <a:ea typeface="Aptos" panose="020B0004020202020204" pitchFamily="34" charset="0"/>
                <a:cs typeface="Times New Roman" panose="02020603050405020304" pitchFamily="18" charset="0"/>
              </a:rPr>
              <a:t>The services rely on the internet –  </a:t>
            </a: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r>
              <a:rPr lang="en-US" sz="2800" kern="100" dirty="0">
                <a:effectLst/>
                <a:latin typeface="Aptos" panose="020B0004020202020204" pitchFamily="34" charset="0"/>
                <a:ea typeface="Aptos" panose="020B0004020202020204" pitchFamily="34" charset="0"/>
                <a:cs typeface="Times New Roman" panose="02020603050405020304" pitchFamily="18" charset="0"/>
              </a:rPr>
              <a:t>the internet relies on submarine connections</a:t>
            </a:r>
            <a:endParaRPr lang="fi-FI" sz="2800" dirty="0"/>
          </a:p>
        </p:txBody>
      </p:sp>
      <p:sp>
        <p:nvSpPr>
          <p:cNvPr id="4" name="Tekstiruutu 3">
            <a:extLst>
              <a:ext uri="{FF2B5EF4-FFF2-40B4-BE49-F238E27FC236}">
                <a16:creationId xmlns:a16="http://schemas.microsoft.com/office/drawing/2014/main" id="{9998BC2D-1BCB-D985-EB9E-934A3449E4F0}"/>
              </a:ext>
            </a:extLst>
          </p:cNvPr>
          <p:cNvSpPr txBox="1"/>
          <p:nvPr/>
        </p:nvSpPr>
        <p:spPr>
          <a:xfrm>
            <a:off x="623266" y="1557653"/>
            <a:ext cx="11568734" cy="2677656"/>
          </a:xfrm>
          <a:prstGeom prst="rect">
            <a:avLst/>
          </a:prstGeom>
          <a:noFill/>
        </p:spPr>
        <p:txBody>
          <a:bodyPr wrap="square">
            <a:spAutoFit/>
          </a:bodyPr>
          <a:lstStyle/>
          <a:p>
            <a:pPr marL="285750" indent="-285750">
              <a:buFont typeface="Arial" panose="020B0604020202020204" pitchFamily="34" charset="0"/>
              <a:buChar char="•"/>
            </a:pPr>
            <a:r>
              <a:rPr lang="en-US" sz="2400" dirty="0">
                <a:ea typeface="+mn-lt"/>
                <a:cs typeface="+mn-lt"/>
              </a:rPr>
              <a:t>A significant part of cloud services and their service components are produced from data </a:t>
            </a:r>
            <a:r>
              <a:rPr lang="en-US" sz="2400" dirty="0" err="1">
                <a:ea typeface="+mn-lt"/>
                <a:cs typeface="+mn-lt"/>
              </a:rPr>
              <a:t>centres</a:t>
            </a:r>
            <a:r>
              <a:rPr lang="en-US" sz="2400" dirty="0">
                <a:ea typeface="+mn-lt"/>
                <a:cs typeface="+mn-lt"/>
              </a:rPr>
              <a:t> located at the end of submarine cable connections
</a:t>
            </a:r>
            <a:r>
              <a:rPr lang="en-GB" sz="2400" kern="100" dirty="0">
                <a:effectLst/>
                <a:latin typeface="Aptos" panose="020B0004020202020204" pitchFamily="34" charset="0"/>
                <a:ea typeface="Aptos" panose="020B0004020202020204" pitchFamily="34" charset="0"/>
                <a:cs typeface="Times New Roman" panose="02020603050405020304" pitchFamily="18" charset="0"/>
              </a:rPr>
              <a:t>Even when services are provided from a nearby data </a:t>
            </a:r>
            <a:r>
              <a:rPr lang="en-GB" sz="2400" kern="100" dirty="0" err="1">
                <a:effectLst/>
                <a:latin typeface="Aptos" panose="020B0004020202020204" pitchFamily="34" charset="0"/>
                <a:ea typeface="Aptos" panose="020B0004020202020204" pitchFamily="34" charset="0"/>
                <a:cs typeface="Times New Roman" panose="02020603050405020304" pitchFamily="18" charset="0"/>
              </a:rPr>
              <a:t>center</a:t>
            </a:r>
            <a:r>
              <a:rPr lang="en-GB" sz="2400" kern="100" dirty="0">
                <a:effectLst/>
                <a:latin typeface="Aptos" panose="020B0004020202020204" pitchFamily="34" charset="0"/>
                <a:ea typeface="Aptos" panose="020B0004020202020204" pitchFamily="34" charset="0"/>
                <a:cs typeface="Times New Roman" panose="02020603050405020304" pitchFamily="18" charset="0"/>
              </a:rPr>
              <a:t>, much of the traffic is routed through Europe, often from countries like Germany or Ireland, as well as the United States</a:t>
            </a:r>
            <a:r>
              <a:rPr lang="en-US" sz="2400" dirty="0">
                <a:ea typeface="+mn-lt"/>
                <a:cs typeface="+mn-lt"/>
              </a:rPr>
              <a:t>
Disrupting connections can have a significant impact on society and the everyday lives of citizens</a:t>
            </a:r>
            <a:endParaRPr lang="fi-FI" sz="2400" dirty="0">
              <a:ea typeface="+mn-lt"/>
              <a:cs typeface="+mn-lt"/>
            </a:endParaRPr>
          </a:p>
        </p:txBody>
      </p:sp>
      <p:sp>
        <p:nvSpPr>
          <p:cNvPr id="3" name="Tekstiruutu 2">
            <a:extLst>
              <a:ext uri="{FF2B5EF4-FFF2-40B4-BE49-F238E27FC236}">
                <a16:creationId xmlns:a16="http://schemas.microsoft.com/office/drawing/2014/main" id="{B71C0E2A-7ABF-8CC8-DECC-9A650B94CBCF}"/>
              </a:ext>
            </a:extLst>
          </p:cNvPr>
          <p:cNvSpPr txBox="1"/>
          <p:nvPr/>
        </p:nvSpPr>
        <p:spPr>
          <a:xfrm>
            <a:off x="7778991" y="365125"/>
            <a:ext cx="6098874" cy="615553"/>
          </a:xfrm>
          <a:prstGeom prst="rect">
            <a:avLst/>
          </a:prstGeom>
          <a:noFill/>
        </p:spPr>
        <p:txBody>
          <a:bodyPr wrap="square">
            <a:spAutoFit/>
          </a:bodyPr>
          <a:lstStyle/>
          <a:p>
            <a:pPr algn="ctr"/>
            <a:r>
              <a:rPr lang="fi-FI" sz="2000" b="1" dirty="0" err="1">
                <a:solidFill>
                  <a:schemeClr val="bg1">
                    <a:lumMod val="50000"/>
                  </a:schemeClr>
                </a:solidFill>
              </a:rPr>
              <a:t>Copoy</a:t>
            </a:r>
            <a:r>
              <a:rPr lang="fi-FI" sz="2000" b="1" dirty="0">
                <a:solidFill>
                  <a:schemeClr val="bg1">
                    <a:lumMod val="50000"/>
                  </a:schemeClr>
                </a:solidFill>
              </a:rPr>
              <a:t> Oy</a:t>
            </a:r>
          </a:p>
          <a:p>
            <a:pPr algn="ctr"/>
            <a:r>
              <a:rPr lang="fi-FI" sz="1400" i="1" dirty="0" err="1">
                <a:solidFill>
                  <a:schemeClr val="bg1">
                    <a:lumMod val="50000"/>
                  </a:schemeClr>
                </a:solidFill>
              </a:rPr>
              <a:t>Consultation</a:t>
            </a:r>
            <a:r>
              <a:rPr lang="fi-FI" sz="1400" i="1" dirty="0">
                <a:solidFill>
                  <a:schemeClr val="bg1">
                    <a:lumMod val="50000"/>
                  </a:schemeClr>
                </a:solidFill>
              </a:rPr>
              <a:t> &amp; </a:t>
            </a:r>
            <a:r>
              <a:rPr lang="fi-FI" sz="1400" i="1" dirty="0" err="1">
                <a:solidFill>
                  <a:schemeClr val="bg1">
                    <a:lumMod val="50000"/>
                  </a:schemeClr>
                </a:solidFill>
              </a:rPr>
              <a:t>Advisory</a:t>
            </a:r>
            <a:endParaRPr lang="fi-FI" dirty="0">
              <a:solidFill>
                <a:schemeClr val="bg1">
                  <a:lumMod val="50000"/>
                </a:schemeClr>
              </a:solidFill>
            </a:endParaRPr>
          </a:p>
        </p:txBody>
      </p:sp>
    </p:spTree>
    <p:extLst>
      <p:ext uri="{BB962C8B-B14F-4D97-AF65-F5344CB8AC3E}">
        <p14:creationId xmlns:p14="http://schemas.microsoft.com/office/powerpoint/2010/main" val="977232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piha-, taivas, vesi, pilvi&#10;&#10;Tekoälyn generoima sisältö voi olla virheellistä.">
            <a:extLst>
              <a:ext uri="{FF2B5EF4-FFF2-40B4-BE49-F238E27FC236}">
                <a16:creationId xmlns:a16="http://schemas.microsoft.com/office/drawing/2014/main" id="{BADE5066-E3CA-19C0-32AE-53889700D2B6}"/>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414607" y="-185978"/>
            <a:ext cx="14353130" cy="9805146"/>
          </a:xfrm>
        </p:spPr>
      </p:pic>
      <p:sp>
        <p:nvSpPr>
          <p:cNvPr id="2" name="Otsikko 1">
            <a:extLst>
              <a:ext uri="{FF2B5EF4-FFF2-40B4-BE49-F238E27FC236}">
                <a16:creationId xmlns:a16="http://schemas.microsoft.com/office/drawing/2014/main" id="{2CED74A9-939B-4E1C-C55D-2C144CEABCFE}"/>
              </a:ext>
            </a:extLst>
          </p:cNvPr>
          <p:cNvSpPr>
            <a:spLocks noGrp="1"/>
          </p:cNvSpPr>
          <p:nvPr>
            <p:ph type="title"/>
          </p:nvPr>
        </p:nvSpPr>
        <p:spPr>
          <a:xfrm>
            <a:off x="1676400" y="47744"/>
            <a:ext cx="10515600" cy="1325563"/>
          </a:xfrm>
        </p:spPr>
        <p:txBody>
          <a:bodyPr>
            <a:normAutofit/>
          </a:bodyPr>
          <a:lstStyle/>
          <a:p>
            <a:r>
              <a:rPr lang="fi-FI" sz="3600" dirty="0" err="1"/>
              <a:t>Summary</a:t>
            </a:r>
            <a:endParaRPr lang="fi-FI" sz="3600" dirty="0"/>
          </a:p>
        </p:txBody>
      </p:sp>
      <p:sp>
        <p:nvSpPr>
          <p:cNvPr id="8" name="Tekstiruutu 7">
            <a:extLst>
              <a:ext uri="{FF2B5EF4-FFF2-40B4-BE49-F238E27FC236}">
                <a16:creationId xmlns:a16="http://schemas.microsoft.com/office/drawing/2014/main" id="{51F8A430-91A8-579A-AD64-3D9DBC0592DD}"/>
              </a:ext>
            </a:extLst>
          </p:cNvPr>
          <p:cNvSpPr txBox="1"/>
          <p:nvPr/>
        </p:nvSpPr>
        <p:spPr>
          <a:xfrm>
            <a:off x="7778991" y="365125"/>
            <a:ext cx="6098874" cy="615553"/>
          </a:xfrm>
          <a:prstGeom prst="rect">
            <a:avLst/>
          </a:prstGeom>
          <a:noFill/>
        </p:spPr>
        <p:txBody>
          <a:bodyPr wrap="square">
            <a:spAutoFit/>
          </a:bodyPr>
          <a:lstStyle/>
          <a:p>
            <a:pPr algn="ctr"/>
            <a:r>
              <a:rPr lang="fi-FI" sz="2000" b="1" dirty="0" err="1">
                <a:solidFill>
                  <a:schemeClr val="bg1">
                    <a:lumMod val="50000"/>
                  </a:schemeClr>
                </a:solidFill>
              </a:rPr>
              <a:t>Copoy</a:t>
            </a:r>
            <a:r>
              <a:rPr lang="fi-FI" sz="2000" b="1" dirty="0">
                <a:solidFill>
                  <a:schemeClr val="bg1">
                    <a:lumMod val="50000"/>
                  </a:schemeClr>
                </a:solidFill>
              </a:rPr>
              <a:t> Oy</a:t>
            </a:r>
          </a:p>
          <a:p>
            <a:pPr algn="ctr"/>
            <a:r>
              <a:rPr lang="fi-FI" sz="1400" i="1" dirty="0" err="1">
                <a:solidFill>
                  <a:schemeClr val="bg1">
                    <a:lumMod val="50000"/>
                  </a:schemeClr>
                </a:solidFill>
              </a:rPr>
              <a:t>Consultation</a:t>
            </a:r>
            <a:r>
              <a:rPr lang="fi-FI" sz="1400" i="1" dirty="0">
                <a:solidFill>
                  <a:schemeClr val="bg1">
                    <a:lumMod val="50000"/>
                  </a:schemeClr>
                </a:solidFill>
              </a:rPr>
              <a:t> &amp; </a:t>
            </a:r>
            <a:r>
              <a:rPr lang="fi-FI" sz="1400" i="1" dirty="0" err="1">
                <a:solidFill>
                  <a:schemeClr val="bg1">
                    <a:lumMod val="50000"/>
                  </a:schemeClr>
                </a:solidFill>
              </a:rPr>
              <a:t>Advisory</a:t>
            </a:r>
            <a:endParaRPr lang="fi-FI" dirty="0">
              <a:solidFill>
                <a:schemeClr val="bg1">
                  <a:lumMod val="50000"/>
                </a:schemeClr>
              </a:solidFill>
            </a:endParaRPr>
          </a:p>
        </p:txBody>
      </p:sp>
      <p:sp>
        <p:nvSpPr>
          <p:cNvPr id="10" name="Tekstiruutu 9">
            <a:extLst>
              <a:ext uri="{FF2B5EF4-FFF2-40B4-BE49-F238E27FC236}">
                <a16:creationId xmlns:a16="http://schemas.microsoft.com/office/drawing/2014/main" id="{6E329859-BA1C-43D8-30E9-8975F58D3028}"/>
              </a:ext>
            </a:extLst>
          </p:cNvPr>
          <p:cNvSpPr txBox="1"/>
          <p:nvPr/>
        </p:nvSpPr>
        <p:spPr>
          <a:xfrm>
            <a:off x="609600" y="1257794"/>
            <a:ext cx="11045371" cy="3243067"/>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US" sz="2400" dirty="0">
                <a:ea typeface="+mn-lt"/>
                <a:cs typeface="+mn-lt"/>
              </a:rPr>
              <a:t>Cable damage in the Baltic Sea is deliberately caused by hybrid influence
</a:t>
            </a:r>
            <a:r>
              <a:rPr lang="en-US" sz="2400" dirty="0">
                <a:latin typeface="Arial" panose="020B0604020202020204" pitchFamily="34" charset="0"/>
                <a:ea typeface="+mn-lt"/>
                <a:cs typeface="Arial" panose="020B0604020202020204" pitchFamily="34" charset="0"/>
              </a:rPr>
              <a:t>We have to be </a:t>
            </a:r>
            <a:r>
              <a:rPr lang="en-US" sz="2400">
                <a:latin typeface="Arial" panose="020B0604020202020204" pitchFamily="34" charset="0"/>
                <a:ea typeface="+mn-lt"/>
                <a:cs typeface="Arial" panose="020B0604020202020204" pitchFamily="34" charset="0"/>
              </a:rPr>
              <a:t>prepared also for </a:t>
            </a:r>
            <a:r>
              <a:rPr lang="en-US" sz="2400" dirty="0">
                <a:latin typeface="Arial" panose="020B0604020202020204" pitchFamily="34" charset="0"/>
                <a:ea typeface="+mn-lt"/>
                <a:cs typeface="Arial" panose="020B0604020202020204" pitchFamily="34" charset="0"/>
              </a:rPr>
              <a:t>the worst-case scenario</a:t>
            </a:r>
            <a:r>
              <a:rPr lang="en-US" sz="2400" dirty="0">
                <a:ea typeface="+mn-lt"/>
                <a:cs typeface="+mn-lt"/>
              </a:rPr>
              <a:t>
</a:t>
            </a:r>
            <a:r>
              <a:rPr lang="en-GB" sz="2400" kern="100" dirty="0">
                <a:effectLst/>
                <a:latin typeface="Aptos" panose="020B0004020202020204" pitchFamily="34" charset="0"/>
                <a:ea typeface="Aptos" panose="020B0004020202020204" pitchFamily="34" charset="0"/>
                <a:cs typeface="Times New Roman" panose="02020603050405020304" pitchFamily="18" charset="0"/>
              </a:rPr>
              <a:t>Operators and service providers should take a comprehensive look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end-user services </a:t>
            </a:r>
            <a:r>
              <a:rPr lang="en-US" sz="2400" kern="100" dirty="0">
                <a:latin typeface="Aptos" panose="020B0004020202020204" pitchFamily="34" charset="0"/>
                <a:ea typeface="Aptos" panose="020B0004020202020204" pitchFamily="34" charset="0"/>
                <a:cs typeface="Times New Roman" panose="02020603050405020304" pitchFamily="18" charset="0"/>
              </a:rPr>
              <a:t>and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consider how we can improve the production, management, and routing </a:t>
            </a:r>
            <a:r>
              <a:rPr lang="en-US" sz="2400" kern="100" dirty="0">
                <a:latin typeface="Aptos" panose="020B0004020202020204" pitchFamily="34" charset="0"/>
                <a:ea typeface="Aptos" panose="020B0004020202020204" pitchFamily="34" charset="0"/>
                <a:cs typeface="Times New Roman" panose="02020603050405020304" pitchFamily="18" charset="0"/>
              </a:rPr>
              <a:t>to verify</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the services in the European regions, also in times of crisis</a:t>
            </a:r>
            <a:r>
              <a:rPr lang="en-GB" sz="24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buNone/>
            </a:pPr>
            <a:endParaRPr lang="fi-FI"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endParaRPr lang="fi-FI" sz="2400" dirty="0">
              <a:ea typeface="+mn-lt"/>
              <a:cs typeface="+mn-lt"/>
            </a:endParaRPr>
          </a:p>
        </p:txBody>
      </p:sp>
    </p:spTree>
    <p:extLst>
      <p:ext uri="{BB962C8B-B14F-4D97-AF65-F5344CB8AC3E}">
        <p14:creationId xmlns:p14="http://schemas.microsoft.com/office/powerpoint/2010/main" val="237084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HERE IS YOUR PRESENTATION TITLE"/>
          <p:cNvSpPr txBox="1">
            <a:spLocks noGrp="1"/>
          </p:cNvSpPr>
          <p:nvPr>
            <p:ph type="body" sz="quarter" idx="4294967295"/>
          </p:nvPr>
        </p:nvSpPr>
        <p:spPr>
          <a:xfrm>
            <a:off x="5183805" y="2090120"/>
            <a:ext cx="6222854" cy="1200329"/>
          </a:xfrm>
          <a:prstGeom prst="rect">
            <a:avLst/>
          </a:prstGeom>
        </p:spPr>
        <p:txBody>
          <a:bodyPr>
            <a:normAutofit fontScale="62500" lnSpcReduction="20000"/>
          </a:bodyPr>
          <a:lstStyle/>
          <a:p>
            <a:pPr marL="0" indent="0">
              <a:lnSpc>
                <a:spcPct val="100000"/>
              </a:lnSpc>
              <a:spcBef>
                <a:spcPts val="0"/>
              </a:spcBef>
              <a:buNone/>
              <a:defRPr sz="7500" b="1">
                <a:solidFill>
                  <a:srgbClr val="5E5E5E"/>
                </a:solidFill>
              </a:defRPr>
            </a:pPr>
            <a:r>
              <a:rPr lang="en-US" sz="3600" dirty="0">
                <a:solidFill>
                  <a:schemeClr val="bg1"/>
                </a:solidFill>
                <a:latin typeface="Segoe UI" panose="020B0502040204020203" pitchFamily="34" charset="0"/>
              </a:rPr>
              <a:t>Submarine fiber-optic cable connections in the Baltic Sea</a:t>
            </a:r>
            <a:br>
              <a:rPr lang="en-US" sz="3600" dirty="0">
                <a:solidFill>
                  <a:schemeClr val="bg1"/>
                </a:solidFill>
                <a:latin typeface="Segoe UI" panose="020B0502040204020203" pitchFamily="34" charset="0"/>
              </a:rPr>
            </a:br>
            <a:br>
              <a:rPr lang="en-US" sz="3600" dirty="0">
                <a:solidFill>
                  <a:schemeClr val="bg1"/>
                </a:solidFill>
                <a:latin typeface="Segoe UI" panose="020B0502040204020203" pitchFamily="34" charset="0"/>
              </a:rPr>
            </a:br>
            <a:r>
              <a:rPr lang="en-US" sz="2700" dirty="0">
                <a:solidFill>
                  <a:schemeClr val="bg1"/>
                </a:solidFill>
                <a:latin typeface="Segoe UI" panose="020B0502040204020203" pitchFamily="34" charset="0"/>
              </a:rPr>
              <a:t>vulnerabilities and threats</a:t>
            </a:r>
            <a:endParaRPr dirty="0">
              <a:solidFill>
                <a:schemeClr val="accent2"/>
              </a:solidFill>
            </a:endParaRPr>
          </a:p>
        </p:txBody>
      </p:sp>
      <p:sp>
        <p:nvSpPr>
          <p:cNvPr id="222" name="Your Name | RIPE XX | Date"/>
          <p:cNvSpPr txBox="1">
            <a:spLocks noGrp="1"/>
          </p:cNvSpPr>
          <p:nvPr>
            <p:ph type="body" sz="quarter" idx="4294967295"/>
          </p:nvPr>
        </p:nvSpPr>
        <p:spPr>
          <a:xfrm>
            <a:off x="5230446" y="6093393"/>
            <a:ext cx="5547407" cy="304801"/>
          </a:xfrm>
          <a:prstGeom prst="rect">
            <a:avLst/>
          </a:prstGeom>
        </p:spPr>
        <p:txBody>
          <a:bodyPr>
            <a:normAutofit fontScale="47500" lnSpcReduction="20000"/>
          </a:bodyPr>
          <a:lstStyle/>
          <a:p>
            <a:pPr marL="0" indent="0">
              <a:lnSpc>
                <a:spcPct val="100000"/>
              </a:lnSpc>
              <a:spcBef>
                <a:spcPts val="0"/>
              </a:spcBef>
              <a:buNone/>
              <a:defRPr sz="3300">
                <a:solidFill>
                  <a:srgbClr val="FFFFFF"/>
                </a:solidFill>
                <a:latin typeface="Helvetica"/>
                <a:ea typeface="Helvetica"/>
                <a:cs typeface="Helvetica"/>
                <a:sym typeface="Helvetica"/>
              </a:defRPr>
            </a:pPr>
            <a:r>
              <a:rPr lang="fi-FI" dirty="0">
                <a:solidFill>
                  <a:schemeClr val="accent2"/>
                </a:solidFill>
              </a:rPr>
              <a:t>CDR (</a:t>
            </a:r>
            <a:r>
              <a:rPr lang="fi-FI" dirty="0" err="1">
                <a:solidFill>
                  <a:schemeClr val="accent2"/>
                </a:solidFill>
              </a:rPr>
              <a:t>retired</a:t>
            </a:r>
            <a:r>
              <a:rPr lang="fi-FI" dirty="0">
                <a:solidFill>
                  <a:schemeClr val="accent2"/>
                </a:solidFill>
              </a:rPr>
              <a:t>) Olli Peltonen</a:t>
            </a:r>
            <a:r>
              <a:rPr dirty="0"/>
              <a:t> | RIPE </a:t>
            </a:r>
            <a:r>
              <a:rPr lang="fi-FI" dirty="0"/>
              <a:t>90</a:t>
            </a:r>
            <a:r>
              <a:rPr dirty="0"/>
              <a:t> | </a:t>
            </a:r>
            <a:r>
              <a:rPr lang="fi-FI" dirty="0"/>
              <a:t>15.5.2025</a:t>
            </a:r>
            <a:endParaRPr dirty="0"/>
          </a:p>
        </p:txBody>
      </p:sp>
    </p:spTree>
  </p:cSld>
  <p:clrMapOvr>
    <a:masterClrMapping/>
  </p:clrMapOvr>
  <p:transition spd="med"/>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9616</TotalTime>
  <Words>1485</Words>
  <Application>Microsoft Office PowerPoint</Application>
  <PresentationFormat>Laajakuva</PresentationFormat>
  <Paragraphs>82</Paragraphs>
  <Slides>8</Slides>
  <Notes>6</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8</vt:i4>
      </vt:variant>
    </vt:vector>
  </HeadingPairs>
  <TitlesOfParts>
    <vt:vector size="14" baseType="lpstr">
      <vt:lpstr>Aptos</vt:lpstr>
      <vt:lpstr>Aptos Display</vt:lpstr>
      <vt:lpstr>Arial</vt:lpstr>
      <vt:lpstr>Calibri</vt:lpstr>
      <vt:lpstr>Segoe UI</vt:lpstr>
      <vt:lpstr>Office-teema</vt:lpstr>
      <vt:lpstr>PowerPoint-esitys</vt:lpstr>
      <vt:lpstr>Cable sabotage in the Baltic Sea</vt:lpstr>
      <vt:lpstr>The first three cables cut by the Eagle S  took about 2 weeks to repair</vt:lpstr>
      <vt:lpstr>There are a few  cable ships available</vt:lpstr>
      <vt:lpstr>The location information of submarine cables is public</vt:lpstr>
      <vt:lpstr>The services rely on the internet –   the internet relies on submarine connections</vt:lpstr>
      <vt:lpstr>Summary</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Olli Peltonen</dc:creator>
  <cp:lastModifiedBy>Olli Peltonen</cp:lastModifiedBy>
  <cp:revision>5</cp:revision>
  <dcterms:created xsi:type="dcterms:W3CDTF">2025-03-10T11:57:26Z</dcterms:created>
  <dcterms:modified xsi:type="dcterms:W3CDTF">2025-05-12T10:10:48Z</dcterms:modified>
</cp:coreProperties>
</file>