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5075" cx="9144000"/>
  <p:notesSz cx="6858000" cy="9144000"/>
  <p:embeddedFontLst>
    <p:embeddedFont>
      <p:font typeface="Quattrocento Sans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8" roundtripDataSignature="AMtx7miFqXUPQpCMaMmR07pNupGNXcYC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Ulka Athale"/>
  <p:cmAuthor clrIdx="1" id="1" initials="" lastIdx="3" name="Andrei Robachevsk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0E0A5E-98EE-4329-8EF8-5B8C183241E9}">
  <a:tblStyle styleId="{EB0E0A5E-98EE-4329-8EF8-5B8C183241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attrocentoSans-bold.fntdata"/><Relationship Id="rId30" Type="http://schemas.openxmlformats.org/officeDocument/2006/relationships/font" Target="fonts/QuattrocentoSans-regular.fntdata"/><Relationship Id="rId11" Type="http://schemas.openxmlformats.org/officeDocument/2006/relationships/slide" Target="slides/slide4.xml"/><Relationship Id="rId33" Type="http://schemas.openxmlformats.org/officeDocument/2006/relationships/font" Target="fonts/QuattrocentoSans-boldItalic.fntdata"/><Relationship Id="rId10" Type="http://schemas.openxmlformats.org/officeDocument/2006/relationships/slide" Target="slides/slide3.xml"/><Relationship Id="rId32" Type="http://schemas.openxmlformats.org/officeDocument/2006/relationships/font" Target="fonts/QuattrocentoSans-italic.fntdata"/><Relationship Id="rId13" Type="http://schemas.openxmlformats.org/officeDocument/2006/relationships/slide" Target="slides/slide6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5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5-09T12:44:44.042">
    <p:pos x="6000" y="0"/>
    <p:text>Rework or add explanation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68dcS8"/>
      </p:ext>
    </p:extLst>
  </p:cm>
  <p:cm authorId="1" idx="1" dt="2025-05-08T07:28:01.484">
    <p:pos x="6000" y="0"/>
    <p:text>"Impact" sounds too indirect. Can we say "Incorporating Community Feedback in the Draft?"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i-dwsTg"/>
      </p:ext>
    </p:extLst>
  </p:cm>
  <p:cm authorId="1" idx="2" dt="2025-05-08T07:31:02.130">
    <p:pos x="6000" y="0"/>
    <p:text>Maybe dedicate the first slide on the input that was focused on implementation of the principles? There was a lot of feedback of this sort.  We can put a list of suggestions/questions that did not find their way onto the doc. This will also underpin the high-level nature of the document.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i-dwsTk"/>
      </p:ext>
    </p:extLst>
  </p:cm>
  <p:cm authorId="0" idx="2" dt="2025-05-09T08:12:02.066">
    <p:pos x="6000" y="0"/>
    <p:text>I've split this - the previous slide is about the process, and this slide is the outcome of the process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jWXhN3g"/>
      </p:ext>
    </p:extLst>
  </p:cm>
  <p:cm authorId="1" idx="3" dt="2025-05-09T12:44:44.042">
    <p:pos x="6000" y="0"/>
    <p:text>Excellent, I think the process slide is very helpful!
For this slide I still do not like the word "impact", prefer "How community feedback was incorporated/addressed in the Draft", but do not feel too strong.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jWk5MJ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06488" y="812800"/>
            <a:ext cx="5338762" cy="4002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/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1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5b8eb42dc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355b8eb42dc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55b8eb42dc_0_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0bd3a443c_0_0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350bd3a443c_0_0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50bd3a443c_0_0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d6700d631_0_36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g34d6700d631_0_36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4d6700d631_0_36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9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9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d6700d631_0_45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g34d6700d631_0_45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4d6700d631_0_4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d6700d631_0_85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34d6700d631_0_85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4d6700d631_0_85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d6700d631_0_64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34d6700d631_0_6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4d6700d631_0_6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d6700d631_0_71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g34d6700d631_0_71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4d6700d631_0_71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d6700d631_0_78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34d6700d631_0_78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4d6700d631_0_78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4d6700d631_0_1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g34d6700d631_0_14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d6700d631_0_102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34d6700d631_0_102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34d6700d631_0_102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g34d6700d631_0_10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g34d6700d63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0bd3a443c_0_6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g350bd3a443c_0_61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50bd3a443c_0_61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0f281cadf_0_10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350f281cadf_0_10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50f281cadf_0_10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28561fdad_2_7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g3528561fdad_2_7:notes"/>
          <p:cNvSpPr/>
          <p:nvPr>
            <p:ph idx="2" type="sldImg"/>
          </p:nvPr>
        </p:nvSpPr>
        <p:spPr>
          <a:xfrm>
            <a:off x="1106488" y="812800"/>
            <a:ext cx="5338800" cy="40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4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e1c22bbf9_0_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34e1c22bbf9_0_9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4e1c22bbf9_0_9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28561fdad_2_13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3528561fdad_2_13:notes"/>
          <p:cNvSpPr txBox="1"/>
          <p:nvPr/>
        </p:nvSpPr>
        <p:spPr>
          <a:xfrm>
            <a:off x="4278313" y="10156825"/>
            <a:ext cx="32766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3528561fdad_2_13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3528561fdad_2_1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Google Shape;103;g3528561fda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e89441f97_0_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4e89441f97_0_4:notes"/>
          <p:cNvSpPr txBox="1"/>
          <p:nvPr>
            <p:ph idx="1" type="body"/>
          </p:nvPr>
        </p:nvSpPr>
        <p:spPr>
          <a:xfrm>
            <a:off x="755650" y="5078413"/>
            <a:ext cx="60420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4e89441f97_0_4:notes"/>
          <p:cNvSpPr txBox="1"/>
          <p:nvPr>
            <p:ph idx="12" type="sldNum"/>
          </p:nvPr>
        </p:nvSpPr>
        <p:spPr>
          <a:xfrm>
            <a:off x="4278313" y="10156825"/>
            <a:ext cx="3275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2" type="sldNum"/>
          </p:nvPr>
        </p:nvSpPr>
        <p:spPr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9:notes"/>
          <p:cNvSpPr txBox="1"/>
          <p:nvPr/>
        </p:nvSpPr>
        <p:spPr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9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50f281cadf_0_66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50f281cadf_0_67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350f281cadf_0_67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350f281cadf_0_67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f281cadf_0_70"/>
          <p:cNvSpPr txBox="1"/>
          <p:nvPr>
            <p:ph type="title"/>
          </p:nvPr>
        </p:nvSpPr>
        <p:spPr>
          <a:xfrm>
            <a:off x="471994" y="1708383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 sz="2249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f281cadf_0_70"/>
          <p:cNvSpPr txBox="1"/>
          <p:nvPr>
            <p:ph idx="1" type="body"/>
          </p:nvPr>
        </p:nvSpPr>
        <p:spPr>
          <a:xfrm>
            <a:off x="468614" y="3225217"/>
            <a:ext cx="8175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g350f281cadf_0_70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50f281cadf_0_73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Arial"/>
              <a:buNone/>
              <a:defRPr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350f281cadf_0_73"/>
          <p:cNvSpPr txBox="1"/>
          <p:nvPr>
            <p:ph idx="1" type="body"/>
          </p:nvPr>
        </p:nvSpPr>
        <p:spPr>
          <a:xfrm>
            <a:off x="468313" y="1544638"/>
            <a:ext cx="81993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350f281cadf_0_73"/>
          <p:cNvSpPr txBox="1"/>
          <p:nvPr>
            <p:ph idx="12" type="sldNum"/>
          </p:nvPr>
        </p:nvSpPr>
        <p:spPr>
          <a:xfrm>
            <a:off x="8667750" y="4784725"/>
            <a:ext cx="3858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002B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350f281cadf_0_73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0f281cadf_0_58"/>
          <p:cNvSpPr txBox="1"/>
          <p:nvPr>
            <p:ph idx="12" type="sldNum"/>
          </p:nvPr>
        </p:nvSpPr>
        <p:spPr>
          <a:xfrm>
            <a:off x="6922294" y="47687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350f281cadf_0_58"/>
          <p:cNvSpPr/>
          <p:nvPr/>
        </p:nvSpPr>
        <p:spPr>
          <a:xfrm rot="-9424038">
            <a:off x="-1600407" y="60968"/>
            <a:ext cx="5143854" cy="5144725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1"/>
          </a:solidFill>
          <a:ln cap="flat" cmpd="sng" w="12700">
            <a:solidFill>
              <a:srgbClr val="1A2B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50f281cadf_0_58"/>
          <p:cNvSpPr txBox="1"/>
          <p:nvPr>
            <p:ph type="ctrTitle"/>
          </p:nvPr>
        </p:nvSpPr>
        <p:spPr>
          <a:xfrm>
            <a:off x="1" y="1550668"/>
            <a:ext cx="33003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Quattrocento Sans"/>
              <a:buNone/>
              <a:defRPr sz="4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g350f281cadf_0_58"/>
          <p:cNvSpPr/>
          <p:nvPr/>
        </p:nvSpPr>
        <p:spPr>
          <a:xfrm rot="-9423993">
            <a:off x="-1942821" y="-214438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350f281cadf_0_58"/>
          <p:cNvSpPr/>
          <p:nvPr/>
        </p:nvSpPr>
        <p:spPr>
          <a:xfrm rot="-9423993">
            <a:off x="-1714222" y="-377674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50f281cadf_0_58"/>
          <p:cNvSpPr/>
          <p:nvPr/>
        </p:nvSpPr>
        <p:spPr>
          <a:xfrm rot="-9423993">
            <a:off x="-1942821" y="49961"/>
            <a:ext cx="5856618" cy="5629370"/>
          </a:xfrm>
          <a:prstGeom prst="chord">
            <a:avLst>
              <a:gd fmla="val 2700000" name="adj1"/>
              <a:gd fmla="val 16200000" name="adj2"/>
            </a:avLst>
          </a:prstGeom>
          <a:noFill/>
          <a:ln cap="flat" cmpd="sng" w="127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9" name="Google Shape;39;g350f281cadf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1971" y="1941168"/>
            <a:ext cx="2550207" cy="126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50f281cadf_0_54"/>
          <p:cNvSpPr txBox="1"/>
          <p:nvPr>
            <p:ph type="title"/>
          </p:nvPr>
        </p:nvSpPr>
        <p:spPr>
          <a:xfrm>
            <a:off x="628650" y="273928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350f281cadf_0_54"/>
          <p:cNvSpPr txBox="1"/>
          <p:nvPr>
            <p:ph idx="1" type="body"/>
          </p:nvPr>
        </p:nvSpPr>
        <p:spPr>
          <a:xfrm>
            <a:off x="628650" y="1369638"/>
            <a:ext cx="78867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350f281cadf_0_54"/>
          <p:cNvSpPr txBox="1"/>
          <p:nvPr>
            <p:ph idx="12" type="sldNum"/>
          </p:nvPr>
        </p:nvSpPr>
        <p:spPr>
          <a:xfrm>
            <a:off x="7086600" y="47742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80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g350f281cadf_0_54" title="NRO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36400" y="214875"/>
            <a:ext cx="1671726" cy="8236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ro.net/policy/internet-coordination-policy-2/rir-governance-document/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cann.org/resources/pages/new-rirs-criteria-2012-02-25-e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www.nro.net/policy/internet-coordination-policy-2/icp-2-principles-questionnaire-report-and-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464343" y="1878419"/>
            <a:ext cx="82152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5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NRO NC</a:t>
            </a:r>
            <a:endParaRPr b="1" i="0" sz="5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RIPE 90 BoF</a:t>
            </a:r>
            <a:b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Keeping Up With the Times: Updating ICP-2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12 May 2025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25" y="0"/>
            <a:ext cx="817075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5b8eb42dc_0_0"/>
          <p:cNvSpPr txBox="1"/>
          <p:nvPr/>
        </p:nvSpPr>
        <p:spPr>
          <a:xfrm>
            <a:off x="596800" y="1079498"/>
            <a:ext cx="8191500" cy="3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100">
                <a:solidFill>
                  <a:srgbClr val="980000"/>
                </a:solidFill>
              </a:rPr>
              <a:t>Incorporating Community Feedback</a:t>
            </a:r>
            <a:br>
              <a:rPr b="1" lang="en-US" sz="2100">
                <a:solidFill>
                  <a:srgbClr val="980000"/>
                </a:solidFill>
              </a:rPr>
            </a:b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All the comments received were </a:t>
            </a:r>
            <a:r>
              <a:rPr b="1" lang="en-US" sz="1600">
                <a:solidFill>
                  <a:schemeClr val="dk1"/>
                </a:solidFill>
              </a:rPr>
              <a:t>reviewed</a:t>
            </a:r>
            <a:r>
              <a:rPr lang="en-US" sz="1600">
                <a:solidFill>
                  <a:schemeClr val="dk1"/>
                </a:solidFill>
              </a:rPr>
              <a:t> and </a:t>
            </a:r>
            <a:r>
              <a:rPr b="1" lang="en-US" sz="1600">
                <a:solidFill>
                  <a:schemeClr val="dk1"/>
                </a:solidFill>
              </a:rPr>
              <a:t>categorised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Did they pertain to the principle itself, the phrasing of the principle or the future implementation of the principle?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The comments were clustered around the main issues they addressed e.g. the role that ICANN plays, concerns about due process, need to </a:t>
            </a:r>
            <a:r>
              <a:rPr lang="en-US" sz="1600">
                <a:solidFill>
                  <a:schemeClr val="dk1"/>
                </a:solidFill>
              </a:rPr>
              <a:t>rehabilitate</a:t>
            </a:r>
            <a:r>
              <a:rPr lang="en-US" sz="1600">
                <a:solidFill>
                  <a:schemeClr val="dk1"/>
                </a:solidFill>
              </a:rPr>
              <a:t> an RIR prior to a possible derecognition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These concerns were </a:t>
            </a:r>
            <a:r>
              <a:rPr b="1" lang="en-US" sz="1600">
                <a:solidFill>
                  <a:schemeClr val="dk1"/>
                </a:solidFill>
              </a:rPr>
              <a:t>summarised</a:t>
            </a:r>
            <a:r>
              <a:rPr lang="en-US" sz="1600">
                <a:solidFill>
                  <a:schemeClr val="dk1"/>
                </a:solidFill>
              </a:rPr>
              <a:t> and </a:t>
            </a:r>
            <a:r>
              <a:rPr b="1" lang="en-US" sz="1600">
                <a:solidFill>
                  <a:schemeClr val="dk1"/>
                </a:solidFill>
              </a:rPr>
              <a:t>added to a working sheet</a:t>
            </a:r>
            <a:r>
              <a:rPr lang="en-U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The NRO NC discussed the concerns raised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Depending on the feedback, we decided whether it was within scope and if we wanted to address it in the draft “RIR Governance Document”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0bd3a443c_0_0"/>
          <p:cNvSpPr txBox="1"/>
          <p:nvPr/>
        </p:nvSpPr>
        <p:spPr>
          <a:xfrm>
            <a:off x="596800" y="1079498"/>
            <a:ext cx="8191500" cy="3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100">
                <a:solidFill>
                  <a:srgbClr val="980000"/>
                </a:solidFill>
              </a:rPr>
              <a:t> How We Used </a:t>
            </a:r>
            <a:r>
              <a:rPr b="1" i="0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Community Feedback </a:t>
            </a:r>
            <a:r>
              <a:rPr b="1" lang="en-US" sz="2100">
                <a:solidFill>
                  <a:srgbClr val="980000"/>
                </a:solidFill>
              </a:rPr>
              <a:t>in</a:t>
            </a:r>
            <a:r>
              <a:rPr b="1" i="0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the Draft</a:t>
            </a:r>
            <a:b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Clarified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the community - </a:t>
            </a:r>
            <a:r>
              <a:rPr b="0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an RIR decision implies a corresponding process that is necessary according to the RIR governance model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Addressed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procedural concerns about the recognition and derecognition procedures- </a:t>
            </a:r>
            <a:r>
              <a:rPr b="0" i="1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added a provision for appeal and ICANN’s review process respectively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Aligned 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requirements with common privacy and corporate governance requirements</a:t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Elaborated</a:t>
            </a: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where necessary to address questions about the principles</a:t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focused on implementation of the principles will be considered when developing implementation procedures.</a:t>
            </a:r>
            <a:endParaRPr b="1" i="1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d6700d631_0_36"/>
          <p:cNvSpPr txBox="1"/>
          <p:nvPr>
            <p:ph type="title"/>
          </p:nvPr>
        </p:nvSpPr>
        <p:spPr>
          <a:xfrm>
            <a:off x="555319" y="1843396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Introducing the Draft “RIR Governance Document”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000">
                <a:solidFill>
                  <a:schemeClr val="dk1"/>
                </a:solidFill>
              </a:rPr>
              <a:t>Governance Document for the Recognition, Maintenance, and Derecognition of Regional Internet Registries</a:t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8782367" y="4873212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723650" y="1131900"/>
            <a:ext cx="7776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Draft “RIR Governance Document” </a:t>
            </a:r>
            <a:endParaRPr b="0" i="0" sz="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154300" y="4007925"/>
            <a:ext cx="654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https://www.nro.net/policy/internet-coordination-policy-2/rir-governance-document/</a:t>
            </a:r>
            <a:endParaRPr b="0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8525" y="2246900"/>
            <a:ext cx="1676400" cy="167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d6700d631_0_45"/>
          <p:cNvSpPr txBox="1"/>
          <p:nvPr/>
        </p:nvSpPr>
        <p:spPr>
          <a:xfrm>
            <a:off x="596800" y="1079498"/>
            <a:ext cx="8191500" cy="3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represents a comprehensive update to ICP-2, introducing detailed governance structures, operational requirements, and procedures for the full lifecycle management of RIRs, all developed through extensive community consultation. The draft document: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Clarifies scope and lifecycle management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Formalises governance structures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Strengthens operational requirements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Clarifies roles, responsibilities, and procedures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d6700d631_0_85"/>
          <p:cNvSpPr txBox="1"/>
          <p:nvPr/>
        </p:nvSpPr>
        <p:spPr>
          <a:xfrm>
            <a:off x="476250" y="1063025"/>
            <a:ext cx="81915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Clarified Scope and Lifecycle Management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 (2001):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Focused primarily on the criteria for the establishment of new RIRs.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 (2025):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Clarifies the scope to encompass the entire lifecycle of RIRs, including: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Criteria and processes for recognizing new RIRs.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Ongoing obligations and requirements for RIRs to maintain recognition.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Derecognition: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Establishes procedures for the potential derecognition of RIRs that fail to meet specified criteria. 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6700d631_0_64"/>
          <p:cNvSpPr txBox="1"/>
          <p:nvPr/>
        </p:nvSpPr>
        <p:spPr>
          <a:xfrm>
            <a:off x="584100" y="954575"/>
            <a:ext cx="81915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Formali</a:t>
            </a:r>
            <a:r>
              <a:rPr b="1" lang="en-US" sz="2000">
                <a:solidFill>
                  <a:srgbClr val="980000"/>
                </a:solidFill>
              </a:rPr>
              <a:t>s</a:t>
            </a: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ation of Governance Structures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Outlined principles such as neutrality, impartiality, and bottom-up policy development but lacked detailed governance structures.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Introduces more detailed governance requirements, including: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Member-Controlled Governance: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Majority of an RIR’s governing body must be elected by its members.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Governance: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RIRs to adhere to good corporate governance procedures.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Anti-Capture Measures: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RIRs to implement controls to prevent any single entity or group from gaining undue influence over an RIR. 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13716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d6700d631_0_71"/>
          <p:cNvSpPr txBox="1"/>
          <p:nvPr/>
        </p:nvSpPr>
        <p:spPr>
          <a:xfrm>
            <a:off x="574575" y="945025"/>
            <a:ext cx="81915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Strengthened Operational Requirements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Emphasized technical capabilities and the provision of registration services.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Expands operational expectations to include: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 Obligations: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RIRs must undergo regular audits by external and independent auditors to ensure compliance.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comprehensive public documentation of governance, activities, and finances.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Continuity Planning: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Mandates procedures and redundancies to ensure service continuity, including the ability for another RIR to assume services if necessary.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d6700d631_0_78"/>
          <p:cNvSpPr txBox="1"/>
          <p:nvPr/>
        </p:nvSpPr>
        <p:spPr>
          <a:xfrm>
            <a:off x="584100" y="954550"/>
            <a:ext cx="81915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Clarification of Roles, Responsibilities, and Procedures</a:t>
            </a:r>
            <a:endParaRPr b="1" i="0" sz="2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ICP-2: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Provided general guidelines while only implying the roles of various organisations.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 Governance Document: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Clearly delineates responsibilities: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RIRs: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initially approve any proposal to recognise or derecognise an RIR.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ICANN: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Exercises final authority to approve or reject proposals, following consultation with RIRs.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•	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Specifies procedures and approval thresholds for proposals.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d6700d631_0_14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Overview</a:t>
            </a:r>
            <a:endParaRPr b="1" sz="2400"/>
          </a:p>
        </p:txBody>
      </p:sp>
      <p:sp>
        <p:nvSpPr>
          <p:cNvPr id="54" name="Google Shape;54;g34d6700d631_0_14"/>
          <p:cNvSpPr txBox="1"/>
          <p:nvPr/>
        </p:nvSpPr>
        <p:spPr>
          <a:xfrm>
            <a:off x="609601" y="1567528"/>
            <a:ext cx="802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ICP-2 Review: Background, Process and Timeline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Principles Consultation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Introducing the draft “RIR Governance Document”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Open Discussion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4d6700d631_0_1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d6700d631_0_102"/>
          <p:cNvSpPr txBox="1"/>
          <p:nvPr/>
        </p:nvSpPr>
        <p:spPr>
          <a:xfrm>
            <a:off x="571500" y="2298700"/>
            <a:ext cx="82110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 feedback that is specific to this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particularly interested in hearing your views on the new requirements in the draft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the draft provides sufficient clarity regarding the ongoing obligations of an RIR and the remediation steps if the obligations are not met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does not address the implementation of the RIR criteria; comments on implementation will be considered out of scope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Constructive comments are highly appreciated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1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g34d6700d631_0_102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4d6700d631_0_102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4d6700d631_0_102"/>
          <p:cNvSpPr txBox="1"/>
          <p:nvPr/>
        </p:nvSpPr>
        <p:spPr>
          <a:xfrm>
            <a:off x="838200" y="977900"/>
            <a:ext cx="76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Guidance for Feedback</a:t>
            </a:r>
            <a:endParaRPr b="1" i="0" sz="2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0bd3a443c_0_61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 (reminder)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g350bd3a443c_0_61"/>
          <p:cNvGraphicFramePr/>
          <p:nvPr/>
        </p:nvGraphicFramePr>
        <p:xfrm>
          <a:off x="653212" y="18024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{EB0E0A5E-98EE-4329-8EF8-5B8C183241E9}</a:tableStyleId>
              </a:tblPr>
              <a:tblGrid>
                <a:gridCol w="2200225"/>
                <a:gridCol w="208275"/>
                <a:gridCol w="5548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14 April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Draft “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RIR </a:t>
                      </a:r>
                      <a:r>
                        <a:rPr b="1" lang="en-US" sz="1600" u="none" cap="none" strike="noStrike"/>
                        <a:t>RIR Governance Document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”</a:t>
                      </a:r>
                      <a:r>
                        <a:rPr lang="en-US" sz="1600" u="none" cap="none" strike="noStrike"/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published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RIR consultations in each region and ICANN Public Comment proceeding launched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27 May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Public consultation closes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9-12 June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ASO AC will review feedback received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September 2025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600" u="none" cap="none" strike="noStrike"/>
                        <a:t>The </a:t>
                      </a:r>
                      <a:r>
                        <a:rPr b="1" lang="en-US" sz="1600" u="none" cap="none" strike="noStrike"/>
                        <a:t>revised “RIR Governance” </a:t>
                      </a:r>
                      <a:r>
                        <a:rPr lang="en-US" sz="1600" u="none" cap="none" strike="noStrike"/>
                        <a:t>document will be published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Q4 2025 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Final review and revision of updated document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/>
                        <a:t>Begin NRO and ICANN approval and adoption process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14" name="Google Shape;214;g350bd3a443c_0_61"/>
          <p:cNvSpPr/>
          <p:nvPr/>
        </p:nvSpPr>
        <p:spPr>
          <a:xfrm>
            <a:off x="555037" y="2546277"/>
            <a:ext cx="702900" cy="50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50bd3a443c_0_61"/>
          <p:cNvSpPr txBox="1"/>
          <p:nvPr/>
        </p:nvSpPr>
        <p:spPr>
          <a:xfrm>
            <a:off x="1967475" y="1390550"/>
            <a:ext cx="53280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Draft “RIR Governance Document” Consultation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50bd3a443c_0_61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0f281cadf_0_10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50f281cadf_0_104"/>
          <p:cNvSpPr txBox="1"/>
          <p:nvPr>
            <p:ph type="title"/>
          </p:nvPr>
        </p:nvSpPr>
        <p:spPr>
          <a:xfrm>
            <a:off x="724069" y="1792408"/>
            <a:ext cx="81723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Open Discussion</a:t>
            </a:r>
            <a:endParaRPr sz="26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24" name="Google Shape;224;g350f281cadf_0_104" title="ASO_banner_3.5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575" y="1435971"/>
            <a:ext cx="2564299" cy="25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28561fdad_2_7"/>
          <p:cNvSpPr txBox="1"/>
          <p:nvPr>
            <p:ph type="title"/>
          </p:nvPr>
        </p:nvSpPr>
        <p:spPr>
          <a:xfrm>
            <a:off x="468313" y="1006475"/>
            <a:ext cx="8199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What is ICP-2?</a:t>
            </a:r>
            <a:endParaRPr b="1" sz="2400"/>
          </a:p>
        </p:txBody>
      </p:sp>
      <p:sp>
        <p:nvSpPr>
          <p:cNvPr id="61" name="Google Shape;61;g3528561fdad_2_7"/>
          <p:cNvSpPr txBox="1"/>
          <p:nvPr/>
        </p:nvSpPr>
        <p:spPr>
          <a:xfrm>
            <a:off x="609601" y="1567528"/>
            <a:ext cx="8029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Coordination Policy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that provides criteria for recognizing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Sufficiently large proposed service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of local numbering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capability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https://www.icann.org/resources/pages/new-rirs-criteria-2012-02-25-en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3528561fdad_2_7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" name="Google Shape;69;p3"/>
          <p:cNvGraphicFramePr/>
          <p:nvPr/>
        </p:nvGraphicFramePr>
        <p:xfrm>
          <a:off x="914400" y="198600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{EB0E0A5E-98EE-4329-8EF8-5B8C183241E9}</a:tableStyleId>
              </a:tblPr>
              <a:tblGrid>
                <a:gridCol w="2128700"/>
                <a:gridCol w="275125"/>
                <a:gridCol w="55372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RIPE NCC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APNIC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1997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ARIN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1998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ICANN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ICANN adopted ICP-2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LACNIC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2005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AfriNIC established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70" name="Google Shape;70;p3"/>
          <p:cNvSpPr/>
          <p:nvPr/>
        </p:nvSpPr>
        <p:spPr>
          <a:xfrm>
            <a:off x="315032" y="3410744"/>
            <a:ext cx="702865" cy="5082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819400" y="1429544"/>
            <a:ext cx="3505200" cy="411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(New RIRs under ICP-2)</a:t>
            </a:r>
            <a:endParaRPr b="0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8750562" y="4946650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762000" y="1586318"/>
            <a:ext cx="7831792" cy="3212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65138" lvl="0" marL="46513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ICP-2 is nearly 25 years 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Internet has changed over the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quarter century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relationships between RIRs and ICANN and between each other have changed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0" marL="465138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more explicitly provide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RIR’s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5138" lvl="1" marL="92233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de-recognition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RIR that can no longer adequately provide for the needs of its numbering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0" y="943381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Why revisit ICP-2?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e1c22bbf9_0_9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Review Timeline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4e1c22bbf9_0_9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34e1c22bbf9_0_9" title="icp2_infographic_042325_slidedeck.png"/>
          <p:cNvPicPr preferRelativeResize="0"/>
          <p:nvPr/>
        </p:nvPicPr>
        <p:blipFill rotWithShape="1">
          <a:blip r:embed="rId3">
            <a:alphaModFix/>
          </a:blip>
          <a:srcRect b="0" l="0" r="0" t="22654"/>
          <a:stretch/>
        </p:blipFill>
        <p:spPr>
          <a:xfrm>
            <a:off x="692850" y="1586275"/>
            <a:ext cx="7824548" cy="340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5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8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625" y="213957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350" y="2181725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4e1c22bbf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425" y="3896700"/>
            <a:ext cx="371925" cy="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4e1c22bbf9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525" y="3818712"/>
            <a:ext cx="371925" cy="36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28561fdad_2_13"/>
          <p:cNvSpPr txBox="1"/>
          <p:nvPr/>
        </p:nvSpPr>
        <p:spPr>
          <a:xfrm>
            <a:off x="1981200" y="2039144"/>
            <a:ext cx="518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Proposed Principles to Update ICP-2 </a:t>
            </a:r>
            <a:endParaRPr b="1" i="0" sz="36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(completed)</a:t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528561fdad_2_13"/>
          <p:cNvSpPr txBox="1"/>
          <p:nvPr/>
        </p:nvSpPr>
        <p:spPr>
          <a:xfrm>
            <a:off x="8782367" y="4873212"/>
            <a:ext cx="3921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528561fdad_2_13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e89441f97_0_4"/>
          <p:cNvSpPr txBox="1"/>
          <p:nvPr/>
        </p:nvSpPr>
        <p:spPr>
          <a:xfrm>
            <a:off x="0" y="943381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600"/>
              <a:buFont typeface="Arial"/>
              <a:buNone/>
            </a:pPr>
            <a:r>
              <a:rPr b="1" i="0" lang="en-US" sz="2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Core Principles and Consultation</a:t>
            </a:r>
            <a:endParaRPr b="1" i="0" sz="2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4e89441f97_0_4"/>
          <p:cNvSpPr txBox="1"/>
          <p:nvPr/>
        </p:nvSpPr>
        <p:spPr>
          <a:xfrm>
            <a:off x="503237" y="1734344"/>
            <a:ext cx="81375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ASO AC drafted proposed principles that would form the basis of updating ICP-2. The principles were shared with the RIR and ICANN communities for feedback from 8 October to 6 December 2024.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ICANN Public Comment: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 responses received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RIR Questionnaire: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298 responses received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responses were analysed, and a summary report of the RIR Questionnaire was published in February 2025. Input from both processes was used to inform the drafting of the document.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4e89441f97_0_4"/>
          <p:cNvSpPr txBox="1"/>
          <p:nvPr/>
        </p:nvSpPr>
        <p:spPr>
          <a:xfrm>
            <a:off x="8751887" y="4981576"/>
            <a:ext cx="3921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/>
        </p:nvSpPr>
        <p:spPr>
          <a:xfrm>
            <a:off x="1828800" y="1353344"/>
            <a:ext cx="54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9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ICP-2 Principles Consultation Report</a:t>
            </a:r>
            <a:endParaRPr b="0" i="0" sz="1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8751887" y="4819651"/>
            <a:ext cx="392112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AI-generated content may be incorrect."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899" y="2495965"/>
            <a:ext cx="1600201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/>
          <p:nvPr/>
        </p:nvSpPr>
        <p:spPr>
          <a:xfrm>
            <a:off x="8751887" y="4981576"/>
            <a:ext cx="392113" cy="16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t/>
            </a:r>
            <a:endParaRPr b="0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1981200" y="4198505"/>
            <a:ext cx="571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https://www.nro.net/policy/internet-coordination-policy-2/icp-2-principles-questionnaire-report-and-data/</a:t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NRO Statisti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B65"/>
      </a:accent1>
      <a:accent2>
        <a:srgbClr val="E41C11"/>
      </a:accent2>
      <a:accent3>
        <a:srgbClr val="000000"/>
      </a:accent3>
      <a:accent4>
        <a:srgbClr val="7C848D"/>
      </a:accent4>
      <a:accent5>
        <a:srgbClr val="FFFFFF"/>
      </a:accent5>
      <a:accent6>
        <a:srgbClr val="9AA0A7"/>
      </a:accent6>
      <a:hlink>
        <a:srgbClr val="12AED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2011-12-06T05:23:30Z</dcterms:created>
  <dc:creator>Rebekah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