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5" r:id="rId11"/>
  </p:sldIdLst>
  <p:sldSz cx="12192000" cy="6858000"/>
  <p:notesSz cx="6858000" cy="9144000"/>
  <p:embeddedFontLs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Lato Black" panose="020F0502020204030203" pitchFamily="34" charset="0"/>
      <p:bold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RniN7Sd0/XCE+cnjiYHCqyAPO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1395AA-F763-472D-ACC8-1CB8A5B0EF6E}">
  <a:tblStyle styleId="{381395AA-F763-472D-ACC8-1CB8A5B0EF6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5FC0000-A1C6-4363-ACBC-1048C04C7968}" styleName="Table_1">
    <a:wholeTbl>
      <a:tcTxStyle b="off" i="off">
        <a:font>
          <a:latin typeface="Lato"/>
          <a:ea typeface="Lato"/>
          <a:cs typeface="Lat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BE8"/>
          </a:solidFill>
        </a:fill>
      </a:tcStyle>
    </a:wholeTbl>
    <a:band1H>
      <a:tcTxStyle/>
      <a:tcStyle>
        <a:tcBdr/>
        <a:fill>
          <a:solidFill>
            <a:srgbClr val="CCD5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D5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Lato"/>
          <a:ea typeface="Lato"/>
          <a:cs typeface="Lat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Lato"/>
          <a:ea typeface="Lato"/>
          <a:cs typeface="Lat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Lato"/>
          <a:ea typeface="Lato"/>
          <a:cs typeface="Lat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Lato"/>
          <a:ea typeface="Lato"/>
          <a:cs typeface="Lat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63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73" name="Google Shape;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/>
              <a:t>Logo</a:t>
            </a:r>
            <a:r>
              <a:rPr lang="en-US" baseline="0" dirty="0"/>
              <a:t> height proportions: 100%, 85%, 65%, 40%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43580-BD9A-7E4D-9B95-C3F65FCA00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64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0"/>
          <p:cNvSpPr txBox="1">
            <a:spLocks noGrp="1"/>
          </p:cNvSpPr>
          <p:nvPr>
            <p:ph type="ctrTitle"/>
          </p:nvPr>
        </p:nvSpPr>
        <p:spPr>
          <a:xfrm>
            <a:off x="1524000" y="167719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subTitle" idx="1"/>
          </p:nvPr>
        </p:nvSpPr>
        <p:spPr>
          <a:xfrm>
            <a:off x="1524000" y="415686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RIPE 90, Lisbon, PT</a:t>
            </a:r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2025-05-15</a:t>
            </a:r>
            <a:endParaRPr/>
          </a:p>
        </p:txBody>
      </p:sp>
      <p:pic>
        <p:nvPicPr>
          <p:cNvPr id="21" name="Google Shape;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1269" y="1677194"/>
            <a:ext cx="2389462" cy="1346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  <a:defRPr sz="4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157655" y="1323050"/>
            <a:ext cx="11866179" cy="476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2025-05-15</a:t>
            </a:r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RIPE 90, Lisbon, PT</a:t>
            </a:r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9" name="Google Shape;29;p21"/>
          <p:cNvCxnSpPr/>
          <p:nvPr/>
        </p:nvCxnSpPr>
        <p:spPr>
          <a:xfrm>
            <a:off x="0" y="6222019"/>
            <a:ext cx="12192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" name="Google Shape;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878" y="6352443"/>
            <a:ext cx="1583094" cy="369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  <a:defRPr sz="4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2025-05-15</a:t>
            </a:r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RIPE 90, Lisbon, PT</a:t>
            </a:r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22"/>
          <p:cNvCxnSpPr/>
          <p:nvPr/>
        </p:nvCxnSpPr>
        <p:spPr>
          <a:xfrm>
            <a:off x="0" y="6222019"/>
            <a:ext cx="12192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" name="Google Shape;3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878" y="6352443"/>
            <a:ext cx="1583094" cy="369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A90"/>
              </a:buClr>
              <a:buSzPts val="2400"/>
              <a:buNone/>
              <a:defRPr sz="2400">
                <a:solidFill>
                  <a:srgbClr val="888A9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2000"/>
              <a:buNone/>
              <a:defRPr sz="2000">
                <a:solidFill>
                  <a:srgbClr val="888A9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800"/>
              <a:buNone/>
              <a:defRPr sz="1800">
                <a:solidFill>
                  <a:srgbClr val="888A9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RIPE 90, Lisbon, PT</a:t>
            </a:r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2025-05-15</a:t>
            </a:r>
            <a:endParaRPr/>
          </a:p>
        </p:txBody>
      </p:sp>
      <p:pic>
        <p:nvPicPr>
          <p:cNvPr id="44" name="Google Shape;4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162911" y="1319142"/>
            <a:ext cx="5722882" cy="476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6022429" y="1326961"/>
            <a:ext cx="6001406" cy="4756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  <a:defRPr sz="4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2025-05-15</a:t>
            </a:r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RIPE 90, Lisbon, PT</a:t>
            </a:r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" name="Google Shape;53;p24"/>
          <p:cNvCxnSpPr/>
          <p:nvPr/>
        </p:nvCxnSpPr>
        <p:spPr>
          <a:xfrm>
            <a:off x="0" y="6222019"/>
            <a:ext cx="12192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4" name="Google Shape;5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878" y="6352443"/>
            <a:ext cx="1583094" cy="369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Black"/>
              <a:buNone/>
              <a:defRPr sz="44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/>
              <a:t>2025-05-15</a:t>
            </a:r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/>
              <a:t>RIPE 90, Lisbon, PT</a:t>
            </a:r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9.jpg"/><Relationship Id="rId4" Type="http://schemas.openxmlformats.org/officeDocument/2006/relationships/image" Target="../media/image5.pn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eeringdb.com/howto/v2_searc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eeringdb/peeringdb/issues/173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eeringdb.com/howto/authenticat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9" Type="http://schemas.openxmlformats.org/officeDocument/2006/relationships/image" Target="../media/image51.png"/><Relationship Id="rId21" Type="http://schemas.openxmlformats.org/officeDocument/2006/relationships/image" Target="../media/image33.png"/><Relationship Id="rId34" Type="http://schemas.openxmlformats.org/officeDocument/2006/relationships/image" Target="../media/image46.png"/><Relationship Id="rId42" Type="http://schemas.openxmlformats.org/officeDocument/2006/relationships/image" Target="../media/image54.png"/><Relationship Id="rId47" Type="http://schemas.openxmlformats.org/officeDocument/2006/relationships/image" Target="../media/image59.svg"/><Relationship Id="rId50" Type="http://schemas.openxmlformats.org/officeDocument/2006/relationships/image" Target="../media/image62.svg"/><Relationship Id="rId55" Type="http://schemas.openxmlformats.org/officeDocument/2006/relationships/image" Target="../media/image6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8.png"/><Relationship Id="rId29" Type="http://schemas.openxmlformats.org/officeDocument/2006/relationships/image" Target="../media/image41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37" Type="http://schemas.openxmlformats.org/officeDocument/2006/relationships/image" Target="../media/image49.svg"/><Relationship Id="rId40" Type="http://schemas.openxmlformats.org/officeDocument/2006/relationships/image" Target="../media/image52.png"/><Relationship Id="rId45" Type="http://schemas.openxmlformats.org/officeDocument/2006/relationships/image" Target="../media/image57.jpg"/><Relationship Id="rId53" Type="http://schemas.openxmlformats.org/officeDocument/2006/relationships/image" Target="../media/image65.png"/><Relationship Id="rId58" Type="http://schemas.openxmlformats.org/officeDocument/2006/relationships/image" Target="../media/image70.jpg"/><Relationship Id="rId5" Type="http://schemas.openxmlformats.org/officeDocument/2006/relationships/image" Target="../media/image17.png"/><Relationship Id="rId61" Type="http://schemas.openxmlformats.org/officeDocument/2006/relationships/image" Target="../media/image73.svg"/><Relationship Id="rId19" Type="http://schemas.openxmlformats.org/officeDocument/2006/relationships/image" Target="../media/image3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Relationship Id="rId43" Type="http://schemas.openxmlformats.org/officeDocument/2006/relationships/image" Target="../media/image55.svg"/><Relationship Id="rId48" Type="http://schemas.openxmlformats.org/officeDocument/2006/relationships/image" Target="../media/image60.png"/><Relationship Id="rId56" Type="http://schemas.openxmlformats.org/officeDocument/2006/relationships/image" Target="../media/image68.svg"/><Relationship Id="rId8" Type="http://schemas.openxmlformats.org/officeDocument/2006/relationships/image" Target="../media/image20.png"/><Relationship Id="rId51" Type="http://schemas.openxmlformats.org/officeDocument/2006/relationships/image" Target="../media/image63.png"/><Relationship Id="rId3" Type="http://schemas.openxmlformats.org/officeDocument/2006/relationships/image" Target="../media/image15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38" Type="http://schemas.openxmlformats.org/officeDocument/2006/relationships/image" Target="../media/image50.jpeg"/><Relationship Id="rId46" Type="http://schemas.openxmlformats.org/officeDocument/2006/relationships/image" Target="../media/image58.png"/><Relationship Id="rId59" Type="http://schemas.openxmlformats.org/officeDocument/2006/relationships/image" Target="../media/image71.png"/><Relationship Id="rId20" Type="http://schemas.openxmlformats.org/officeDocument/2006/relationships/image" Target="../media/image32.jpg"/><Relationship Id="rId41" Type="http://schemas.openxmlformats.org/officeDocument/2006/relationships/image" Target="../media/image53.png"/><Relationship Id="rId54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49" Type="http://schemas.openxmlformats.org/officeDocument/2006/relationships/image" Target="../media/image61.png"/><Relationship Id="rId57" Type="http://schemas.openxmlformats.org/officeDocument/2006/relationships/image" Target="../media/image69.png"/><Relationship Id="rId10" Type="http://schemas.openxmlformats.org/officeDocument/2006/relationships/image" Target="../media/image22.png"/><Relationship Id="rId31" Type="http://schemas.openxmlformats.org/officeDocument/2006/relationships/image" Target="../media/image43.png"/><Relationship Id="rId44" Type="http://schemas.openxmlformats.org/officeDocument/2006/relationships/image" Target="../media/image56.png"/><Relationship Id="rId52" Type="http://schemas.openxmlformats.org/officeDocument/2006/relationships/image" Target="../media/image64.png"/><Relationship Id="rId60" Type="http://schemas.openxmlformats.org/officeDocument/2006/relationships/image" Target="../media/image7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>
            <a:spLocks noGrp="1"/>
          </p:cNvSpPr>
          <p:nvPr>
            <p:ph type="ctrTitle"/>
          </p:nvPr>
        </p:nvSpPr>
        <p:spPr>
          <a:xfrm>
            <a:off x="1524000" y="167719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800"/>
              <a:t>Important News</a:t>
            </a:r>
            <a:endParaRPr/>
          </a:p>
        </p:txBody>
      </p:sp>
      <p:sp>
        <p:nvSpPr>
          <p:cNvPr id="60" name="Google Shape;60;p1"/>
          <p:cNvSpPr txBox="1">
            <a:spLocks noGrp="1"/>
          </p:cNvSpPr>
          <p:nvPr>
            <p:ph type="subTitle" idx="1"/>
          </p:nvPr>
        </p:nvSpPr>
        <p:spPr>
          <a:xfrm>
            <a:off x="1524000" y="415686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Leo Vegoda</a:t>
            </a:r>
            <a:endParaRPr/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leo@peeringdb.com</a:t>
            </a:r>
            <a:endParaRPr/>
          </a:p>
        </p:txBody>
      </p:sp>
      <p:sp>
        <p:nvSpPr>
          <p:cNvPr id="61" name="Google Shape;61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RIPE 90, Lisbon, PT</a:t>
            </a:r>
            <a:endParaRPr/>
          </a:p>
        </p:txBody>
      </p:sp>
      <p:sp>
        <p:nvSpPr>
          <p:cNvPr id="62" name="Google Shape;62;p1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2025-05-15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524000" y="167719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524000" y="415686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214" name="Google Shape;21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RIPE 90, Lisbon, PT</a:t>
            </a:r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2025-05-15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body" idx="1"/>
          </p:nvPr>
        </p:nvSpPr>
        <p:spPr>
          <a:xfrm>
            <a:off x="157655" y="1323050"/>
            <a:ext cx="11866179" cy="476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Organization and board election update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2024 new feature highlights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2025 development focus and roadmap</a:t>
            </a:r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2025-05-15</a:t>
            </a:r>
            <a:endParaRPr/>
          </a:p>
        </p:txBody>
      </p:sp>
      <p:sp>
        <p:nvSpPr>
          <p:cNvPr id="70" name="Google Shape;70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/>
              <a:t>RIPE 90, Lisbon, PT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EF33E3-7B52-7F96-F2FD-F1F9771039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Board of Directors and Officers</a:t>
            </a:r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2025-05-15</a:t>
            </a:r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/>
              <a:t>RIPE 90, Lisbon, PT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607EEB-2353-72C2-0D49-88EA57CD39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5C2AEB2-063B-A1AA-010C-A137AF7E1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359751"/>
              </p:ext>
            </p:extLst>
          </p:nvPr>
        </p:nvGraphicFramePr>
        <p:xfrm>
          <a:off x="609600" y="1417111"/>
          <a:ext cx="10972800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marL="0" lvl="1"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Shawna Bong –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Secretary and Treasurer (Officer)</a:t>
                      </a:r>
                    </a:p>
                  </a:txBody>
                  <a:tcPr marL="0" marR="4572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Aaron Hughes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– Vice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President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(Term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Expires 2026)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Isabel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Odida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– Director</a:t>
                      </a:r>
                    </a:p>
                    <a:p>
                      <a:pPr marL="0" lvl="1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(Term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Expires 2027)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lvl="1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Alex Corso – Director</a:t>
                      </a:r>
                    </a:p>
                    <a:p>
                      <a:pPr marL="0" lvl="1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(Term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Expires 2027)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Livio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Morina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– Director</a:t>
                      </a:r>
                    </a:p>
                    <a:p>
                      <a:pPr marL="0" lvl="1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(Term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Expires 2027)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Job Snijders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Director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(Term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Expires 2026)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\\MISFITS\dudes\ghankins\IMG_0667.jpg">
            <a:extLst>
              <a:ext uri="{FF2B5EF4-FFF2-40B4-BE49-F238E27FC236}">
                <a16:creationId xmlns:a16="http://schemas.microsoft.com/office/drawing/2014/main" id="{E85607A4-E488-1F9C-8DD8-E9F47C19E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463040"/>
            <a:ext cx="1691640" cy="1691640"/>
          </a:xfrm>
          <a:prstGeom prst="rect">
            <a:avLst/>
          </a:prstGeom>
          <a:noFill/>
        </p:spPr>
      </p:pic>
      <p:pic>
        <p:nvPicPr>
          <p:cNvPr id="5" name="Picture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58525C9-F9E0-C1B1-1015-E217F786DF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915400" y="3749040"/>
            <a:ext cx="1691218" cy="1691640"/>
          </a:xfrm>
          <a:prstGeom prst="actionButtonBlank">
            <a:avLst/>
          </a:prstGeom>
        </p:spPr>
      </p:pic>
      <p:pic>
        <p:nvPicPr>
          <p:cNvPr id="6" name="Picture 5" descr="A person smiling for a selfie&#10;&#10;Description automatically generated">
            <a:extLst>
              <a:ext uri="{FF2B5EF4-FFF2-40B4-BE49-F238E27FC236}">
                <a16:creationId xmlns:a16="http://schemas.microsoft.com/office/drawing/2014/main" id="{D0F945F4-4986-1A7D-0E8E-71C7715B26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00" y="1463040"/>
            <a:ext cx="1691640" cy="169164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F71E7CF-FB4C-3649-188C-672BCA61E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006" y="3736489"/>
            <a:ext cx="1660434" cy="167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13">
            <a:extLst>
              <a:ext uri="{FF2B5EF4-FFF2-40B4-BE49-F238E27FC236}">
                <a16:creationId xmlns:a16="http://schemas.microsoft.com/office/drawing/2014/main" id="{30A11760-04FA-12CE-EA2D-814E35404E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0199" y="3766486"/>
            <a:ext cx="1660433" cy="1660433"/>
          </a:xfrm>
          <a:prstGeom prst="rect">
            <a:avLst/>
          </a:prstGeom>
        </p:spPr>
      </p:pic>
      <p:sp>
        <p:nvSpPr>
          <p:cNvPr id="9" name="Rettangolo 14">
            <a:extLst>
              <a:ext uri="{FF2B5EF4-FFF2-40B4-BE49-F238E27FC236}">
                <a16:creationId xmlns:a16="http://schemas.microsoft.com/office/drawing/2014/main" id="{57C8475D-4420-C554-DB97-0BB4521EAC38}"/>
              </a:ext>
            </a:extLst>
          </p:cNvPr>
          <p:cNvSpPr/>
          <p:nvPr/>
        </p:nvSpPr>
        <p:spPr>
          <a:xfrm>
            <a:off x="1375719" y="3665838"/>
            <a:ext cx="2125362" cy="2369202"/>
          </a:xfrm>
          <a:prstGeom prst="rect">
            <a:avLst/>
          </a:prstGeom>
          <a:noFill/>
          <a:ln w="38100">
            <a:solidFill>
              <a:srgbClr val="4C92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15">
            <a:extLst>
              <a:ext uri="{FF2B5EF4-FFF2-40B4-BE49-F238E27FC236}">
                <a16:creationId xmlns:a16="http://schemas.microsoft.com/office/drawing/2014/main" id="{9537B966-577F-40C5-7629-5F94C4BAEA08}"/>
              </a:ext>
            </a:extLst>
          </p:cNvPr>
          <p:cNvSpPr/>
          <p:nvPr/>
        </p:nvSpPr>
        <p:spPr>
          <a:xfrm>
            <a:off x="8678562" y="1333909"/>
            <a:ext cx="2125362" cy="2369202"/>
          </a:xfrm>
          <a:prstGeom prst="rect">
            <a:avLst/>
          </a:prstGeom>
          <a:noFill/>
          <a:ln w="38100">
            <a:solidFill>
              <a:srgbClr val="4C92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9">
            <a:extLst>
              <a:ext uri="{FF2B5EF4-FFF2-40B4-BE49-F238E27FC236}">
                <a16:creationId xmlns:a16="http://schemas.microsoft.com/office/drawing/2014/main" id="{3D7A8E7E-DD60-51AA-AB14-19FA460BD5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6363" y="1417110"/>
            <a:ext cx="1662589" cy="1737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Search and data quality</a:t>
            </a:r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body" idx="1"/>
          </p:nvPr>
        </p:nvSpPr>
        <p:spPr>
          <a:xfrm>
            <a:off x="157652" y="1323050"/>
            <a:ext cx="5936100" cy="47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21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Char char="•"/>
            </a:pPr>
            <a:r>
              <a:rPr lang="en-US"/>
              <a:t>Search and data quality are most important to users</a:t>
            </a:r>
            <a:endParaRPr/>
          </a:p>
          <a:p>
            <a:pPr marL="457200" lvl="0" indent="-3521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6"/>
              <a:buChar char="•"/>
            </a:pPr>
            <a:r>
              <a:rPr lang="en-US"/>
              <a:t>Reclaimed ASNs are automatically removed</a:t>
            </a:r>
            <a:endParaRPr/>
          </a:p>
          <a:p>
            <a:pPr marL="457200" lvl="0" indent="-3521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Char char="•"/>
            </a:pPr>
            <a:r>
              <a:rPr lang="en-US"/>
              <a:t>v2 search</a:t>
            </a:r>
            <a:endParaRPr/>
          </a:p>
          <a:p>
            <a:pPr marL="914400" lvl="1" indent="-35216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46"/>
              <a:buChar char="•"/>
            </a:pPr>
            <a:r>
              <a:rPr lang="en-US"/>
              <a:t>Significant improvements, will replace legacy v1 search</a:t>
            </a:r>
            <a:endParaRPr/>
          </a:p>
          <a:p>
            <a:pPr marL="914400" lvl="1" indent="-35216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46"/>
              <a:buChar char="•"/>
            </a:pPr>
            <a:r>
              <a:rPr lang="en-US"/>
              <a:t>HOWTO: v2 Search 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https://docs.peeringdb.com/howto/v2_search/</a:t>
            </a:r>
            <a:r>
              <a:rPr lang="en-US"/>
              <a:t>)</a:t>
            </a:r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2025-05-15</a:t>
            </a:r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/>
              <a:t>RIPE 90, Lisbon, PT</a:t>
            </a:r>
            <a:endParaRPr/>
          </a:p>
        </p:txBody>
      </p:sp>
      <p:grpSp>
        <p:nvGrpSpPr>
          <p:cNvPr id="94" name="Google Shape;94;p10"/>
          <p:cNvGrpSpPr/>
          <p:nvPr/>
        </p:nvGrpSpPr>
        <p:grpSpPr>
          <a:xfrm>
            <a:off x="5280400" y="1019555"/>
            <a:ext cx="6223725" cy="5455918"/>
            <a:chOff x="5280400" y="867155"/>
            <a:chExt cx="6223725" cy="5455918"/>
          </a:xfrm>
        </p:grpSpPr>
        <p:pic>
          <p:nvPicPr>
            <p:cNvPr id="95" name="Google Shape;95;p1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887100" y="867155"/>
              <a:ext cx="2520165" cy="545591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grpSp>
          <p:nvGrpSpPr>
            <p:cNvPr id="96" name="Google Shape;96;p10"/>
            <p:cNvGrpSpPr/>
            <p:nvPr/>
          </p:nvGrpSpPr>
          <p:grpSpPr>
            <a:xfrm>
              <a:off x="6767800" y="1131375"/>
              <a:ext cx="4736325" cy="1777450"/>
              <a:chOff x="6767800" y="1131375"/>
              <a:chExt cx="4736325" cy="1777450"/>
            </a:xfrm>
          </p:grpSpPr>
          <p:sp>
            <p:nvSpPr>
              <p:cNvPr id="97" name="Google Shape;97;p10"/>
              <p:cNvSpPr/>
              <p:nvPr/>
            </p:nvSpPr>
            <p:spPr>
              <a:xfrm>
                <a:off x="10779025" y="2235925"/>
                <a:ext cx="725100" cy="672900"/>
              </a:xfrm>
              <a:prstGeom prst="ellipse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98" name="Google Shape;98;p10"/>
              <p:cNvCxnSpPr>
                <a:stCxn id="97" idx="2"/>
              </p:cNvCxnSpPr>
              <p:nvPr/>
            </p:nvCxnSpPr>
            <p:spPr>
              <a:xfrm rot="10800000">
                <a:off x="8464825" y="1907275"/>
                <a:ext cx="2314200" cy="6651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99" name="Google Shape;99;p10"/>
              <p:cNvSpPr/>
              <p:nvPr/>
            </p:nvSpPr>
            <p:spPr>
              <a:xfrm>
                <a:off x="6767800" y="1131375"/>
                <a:ext cx="1848600" cy="1038600"/>
              </a:xfrm>
              <a:prstGeom prst="rect">
                <a:avLst/>
              </a:prstGeom>
              <a:solidFill>
                <a:srgbClr val="4B6063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700">
                    <a:solidFill>
                      <a:schemeClr val="lt2"/>
                    </a:solidFill>
                    <a:latin typeface="Lato"/>
                    <a:ea typeface="Lato"/>
                    <a:cs typeface="Lato"/>
                    <a:sym typeface="Lato"/>
                  </a:rPr>
                  <a:t>Anonymous search will not go away</a:t>
                </a:r>
                <a:endParaRPr sz="1700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100" name="Google Shape;100;p10"/>
            <p:cNvGrpSpPr/>
            <p:nvPr/>
          </p:nvGrpSpPr>
          <p:grpSpPr>
            <a:xfrm>
              <a:off x="6874075" y="3762913"/>
              <a:ext cx="2686750" cy="1937500"/>
              <a:chOff x="6874075" y="3762913"/>
              <a:chExt cx="2686750" cy="1937500"/>
            </a:xfrm>
          </p:grpSpPr>
          <p:sp>
            <p:nvSpPr>
              <p:cNvPr id="101" name="Google Shape;101;p10"/>
              <p:cNvSpPr/>
              <p:nvPr/>
            </p:nvSpPr>
            <p:spPr>
              <a:xfrm>
                <a:off x="8835725" y="3762913"/>
                <a:ext cx="725100" cy="672900"/>
              </a:xfrm>
              <a:prstGeom prst="ellipse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102" name="Google Shape;102;p10"/>
              <p:cNvCxnSpPr>
                <a:stCxn id="101" idx="2"/>
                <a:endCxn id="103" idx="0"/>
              </p:cNvCxnSpPr>
              <p:nvPr/>
            </p:nvCxnSpPr>
            <p:spPr>
              <a:xfrm flipH="1">
                <a:off x="7798325" y="4099363"/>
                <a:ext cx="1037400" cy="5625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03" name="Google Shape;103;p10"/>
              <p:cNvSpPr/>
              <p:nvPr/>
            </p:nvSpPr>
            <p:spPr>
              <a:xfrm>
                <a:off x="6874075" y="4661813"/>
                <a:ext cx="1848600" cy="1038600"/>
              </a:xfrm>
              <a:prstGeom prst="rect">
                <a:avLst/>
              </a:prstGeom>
              <a:solidFill>
                <a:srgbClr val="4B6063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700">
                    <a:solidFill>
                      <a:schemeClr val="lt2"/>
                    </a:solidFill>
                    <a:latin typeface="Lato"/>
                    <a:ea typeface="Lato"/>
                    <a:cs typeface="Lato"/>
                    <a:sym typeface="Lato"/>
                  </a:rPr>
                  <a:t>Get API query formatted for several languages</a:t>
                </a:r>
                <a:endParaRPr sz="1700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104" name="Google Shape;104;p10"/>
            <p:cNvGrpSpPr/>
            <p:nvPr/>
          </p:nvGrpSpPr>
          <p:grpSpPr>
            <a:xfrm>
              <a:off x="5280400" y="2499863"/>
              <a:ext cx="6126875" cy="1935950"/>
              <a:chOff x="5280400" y="2499863"/>
              <a:chExt cx="6126875" cy="1935950"/>
            </a:xfrm>
          </p:grpSpPr>
          <p:sp>
            <p:nvSpPr>
              <p:cNvPr id="105" name="Google Shape;105;p10"/>
              <p:cNvSpPr/>
              <p:nvPr/>
            </p:nvSpPr>
            <p:spPr>
              <a:xfrm>
                <a:off x="10682175" y="3762913"/>
                <a:ext cx="725100" cy="672900"/>
              </a:xfrm>
              <a:prstGeom prst="ellipse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106" name="Google Shape;106;p10"/>
              <p:cNvCxnSpPr>
                <a:stCxn id="105" idx="2"/>
                <a:endCxn id="107" idx="3"/>
              </p:cNvCxnSpPr>
              <p:nvPr/>
            </p:nvCxnSpPr>
            <p:spPr>
              <a:xfrm rot="10800000">
                <a:off x="7128975" y="3019063"/>
                <a:ext cx="3553200" cy="1080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07" name="Google Shape;107;p10"/>
              <p:cNvSpPr/>
              <p:nvPr/>
            </p:nvSpPr>
            <p:spPr>
              <a:xfrm>
                <a:off x="5280400" y="2499863"/>
                <a:ext cx="1848600" cy="1038600"/>
              </a:xfrm>
              <a:prstGeom prst="rect">
                <a:avLst/>
              </a:prstGeom>
              <a:solidFill>
                <a:srgbClr val="4B6063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700">
                    <a:solidFill>
                      <a:schemeClr val="lt2"/>
                    </a:solidFill>
                    <a:latin typeface="Lato"/>
                    <a:ea typeface="Lato"/>
                    <a:cs typeface="Lato"/>
                    <a:sym typeface="Lato"/>
                  </a:rPr>
                  <a:t>Chose how results are displayed</a:t>
                </a:r>
                <a:endParaRPr sz="1700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169A58-C303-DB01-692F-AFD80D1CBF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Upcoming webUI changes</a:t>
            </a:r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body" idx="1"/>
          </p:nvPr>
        </p:nvSpPr>
        <p:spPr>
          <a:xfrm>
            <a:off x="157163" y="1322388"/>
            <a:ext cx="5786849" cy="476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en-US"/>
              <a:t>We adjusted our web UI rollout process based on feedback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en-US"/>
              <a:t>We previewed the new UI on separate site but got no feedback, so are doing a phased rollout: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US"/>
              <a:t>PeeringDB volunteers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US"/>
              <a:t>20% of users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US"/>
              <a:t>Everyone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en-US"/>
              <a:t>Users will get an “opt-out” switch in their profile and be encouraged to share feedback on what to adjust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2025-05-15</a:t>
            </a:r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/>
              <a:t>RIPE 90, Lisbon, PT</a:t>
            </a:r>
            <a:endParaRPr/>
          </a:p>
        </p:txBody>
      </p:sp>
      <p:pic>
        <p:nvPicPr>
          <p:cNvPr id="116" name="Google Shape;11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2675" y="1896698"/>
            <a:ext cx="5786849" cy="325510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E94B1C-D9B8-3B79-4F40-1E34263920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“Planned” status and notifications</a:t>
            </a:r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body" idx="1"/>
          </p:nvPr>
        </p:nvSpPr>
        <p:spPr>
          <a:xfrm>
            <a:off x="157163" y="1322388"/>
            <a:ext cx="5938837" cy="476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We’re discussing 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#1736</a:t>
            </a:r>
            <a:r>
              <a:rPr lang="en-US"/>
              <a:t>) adding a “planned” status with a date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It would integrate with notifications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You could share a planned operational date for any object type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Others could be notified of plans they are interested in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2025-05-15</a:t>
            </a:r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/>
              <a:t>RIPE 90, Lisbon, PT</a:t>
            </a:r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2252" y="1942065"/>
            <a:ext cx="5786846" cy="3255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9B2463-1406-9F5D-4CCD-4DFAD1E395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Mandatory MFA starts in July</a:t>
            </a:r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body" idx="1"/>
          </p:nvPr>
        </p:nvSpPr>
        <p:spPr>
          <a:xfrm>
            <a:off x="157169" y="1322400"/>
            <a:ext cx="4761000" cy="47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You must use MFA to authenticate from 1 July 2025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Choices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API Keys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Email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Passkeys</a:t>
            </a:r>
            <a:endParaRPr/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TOTP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U2F hardware tokens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HOWTO</a:t>
            </a:r>
            <a:r>
              <a:rPr lang="en-US"/>
              <a:t> Authenticate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Anonymous access is not going away</a:t>
            </a:r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2025-05-15</a:t>
            </a:r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/>
              <a:t>RIPE 90, Lisbon, PT</a:t>
            </a:r>
            <a:endParaRPr/>
          </a:p>
        </p:txBody>
      </p:sp>
      <p:pic>
        <p:nvPicPr>
          <p:cNvPr id="134" name="Google Shape;13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0069" y="1753105"/>
            <a:ext cx="6969032" cy="335180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67D51F-B09F-82EC-843F-EE71A70BA5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2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2025 Roadmap: Interconnection Analysis</a:t>
            </a:r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body" idx="1"/>
          </p:nvPr>
        </p:nvSpPr>
        <p:spPr>
          <a:xfrm>
            <a:off x="157653" y="1323050"/>
            <a:ext cx="5929500" cy="47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Adding a web tool to help users compare interconnection opportunities at facilities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Add ASNs, add locations, view and export results</a:t>
            </a:r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2025-05-15</a:t>
            </a:r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/>
              <a:t>RIPE 90, Lisbon, PT</a:t>
            </a:r>
            <a:endParaRPr/>
          </a:p>
        </p:txBody>
      </p:sp>
      <p:pic>
        <p:nvPicPr>
          <p:cNvPr id="143" name="Google Shape;14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9553" y="1895076"/>
            <a:ext cx="5800049" cy="32625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2F0AE8-49AA-9B89-B7AB-A8F573F247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/>
          <p:cNvGraphicFramePr>
            <a:graphicFrameLocks noGrp="1" noChangeAspect="1"/>
          </p:cNvGraphicFramePr>
          <p:nvPr/>
        </p:nvGraphicFramePr>
        <p:xfrm>
          <a:off x="2820" y="1208955"/>
          <a:ext cx="12189179" cy="53182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7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1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1908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Diamond Sponsor</a:t>
                      </a: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9753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Platinum Sponsors</a:t>
                      </a: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2076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Gold </a:t>
                      </a:r>
                    </a:p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Sponsors</a:t>
                      </a: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Silver</a:t>
                      </a:r>
                    </a:p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Sponsors</a:t>
                      </a: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to our sponsors!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2025-05-15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RIPE 90, Lisbon, 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1DACC3C0-97A1-4FCF-9229-A0E18EA49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86" y="1336200"/>
            <a:ext cx="3850106" cy="82296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B52328E9-55AF-4CBA-A6B3-AE1F29AB48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44" y="1336200"/>
            <a:ext cx="2727284" cy="822960"/>
          </a:xfrm>
          <a:prstGeom prst="rect">
            <a:avLst/>
          </a:prstGeom>
        </p:spPr>
      </p:pic>
      <p:pic>
        <p:nvPicPr>
          <p:cNvPr id="48" name="Picture 2" descr="https://www.peeringdb.com/media/logos/LACNIC.png">
            <a:extLst>
              <a:ext uri="{FF2B5EF4-FFF2-40B4-BE49-F238E27FC236}">
                <a16:creationId xmlns:a16="http://schemas.microsoft.com/office/drawing/2014/main" id="{783BF82A-C021-4AA9-BAAB-D83531845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954" y="5498813"/>
            <a:ext cx="510921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B1DA0E9C-C4DD-4A7E-96FE-2A1127CD02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661" y="5498813"/>
            <a:ext cx="260032" cy="27432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46F890B7-3661-4E62-AC39-055D3126ADE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32" y="4453553"/>
            <a:ext cx="947884" cy="3657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856BBB-519A-4668-9CBB-092EFC6344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098" y="5498813"/>
            <a:ext cx="860309" cy="27432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699D6F-A1D2-45EC-AB28-854C6641A8B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017" y="5880559"/>
            <a:ext cx="1251122" cy="274320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D4B839CC-7853-4AE2-8E24-BF60E882BE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63" y="5498813"/>
            <a:ext cx="1686064" cy="274320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AE8F16B1-8A9D-4F9B-8022-73C4868A392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000" y="5880559"/>
            <a:ext cx="1193800" cy="274320"/>
          </a:xfrm>
          <a:prstGeom prst="rect">
            <a:avLst/>
          </a:prstGeom>
        </p:spPr>
      </p:pic>
      <p:pic>
        <p:nvPicPr>
          <p:cNvPr id="31" name="Picture 30" descr="A green and white flag&#10;&#10;Description automatically generated with medium confidence">
            <a:extLst>
              <a:ext uri="{FF2B5EF4-FFF2-40B4-BE49-F238E27FC236}">
                <a16:creationId xmlns:a16="http://schemas.microsoft.com/office/drawing/2014/main" id="{0F7E5497-FA19-42EC-97FE-8F29E95959E8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88" y="5880559"/>
            <a:ext cx="1117315" cy="27432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7727EF7-A8FA-4C1F-BC66-149ED250F205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224" y="5498813"/>
            <a:ext cx="1073767" cy="274320"/>
          </a:xfrm>
          <a:prstGeom prst="rect">
            <a:avLst/>
          </a:prstGeom>
        </p:spPr>
      </p:pic>
      <p:pic>
        <p:nvPicPr>
          <p:cNvPr id="32" name="Picture 5" descr="Amsterdam Internet Exchange BV">
            <a:extLst>
              <a:ext uri="{FF2B5EF4-FFF2-40B4-BE49-F238E27FC236}">
                <a16:creationId xmlns:a16="http://schemas.microsoft.com/office/drawing/2014/main" id="{C794EACA-AFF5-F486-B527-1218FD35B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93" y="3938588"/>
            <a:ext cx="423463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52498EAA-2AA8-0E20-1C5E-03663532C67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76" y="3938588"/>
            <a:ext cx="991616" cy="365760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61B26254-CC81-165F-C947-2281015895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038" y="3938588"/>
            <a:ext cx="1506839" cy="36576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38AF8FB-6D94-85E0-2F3A-1EC3027B6F5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31" y="4453553"/>
            <a:ext cx="1097280" cy="365760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8C51F32D-5BBC-249B-1EFA-C3D0E26D39B9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631" y="4453553"/>
            <a:ext cx="820120" cy="365760"/>
          </a:xfrm>
          <a:prstGeom prst="rect">
            <a:avLst/>
          </a:prstGeom>
        </p:spPr>
      </p:pic>
      <p:pic>
        <p:nvPicPr>
          <p:cNvPr id="16" name="Picture 15" descr="A picture containing font, graphics, screenshot, logo&#10;&#10;Description automatically generated">
            <a:extLst>
              <a:ext uri="{FF2B5EF4-FFF2-40B4-BE49-F238E27FC236}">
                <a16:creationId xmlns:a16="http://schemas.microsoft.com/office/drawing/2014/main" id="{E4EB5199-4BAC-C1CE-85CC-00DFEEF259B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92" y="5498813"/>
            <a:ext cx="1378492" cy="274320"/>
          </a:xfrm>
          <a:prstGeom prst="rect">
            <a:avLst/>
          </a:prstGeom>
        </p:spPr>
      </p:pic>
      <p:pic>
        <p:nvPicPr>
          <p:cNvPr id="19" name="Picture 18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570D316D-AD26-E2B3-6A92-B60A4C6D05E6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397" y="5880559"/>
            <a:ext cx="1038352" cy="274320"/>
          </a:xfrm>
          <a:prstGeom prst="rect">
            <a:avLst/>
          </a:prstGeom>
        </p:spPr>
      </p:pic>
      <p:pic>
        <p:nvPicPr>
          <p:cNvPr id="23" name="Picture 22" descr="A logo on a black background&#10;&#10;Description automatically generated">
            <a:extLst>
              <a:ext uri="{FF2B5EF4-FFF2-40B4-BE49-F238E27FC236}">
                <a16:creationId xmlns:a16="http://schemas.microsoft.com/office/drawing/2014/main" id="{F4E2827E-4A3A-B4CF-C7BF-49E1F4D3633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31" y="2408655"/>
            <a:ext cx="1437083" cy="5486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BAC883-B6D1-4E2D-4B52-9D29D0F5F63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64" y="2408655"/>
            <a:ext cx="1340760" cy="548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F3D7B7-5539-07A0-8C57-CB1D5F42B10B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483" y="2408655"/>
            <a:ext cx="598516" cy="548640"/>
          </a:xfrm>
          <a:prstGeom prst="rect">
            <a:avLst/>
          </a:prstGeom>
        </p:spPr>
      </p:pic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C5964C2-D4FD-CF8A-BE55-4A49247D7FA3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218" y="3090492"/>
            <a:ext cx="2721401" cy="5486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F59CD92-9D06-9400-D876-B92170D579E4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284" y="3090492"/>
            <a:ext cx="2192254" cy="548640"/>
          </a:xfrm>
          <a:prstGeom prst="rect">
            <a:avLst/>
          </a:prstGeom>
        </p:spPr>
      </p:pic>
      <p:pic>
        <p:nvPicPr>
          <p:cNvPr id="49" name="Picture 48" descr="Venn diagram&#10;&#10;Description automatically generated with medium confidence">
            <a:extLst>
              <a:ext uri="{FF2B5EF4-FFF2-40B4-BE49-F238E27FC236}">
                <a16:creationId xmlns:a16="http://schemas.microsoft.com/office/drawing/2014/main" id="{D54E7B30-9387-9C44-0F03-E73A1AD2D0CE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27" y="1336200"/>
            <a:ext cx="822960" cy="822960"/>
          </a:xfrm>
          <a:prstGeom prst="rect">
            <a:avLst/>
          </a:prstGeom>
        </p:spPr>
      </p:pic>
      <p:pic>
        <p:nvPicPr>
          <p:cNvPr id="24" name="Picture 23" descr="A blue triangle with a black background&#10;&#10;Description automatically generated">
            <a:extLst>
              <a:ext uri="{FF2B5EF4-FFF2-40B4-BE49-F238E27FC236}">
                <a16:creationId xmlns:a16="http://schemas.microsoft.com/office/drawing/2014/main" id="{441B77E4-974D-ADBC-9A0B-1C7C4A6D6C0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67" y="3090492"/>
            <a:ext cx="1436231" cy="548640"/>
          </a:xfrm>
          <a:prstGeom prst="rect">
            <a:avLst/>
          </a:prstGeom>
        </p:spPr>
      </p:pic>
      <p:pic>
        <p:nvPicPr>
          <p:cNvPr id="28" name="Picture 27" descr="A black and blue logo&#10;&#10;Description automatically generated">
            <a:extLst>
              <a:ext uri="{FF2B5EF4-FFF2-40B4-BE49-F238E27FC236}">
                <a16:creationId xmlns:a16="http://schemas.microsoft.com/office/drawing/2014/main" id="{BE4BF0FD-C361-6CDA-5544-9664B46AE16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06" y="3938588"/>
            <a:ext cx="1797191" cy="365760"/>
          </a:xfrm>
          <a:prstGeom prst="rect">
            <a:avLst/>
          </a:prstGeom>
        </p:spPr>
      </p:pic>
      <p:pic>
        <p:nvPicPr>
          <p:cNvPr id="30" name="Picture 29" descr="A blue and black text&#10;&#10;Description automatically generated">
            <a:extLst>
              <a:ext uri="{FF2B5EF4-FFF2-40B4-BE49-F238E27FC236}">
                <a16:creationId xmlns:a16="http://schemas.microsoft.com/office/drawing/2014/main" id="{E2A3752D-C3FE-CB1A-8A2B-00EC9D3A683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46" y="5880559"/>
            <a:ext cx="1540934" cy="2743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FEA38E-6A8B-1842-27CF-EBC27D46C44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71" y="4453553"/>
            <a:ext cx="3810241" cy="365760"/>
          </a:xfrm>
          <a:prstGeom prst="rect">
            <a:avLst/>
          </a:prstGeom>
        </p:spPr>
      </p:pic>
      <p:pic>
        <p:nvPicPr>
          <p:cNvPr id="40" name="Picture 39" descr="A black background with blue and pink letters&#10;&#10;Description automatically generated">
            <a:extLst>
              <a:ext uri="{FF2B5EF4-FFF2-40B4-BE49-F238E27FC236}">
                <a16:creationId xmlns:a16="http://schemas.microsoft.com/office/drawing/2014/main" id="{86801B9D-A4AB-67C9-2BCD-B03EAA7D440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83" y="5498813"/>
            <a:ext cx="1179871" cy="274320"/>
          </a:xfrm>
          <a:prstGeom prst="rect">
            <a:avLst/>
          </a:prstGeom>
        </p:spPr>
      </p:pic>
      <p:pic>
        <p:nvPicPr>
          <p:cNvPr id="51" name="Picture 50" descr="A blue and black logo&#10;&#10;Description automatically generated">
            <a:extLst>
              <a:ext uri="{FF2B5EF4-FFF2-40B4-BE49-F238E27FC236}">
                <a16:creationId xmlns:a16="http://schemas.microsoft.com/office/drawing/2014/main" id="{B18F5901-E655-0B8A-89F6-CDF63D13E6A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262" y="5880559"/>
            <a:ext cx="1241160" cy="274320"/>
          </a:xfrm>
          <a:prstGeom prst="rect">
            <a:avLst/>
          </a:prstGeom>
        </p:spPr>
      </p:pic>
      <p:pic>
        <p:nvPicPr>
          <p:cNvPr id="43" name="Picture 42" descr="A green letters and numbers&#10;&#10;Description automatically generated">
            <a:extLst>
              <a:ext uri="{FF2B5EF4-FFF2-40B4-BE49-F238E27FC236}">
                <a16:creationId xmlns:a16="http://schemas.microsoft.com/office/drawing/2014/main" id="{54BC6CD3-FFB2-5315-9AB8-A65C2B8473F8}"/>
              </a:ext>
            </a:extLst>
          </p:cNvPr>
          <p:cNvPicPr>
            <a:picLocks noChangeAspect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77" y="5880559"/>
            <a:ext cx="1410788" cy="274320"/>
          </a:xfrm>
          <a:prstGeom prst="rect">
            <a:avLst/>
          </a:prstGeom>
        </p:spPr>
      </p:pic>
      <p:pic>
        <p:nvPicPr>
          <p:cNvPr id="44" name="Picture 43" descr="A black and white logo&#10;&#10;Description automatically generated">
            <a:extLst>
              <a:ext uri="{FF2B5EF4-FFF2-40B4-BE49-F238E27FC236}">
                <a16:creationId xmlns:a16="http://schemas.microsoft.com/office/drawing/2014/main" id="{3E7622BE-ED0B-4933-F112-4E128882E717}"/>
              </a:ext>
            </a:extLst>
          </p:cNvPr>
          <p:cNvPicPr>
            <a:picLocks noChangeAspect="1"/>
          </p:cNvPicPr>
          <p:nvPr/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623" y="3938588"/>
            <a:ext cx="1026396" cy="365760"/>
          </a:xfrm>
          <a:prstGeom prst="rect">
            <a:avLst/>
          </a:prstGeom>
        </p:spPr>
      </p:pic>
      <p:pic>
        <p:nvPicPr>
          <p:cNvPr id="41" name="Picture 40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EC9C4A9E-ED38-2182-514A-1D992483127D}"/>
              </a:ext>
            </a:extLst>
          </p:cNvPr>
          <p:cNvPicPr>
            <a:picLocks noChangeAspect="1"/>
          </p:cNvPicPr>
          <p:nvPr/>
        </p:nvPicPr>
        <p:blipFill>
          <a:blip r:embed="rId3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88" y="5498813"/>
            <a:ext cx="892034" cy="27432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9FA2C0AC-81D4-4283-A888-7DCA11D488D2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878212" y="3938588"/>
            <a:ext cx="1211334" cy="36576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6BD653E8-F473-4EFC-AC94-2DE59101AF82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18" y="5077358"/>
            <a:ext cx="857438" cy="274320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medium confidence">
            <a:extLst>
              <a:ext uri="{FF2B5EF4-FFF2-40B4-BE49-F238E27FC236}">
                <a16:creationId xmlns:a16="http://schemas.microsoft.com/office/drawing/2014/main" id="{B8FBD7E8-6692-4DD5-9E0E-58D100BBF5C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88" y="5077358"/>
            <a:ext cx="1336291" cy="27432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73D4104-1C4E-8A1D-1D97-E5EB92E977B3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11" y="5077358"/>
            <a:ext cx="1920240" cy="274320"/>
          </a:xfrm>
          <a:prstGeom prst="rect">
            <a:avLst/>
          </a:prstGeom>
        </p:spPr>
      </p:pic>
      <p:pic>
        <p:nvPicPr>
          <p:cNvPr id="10" name="Picture 9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3346625B-0755-A9B1-4394-18299258F544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283" y="5077358"/>
            <a:ext cx="1733706" cy="27432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CBA41D77-4273-85A8-BCA7-2DDBFF8E981D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7546093" y="5077358"/>
            <a:ext cx="1171823" cy="274320"/>
          </a:xfrm>
          <a:prstGeom prst="rect">
            <a:avLst/>
          </a:prstGeom>
        </p:spPr>
      </p:pic>
      <p:pic>
        <p:nvPicPr>
          <p:cNvPr id="11" name="Picture 10" descr="A black and orange logo&#10;&#10;Description automatically generated">
            <a:extLst>
              <a:ext uri="{FF2B5EF4-FFF2-40B4-BE49-F238E27FC236}">
                <a16:creationId xmlns:a16="http://schemas.microsoft.com/office/drawing/2014/main" id="{353CADAD-2FE0-9392-C727-7B428E0C4CE4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23" y="5077358"/>
            <a:ext cx="690403" cy="274320"/>
          </a:xfrm>
          <a:prstGeom prst="rect">
            <a:avLst/>
          </a:prstGeom>
        </p:spPr>
      </p:pic>
      <p:pic>
        <p:nvPicPr>
          <p:cNvPr id="34" name="Picture 33" descr="A blue and black logo&#10;&#10;Description automatically generated">
            <a:extLst>
              <a:ext uri="{FF2B5EF4-FFF2-40B4-BE49-F238E27FC236}">
                <a16:creationId xmlns:a16="http://schemas.microsoft.com/office/drawing/2014/main" id="{0DA3CF3D-EF0C-AD45-FB24-E3C42738E552}"/>
              </a:ext>
            </a:extLst>
          </p:cNvPr>
          <p:cNvPicPr>
            <a:picLocks noChangeAspect="1"/>
          </p:cNvPicPr>
          <p:nvPr/>
        </p:nvPicPr>
        <p:blipFill>
          <a:blip r:embed="rId4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93" y="4453553"/>
            <a:ext cx="803750" cy="36576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BD2B3096-6F52-749C-A82F-32834998C00B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594317" y="3938588"/>
            <a:ext cx="1306286" cy="365760"/>
          </a:xfrm>
          <a:prstGeom prst="rect">
            <a:avLst/>
          </a:prstGeom>
        </p:spPr>
      </p:pic>
      <p:pic>
        <p:nvPicPr>
          <p:cNvPr id="53" name="Picture 5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87596B0-0FE3-B28D-ADCD-E789AA512573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545" y="5498813"/>
            <a:ext cx="1157468" cy="27432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D7632853-E925-C420-B809-3346E4665D8C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6648168" y="2408655"/>
            <a:ext cx="1135954" cy="548640"/>
          </a:xfrm>
          <a:prstGeom prst="rect">
            <a:avLst/>
          </a:prstGeom>
        </p:spPr>
      </p:pic>
      <p:pic>
        <p:nvPicPr>
          <p:cNvPr id="54" name="Picture 53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3975BC8E-530C-1D74-EAC2-A9B436A5EBB2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22" y="4453553"/>
            <a:ext cx="1785289" cy="3657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5E2669-2CB2-8C08-EF52-BB1166DA5CDA}"/>
              </a:ext>
            </a:extLst>
          </p:cNvPr>
          <p:cNvPicPr>
            <a:picLocks noChangeAspect="1"/>
          </p:cNvPicPr>
          <p:nvPr/>
        </p:nvPicPr>
        <p:blipFill>
          <a:blip r:embed="rId5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5746" y="5077358"/>
            <a:ext cx="810798" cy="274320"/>
          </a:xfrm>
          <a:prstGeom prst="rect">
            <a:avLst/>
          </a:prstGeom>
        </p:spPr>
      </p:pic>
      <p:pic>
        <p:nvPicPr>
          <p:cNvPr id="39" name="Picture 38" descr="A colorful circle logo on a black background&#10;&#10;Description automatically generated">
            <a:extLst>
              <a:ext uri="{FF2B5EF4-FFF2-40B4-BE49-F238E27FC236}">
                <a16:creationId xmlns:a16="http://schemas.microsoft.com/office/drawing/2014/main" id="{F30C630E-E5EE-42B9-5FFB-D4B5DD27A2A1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89" y="2408655"/>
            <a:ext cx="1652807" cy="548640"/>
          </a:xfrm>
          <a:prstGeom prst="rect">
            <a:avLst/>
          </a:prstGeom>
        </p:spPr>
      </p:pic>
      <p:pic>
        <p:nvPicPr>
          <p:cNvPr id="55" name="Picture 54" descr="A logo for a foundation&#10;&#10;Description automatically generated">
            <a:extLst>
              <a:ext uri="{FF2B5EF4-FFF2-40B4-BE49-F238E27FC236}">
                <a16:creationId xmlns:a16="http://schemas.microsoft.com/office/drawing/2014/main" id="{90CE6FE0-1CAD-58C7-97D7-F758AC9EBBAB}"/>
              </a:ext>
            </a:extLst>
          </p:cNvPr>
          <p:cNvPicPr>
            <a:picLocks noChangeAspect="1"/>
          </p:cNvPicPr>
          <p:nvPr/>
        </p:nvPicPr>
        <p:blipFill>
          <a:blip r:embed="rId5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93" y="2408655"/>
            <a:ext cx="1019169" cy="54864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1947B6F-705E-1EBE-82A2-E927A52E1857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8066088" y="3090492"/>
            <a:ext cx="1654675" cy="548640"/>
          </a:xfrm>
          <a:prstGeom prst="rect">
            <a:avLst/>
          </a:prstGeom>
        </p:spPr>
      </p:pic>
      <p:pic>
        <p:nvPicPr>
          <p:cNvPr id="15" name="Picture 14" descr="A red and white symbol&#10;&#10;AI-generated content may be incorrect.">
            <a:extLst>
              <a:ext uri="{FF2B5EF4-FFF2-40B4-BE49-F238E27FC236}">
                <a16:creationId xmlns:a16="http://schemas.microsoft.com/office/drawing/2014/main" id="{3CF90DE9-B136-1492-39E9-E3BC5092BB80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78" y="4453553"/>
            <a:ext cx="770266" cy="365760"/>
          </a:xfrm>
          <a:prstGeom prst="rect">
            <a:avLst/>
          </a:prstGeom>
        </p:spPr>
      </p:pic>
      <p:pic>
        <p:nvPicPr>
          <p:cNvPr id="33" name="Picture 32" descr="A green and black logo&#10;&#10;AI-generated content may be incorrect.">
            <a:extLst>
              <a:ext uri="{FF2B5EF4-FFF2-40B4-BE49-F238E27FC236}">
                <a16:creationId xmlns:a16="http://schemas.microsoft.com/office/drawing/2014/main" id="{503027E1-8F48-C305-48FA-B2E99542E6C0}"/>
              </a:ext>
            </a:extLst>
          </p:cNvPr>
          <p:cNvPicPr>
            <a:picLocks noChangeAspect="1"/>
          </p:cNvPicPr>
          <p:nvPr/>
        </p:nvPicPr>
        <p:blipFill>
          <a:blip r:embed="rId5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139" y="3090492"/>
            <a:ext cx="1959429" cy="548640"/>
          </a:xfrm>
          <a:prstGeom prst="rect">
            <a:avLst/>
          </a:prstGeom>
        </p:spPr>
      </p:pic>
      <p:pic>
        <p:nvPicPr>
          <p:cNvPr id="56" name="Picture 55" descr="A group of blue squares&#10;&#10;AI-generated content may be incorrect.">
            <a:extLst>
              <a:ext uri="{FF2B5EF4-FFF2-40B4-BE49-F238E27FC236}">
                <a16:creationId xmlns:a16="http://schemas.microsoft.com/office/drawing/2014/main" id="{BC9569B0-FD09-D7D9-EE03-3528FE419C94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356" y="5077358"/>
            <a:ext cx="462104" cy="27432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BE3B1F-651A-6017-730C-33528B28B925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245566" y="3938588"/>
            <a:ext cx="123952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49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eringDB Colors">
      <a:dk1>
        <a:srgbClr val="00203E"/>
      </a:dk1>
      <a:lt1>
        <a:srgbClr val="F1F1F1"/>
      </a:lt1>
      <a:dk2>
        <a:srgbClr val="000000"/>
      </a:dk2>
      <a:lt2>
        <a:srgbClr val="FFFFFF"/>
      </a:lt2>
      <a:accent1>
        <a:srgbClr val="33744A"/>
      </a:accent1>
      <a:accent2>
        <a:srgbClr val="1C3F28"/>
      </a:accent2>
      <a:accent3>
        <a:srgbClr val="4B6063"/>
      </a:accent3>
      <a:accent4>
        <a:srgbClr val="B0DBD8"/>
      </a:accent4>
      <a:accent5>
        <a:srgbClr val="C7968D"/>
      </a:accent5>
      <a:accent6>
        <a:srgbClr val="961E1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Office PowerPoint</Application>
  <PresentationFormat>Widescreen</PresentationFormat>
  <Paragraphs>91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Lato</vt:lpstr>
      <vt:lpstr>Lato Black</vt:lpstr>
      <vt:lpstr>Arial</vt:lpstr>
      <vt:lpstr>Office Theme</vt:lpstr>
      <vt:lpstr>Important News</vt:lpstr>
      <vt:lpstr>Agenda</vt:lpstr>
      <vt:lpstr>Board of Directors and Officers</vt:lpstr>
      <vt:lpstr>Search and data quality</vt:lpstr>
      <vt:lpstr>Upcoming webUI changes</vt:lpstr>
      <vt:lpstr>“Planned” status and notifications</vt:lpstr>
      <vt:lpstr>Mandatory MFA starts in July</vt:lpstr>
      <vt:lpstr>2025 Roadmap: Interconnection Analysis</vt:lpstr>
      <vt:lpstr>Thank you to our sponsors!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Greg Hankins</dc:creator>
  <cp:lastModifiedBy>Greg Hankins</cp:lastModifiedBy>
  <cp:revision>1</cp:revision>
  <dcterms:created xsi:type="dcterms:W3CDTF">2025-01-28T19:33:25Z</dcterms:created>
  <dcterms:modified xsi:type="dcterms:W3CDTF">2025-05-06T19:38:39Z</dcterms:modified>
</cp:coreProperties>
</file>