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8" r:id="rId5"/>
    <p:sldId id="287" r:id="rId6"/>
    <p:sldId id="285" r:id="rId7"/>
    <p:sldId id="286" r:id="rId8"/>
    <p:sldId id="288" r:id="rId9"/>
    <p:sldId id="289" r:id="rId10"/>
    <p:sldId id="290" r:id="rId11"/>
    <p:sldId id="291" r:id="rId12"/>
    <p:sldId id="294" r:id="rId13"/>
    <p:sldId id="293" r:id="rId14"/>
    <p:sldId id="292" r:id="rId15"/>
    <p:sldId id="295" r:id="rId16"/>
    <p:sldId id="296" r:id="rId17"/>
    <p:sldId id="29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D5"/>
    <a:srgbClr val="FFC5C5"/>
    <a:srgbClr val="EBDEF6"/>
    <a:srgbClr val="E2CFF1"/>
    <a:srgbClr val="FFC000"/>
    <a:srgbClr val="FFFF00"/>
    <a:srgbClr val="0356B1"/>
    <a:srgbClr val="024EA2"/>
    <a:srgbClr val="024B9C"/>
    <a:srgbClr val="035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87245" autoAdjust="0"/>
  </p:normalViewPr>
  <p:slideViewPr>
    <p:cSldViewPr snapToGrid="0">
      <p:cViewPr varScale="1">
        <p:scale>
          <a:sx n="94" d="100"/>
          <a:sy n="94" d="100"/>
        </p:scale>
        <p:origin x="2784" y="72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INI Fabrizia (CNECT)" userId="bb3a1620-8b98-49ae-bc68-df02c5bae222" providerId="ADAL" clId="{033C193E-CC69-C649-8BA2-91697A8ED8D3}"/>
    <pc:docChg chg="delSld">
      <pc:chgData name="BENINI Fabrizia (CNECT)" userId="bb3a1620-8b98-49ae-bc68-df02c5bae222" providerId="ADAL" clId="{033C193E-CC69-C649-8BA2-91697A8ED8D3}" dt="2025-05-14T14:25:40.096" v="0" actId="21"/>
      <pc:docMkLst>
        <pc:docMk/>
      </pc:docMkLst>
      <pc:sldChg chg="del">
        <pc:chgData name="BENINI Fabrizia (CNECT)" userId="bb3a1620-8b98-49ae-bc68-df02c5bae222" providerId="ADAL" clId="{033C193E-CC69-C649-8BA2-91697A8ED8D3}" dt="2025-05-14T14:25:40.096" v="0" actId="21"/>
        <pc:sldMkLst>
          <pc:docMk/>
          <pc:sldMk cId="4148744013" sldId="29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9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141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820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goran.milenkovic@ec.europa.eu" TargetMode="External"/><Relationship Id="rId2" Type="http://schemas.openxmlformats.org/officeDocument/2006/relationships/hyperlink" Target="mailto:ruediger.martin@ec.europa.e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044791" y="1992573"/>
            <a:ext cx="10065224" cy="1624388"/>
          </a:xfrm>
        </p:spPr>
        <p:txBody>
          <a:bodyPr wrap="square">
            <a:noAutofit/>
          </a:bodyPr>
          <a:lstStyle/>
          <a:p>
            <a:r>
              <a:rPr lang="en-GB" sz="5400" dirty="0"/>
              <a:t>Multi-stakeholder Forum on Internet Standards Deployment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186530" y="5315803"/>
            <a:ext cx="2268760" cy="113985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sz="1800" dirty="0"/>
              <a:t>RIPE90</a:t>
            </a:r>
          </a:p>
          <a:p>
            <a:pPr>
              <a:spcAft>
                <a:spcPts val="600"/>
              </a:spcAft>
            </a:pPr>
            <a:r>
              <a:rPr lang="en-GB" sz="1800" dirty="0"/>
              <a:t>15-May-2025</a:t>
            </a:r>
          </a:p>
          <a:p>
            <a:pPr>
              <a:spcAft>
                <a:spcPts val="600"/>
              </a:spcAft>
            </a:pPr>
            <a:r>
              <a:rPr lang="en-GB" sz="1800" dirty="0"/>
              <a:t>Lisbon, Portugal</a:t>
            </a:r>
          </a:p>
          <a:p>
            <a:endParaRPr lang="en-GB" sz="1800" dirty="0"/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55C1ABC9-265A-187B-4966-A40CB6DF10CB}"/>
              </a:ext>
            </a:extLst>
          </p:cNvPr>
          <p:cNvSpPr txBox="1">
            <a:spLocks/>
          </p:cNvSpPr>
          <p:nvPr/>
        </p:nvSpPr>
        <p:spPr>
          <a:xfrm>
            <a:off x="1055425" y="5315803"/>
            <a:ext cx="5951432" cy="1139852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FontTx/>
              <a:buNone/>
              <a:defRPr sz="220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8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en-GB" sz="1800" dirty="0"/>
              <a:t>Martin </a:t>
            </a:r>
            <a:r>
              <a:rPr lang="en-GB" sz="1800" dirty="0" err="1"/>
              <a:t>Rüdiger</a:t>
            </a:r>
            <a:r>
              <a:rPr lang="en-GB" sz="1800" dirty="0"/>
              <a:t>, DG CNECT</a:t>
            </a:r>
          </a:p>
          <a:p>
            <a:pPr algn="l">
              <a:spcAft>
                <a:spcPts val="600"/>
              </a:spcAft>
            </a:pPr>
            <a:r>
              <a:rPr lang="en-GB" sz="1800" dirty="0"/>
              <a:t>Goran Milenkovic, DG JRC</a:t>
            </a:r>
          </a:p>
          <a:p>
            <a:pPr algn="l">
              <a:spcAft>
                <a:spcPts val="600"/>
              </a:spcAft>
            </a:pPr>
            <a:r>
              <a:rPr lang="en-GB" sz="1800" dirty="0"/>
              <a:t>European Commission</a:t>
            </a:r>
          </a:p>
        </p:txBody>
      </p:sp>
      <p:sp>
        <p:nvSpPr>
          <p:cNvPr id="3" name="Title 5">
            <a:extLst>
              <a:ext uri="{FF2B5EF4-FFF2-40B4-BE49-F238E27FC236}">
                <a16:creationId xmlns:a16="http://schemas.microsoft.com/office/drawing/2014/main" id="{37DECF36-54DA-DCAF-1ED6-D0AD78F3638A}"/>
              </a:ext>
            </a:extLst>
          </p:cNvPr>
          <p:cNvSpPr txBox="1">
            <a:spLocks/>
          </p:cNvSpPr>
          <p:nvPr/>
        </p:nvSpPr>
        <p:spPr>
          <a:xfrm>
            <a:off x="1063388" y="3820161"/>
            <a:ext cx="10065224" cy="416559"/>
          </a:xfrm>
          <a:prstGeom prst="rect">
            <a:avLst/>
          </a:prstGeom>
        </p:spPr>
        <p:txBody>
          <a:bodyPr vert="horz" wrap="square" lIns="91440" tIns="45720" rIns="9144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Draft concept</a:t>
            </a:r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Stakeholder Landscape</a:t>
            </a:r>
          </a:p>
        </p:txBody>
      </p:sp>
      <p:sp>
        <p:nvSpPr>
          <p:cNvPr id="5" name="Rectangle 4"/>
          <p:cNvSpPr/>
          <p:nvPr/>
        </p:nvSpPr>
        <p:spPr>
          <a:xfrm>
            <a:off x="1406151" y="2051901"/>
            <a:ext cx="1813933" cy="171391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dirty="0"/>
          </a:p>
          <a:p>
            <a:pPr algn="ctr"/>
            <a:r>
              <a:rPr lang="en-GB" dirty="0"/>
              <a:t>NIS2 stakeholders – relevant entities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43459" y="2051901"/>
            <a:ext cx="1813933" cy="171391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EU </a:t>
            </a:r>
            <a:r>
              <a:rPr lang="en-GB" dirty="0" err="1"/>
              <a:t>Telcos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5280767" y="2051901"/>
            <a:ext cx="1813933" cy="171391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Equipment vendors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9148068" y="2051901"/>
            <a:ext cx="1813933" cy="171391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dirty="0"/>
          </a:p>
          <a:p>
            <a:pPr algn="ctr"/>
            <a:r>
              <a:rPr lang="en-GB" dirty="0"/>
              <a:t>EUIBAs and national public administration entities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218075" y="2051900"/>
            <a:ext cx="1813933" cy="171391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MESSEU</a:t>
            </a:r>
          </a:p>
          <a:p>
            <a:pPr algn="ctr"/>
            <a:r>
              <a:rPr lang="en-GB" dirty="0"/>
              <a:t>community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148068" y="3879656"/>
            <a:ext cx="1813933" cy="171391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2800" dirty="0"/>
              <a:t>…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406151" y="3879656"/>
            <a:ext cx="1813933" cy="171391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RIPE community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343459" y="3879656"/>
            <a:ext cx="1813933" cy="171391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ICAAN community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280767" y="3879656"/>
            <a:ext cx="1813933" cy="171391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MANRS community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218075" y="3879656"/>
            <a:ext cx="1813933" cy="171391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IETF community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53FA9-C6B6-1206-C6E4-31AB598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10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E2D5FA-5ECA-3C7D-3A61-856EF702C124}"/>
              </a:ext>
            </a:extLst>
          </p:cNvPr>
          <p:cNvSpPr txBox="1"/>
          <p:nvPr/>
        </p:nvSpPr>
        <p:spPr>
          <a:xfrm>
            <a:off x="970722" y="1473892"/>
            <a:ext cx="60977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Aft>
                <a:spcPts val="600"/>
              </a:spcAft>
              <a:buClrTx/>
              <a:buNone/>
            </a:pPr>
            <a:r>
              <a:rPr lang="en-US" dirty="0"/>
              <a:t>Potential members:</a:t>
            </a:r>
          </a:p>
        </p:txBody>
      </p:sp>
    </p:spTree>
    <p:extLst>
      <p:ext uri="{BB962C8B-B14F-4D97-AF65-F5344CB8AC3E}">
        <p14:creationId xmlns:p14="http://schemas.microsoft.com/office/powerpoint/2010/main" val="925160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5" grpId="0" animBg="1"/>
      <p:bldP spid="26" grpId="0" animBg="1"/>
      <p:bldP spid="31" grpId="0" animBg="1"/>
      <p:bldP spid="32" grpId="0" animBg="1"/>
      <p:bldP spid="33" grpId="0" animBg="1"/>
      <p:bldP spid="28" grpId="0" animBg="1"/>
      <p:bldP spid="29" grpId="0" animBg="1"/>
      <p:bldP spid="30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 and organisation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223820" y="1783968"/>
            <a:ext cx="2024949" cy="2163918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WS1:</a:t>
            </a:r>
          </a:p>
          <a:p>
            <a:pPr algn="ctr"/>
            <a:r>
              <a:rPr lang="en-GB" dirty="0"/>
              <a:t>Network layer comm. protocols</a:t>
            </a:r>
          </a:p>
        </p:txBody>
      </p:sp>
      <p:sp>
        <p:nvSpPr>
          <p:cNvPr id="7" name="Rectangle 6"/>
          <p:cNvSpPr/>
          <p:nvPr/>
        </p:nvSpPr>
        <p:spPr>
          <a:xfrm>
            <a:off x="4353371" y="1783968"/>
            <a:ext cx="2064858" cy="216391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WS2:</a:t>
            </a:r>
          </a:p>
          <a:p>
            <a:pPr algn="ctr"/>
            <a:r>
              <a:rPr lang="en-GB" dirty="0"/>
              <a:t>E-mail security protocols</a:t>
            </a:r>
          </a:p>
        </p:txBody>
      </p:sp>
      <p:sp>
        <p:nvSpPr>
          <p:cNvPr id="8" name="Rectangle 7"/>
          <p:cNvSpPr/>
          <p:nvPr/>
        </p:nvSpPr>
        <p:spPr>
          <a:xfrm>
            <a:off x="6522831" y="1783968"/>
            <a:ext cx="2065358" cy="216391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WS3:</a:t>
            </a:r>
          </a:p>
          <a:p>
            <a:pPr algn="ctr"/>
            <a:r>
              <a:rPr lang="en-GB" dirty="0"/>
              <a:t>DNS Security</a:t>
            </a:r>
          </a:p>
        </p:txBody>
      </p:sp>
      <p:sp>
        <p:nvSpPr>
          <p:cNvPr id="9" name="Rectangle 8"/>
          <p:cNvSpPr/>
          <p:nvPr/>
        </p:nvSpPr>
        <p:spPr>
          <a:xfrm>
            <a:off x="8692790" y="1783968"/>
            <a:ext cx="2064857" cy="216391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WS4:</a:t>
            </a:r>
          </a:p>
          <a:p>
            <a:pPr algn="ctr"/>
            <a:r>
              <a:rPr lang="en-GB" dirty="0"/>
              <a:t>Internet Routing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90361" y="3548744"/>
            <a:ext cx="1709980" cy="295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dirty="0">
                <a:solidFill>
                  <a:srgbClr val="0070C0"/>
                </a:solidFill>
              </a:rPr>
              <a:t>TEG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97880" y="3557630"/>
            <a:ext cx="1743367" cy="2861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dirty="0">
                <a:solidFill>
                  <a:srgbClr val="0070C0"/>
                </a:solidFill>
              </a:rPr>
              <a:t>TEG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667025" y="3548743"/>
            <a:ext cx="1770855" cy="295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dirty="0">
                <a:solidFill>
                  <a:srgbClr val="0070C0"/>
                </a:solidFill>
              </a:rPr>
              <a:t>TEG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837299" y="3566594"/>
            <a:ext cx="1772734" cy="295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600" dirty="0">
                <a:solidFill>
                  <a:srgbClr val="0070C0"/>
                </a:solidFill>
              </a:rPr>
              <a:t>TEG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28421" y="1888604"/>
            <a:ext cx="1709979" cy="3794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WS1 chair(s)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497880" y="1888604"/>
            <a:ext cx="1743367" cy="3794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WS2 chair(s)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605085" y="1888604"/>
            <a:ext cx="1832795" cy="3794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WS3 chair(s)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837299" y="1888604"/>
            <a:ext cx="1772734" cy="3794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WS4 chair(s)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2798" y="1399582"/>
            <a:ext cx="10772743" cy="976437"/>
          </a:xfrm>
          <a:prstGeom prst="rect">
            <a:avLst/>
          </a:prstGeom>
          <a:solidFill>
            <a:schemeClr val="tx1">
              <a:lumMod val="40000"/>
              <a:lumOff val="60000"/>
              <a:alpha val="49020"/>
            </a:schemeClr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600" b="1" dirty="0">
                <a:solidFill>
                  <a:schemeClr val="bg1">
                    <a:lumMod val="50000"/>
                  </a:schemeClr>
                </a:solidFill>
              </a:rPr>
              <a:t>Coordination Group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96201" y="1879808"/>
            <a:ext cx="1280515" cy="3882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sz="1400" dirty="0">
                <a:solidFill>
                  <a:srgbClr val="0070C0"/>
                </a:solidFill>
              </a:rPr>
              <a:t>Forum chair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970722" y="4535713"/>
            <a:ext cx="10822679" cy="1669829"/>
          </a:xfrm>
        </p:spPr>
        <p:txBody>
          <a:bodyPr numCol="2"/>
          <a:lstStyle/>
          <a:p>
            <a:r>
              <a:rPr lang="en-US" sz="2000" dirty="0"/>
              <a:t>Plenary meetings</a:t>
            </a:r>
          </a:p>
          <a:p>
            <a:r>
              <a:rPr lang="en-US" sz="2000" dirty="0"/>
              <a:t>WS meetings</a:t>
            </a:r>
          </a:p>
          <a:p>
            <a:r>
              <a:rPr lang="en-US" sz="2000" dirty="0"/>
              <a:t>Coordination group meetings</a:t>
            </a:r>
          </a:p>
          <a:p>
            <a:r>
              <a:rPr lang="en-US" sz="2000" dirty="0"/>
              <a:t>TEG working sessions</a:t>
            </a:r>
          </a:p>
          <a:p>
            <a:r>
              <a:rPr lang="en-US" sz="2000" dirty="0"/>
              <a:t>Collaboration platform</a:t>
            </a:r>
            <a:br>
              <a:rPr lang="en-GB" sz="2000" dirty="0"/>
            </a:br>
            <a:endParaRPr lang="en-GB" sz="2000" dirty="0"/>
          </a:p>
        </p:txBody>
      </p:sp>
      <p:sp>
        <p:nvSpPr>
          <p:cNvPr id="3" name="Rectangle 2"/>
          <p:cNvSpPr/>
          <p:nvPr/>
        </p:nvSpPr>
        <p:spPr>
          <a:xfrm>
            <a:off x="10050967" y="4197159"/>
            <a:ext cx="21410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Pristina" panose="03060402040406080204" pitchFamily="66" charset="0"/>
              </a:rPr>
              <a:t>Technical Editorial Group</a:t>
            </a:r>
            <a:endParaRPr lang="en-GB" sz="1600" dirty="0">
              <a:latin typeface="Pristina" panose="03060402040406080204" pitchFamily="66" charset="0"/>
            </a:endParaRPr>
          </a:p>
        </p:txBody>
      </p:sp>
      <p:cxnSp>
        <p:nvCxnSpPr>
          <p:cNvPr id="25" name="Curved Connector 24"/>
          <p:cNvCxnSpPr>
            <a:stCxn id="3" idx="0"/>
          </p:cNvCxnSpPr>
          <p:nvPr/>
        </p:nvCxnSpPr>
        <p:spPr>
          <a:xfrm rot="16200000" flipV="1">
            <a:off x="10565490" y="3641164"/>
            <a:ext cx="428047" cy="683943"/>
          </a:xfrm>
          <a:prstGeom prst="curvedConnector2">
            <a:avLst/>
          </a:prstGeom>
          <a:ln w="1905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3B54C5-62E0-C130-87FA-8BA202CB4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31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8" grpId="0" animBg="1"/>
      <p:bldP spid="20" grpId="0" animBg="1"/>
      <p:bldP spid="22" grpId="0" animBg="1"/>
      <p:bldP spid="23" grpId="0" animBg="1"/>
      <p:bldP spid="24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Planning and timelines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EB0FA3-1B64-B997-3008-80B31E17D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673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Connector 60"/>
          <p:cNvCxnSpPr/>
          <p:nvPr/>
        </p:nvCxnSpPr>
        <p:spPr>
          <a:xfrm>
            <a:off x="2985308" y="1706632"/>
            <a:ext cx="1813" cy="1714571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4184665" y="1705121"/>
            <a:ext cx="0" cy="1701307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397523" y="1705121"/>
            <a:ext cx="500" cy="1675103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132" idx="0"/>
          </p:cNvCxnSpPr>
          <p:nvPr/>
        </p:nvCxnSpPr>
        <p:spPr>
          <a:xfrm flipH="1">
            <a:off x="6600228" y="1709466"/>
            <a:ext cx="10654" cy="1674602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7826552" y="1705121"/>
            <a:ext cx="9795" cy="1693088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9039405" y="1705121"/>
            <a:ext cx="28463" cy="1741906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10249455" y="1699296"/>
            <a:ext cx="35066" cy="1680928"/>
          </a:xfrm>
          <a:prstGeom prst="line">
            <a:avLst/>
          </a:prstGeom>
          <a:ln w="12700">
            <a:solidFill>
              <a:schemeClr val="tx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Indicative timelines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762634" y="2054298"/>
            <a:ext cx="1220469" cy="2757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6" name="Rectangle 5"/>
          <p:cNvSpPr/>
          <p:nvPr/>
        </p:nvSpPr>
        <p:spPr>
          <a:xfrm>
            <a:off x="2985308" y="2334564"/>
            <a:ext cx="2156858" cy="2854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A2</a:t>
            </a:r>
          </a:p>
        </p:txBody>
      </p:sp>
      <p:sp>
        <p:nvSpPr>
          <p:cNvPr id="7" name="Rectangle 6"/>
          <p:cNvSpPr/>
          <p:nvPr/>
        </p:nvSpPr>
        <p:spPr>
          <a:xfrm>
            <a:off x="4786565" y="2620025"/>
            <a:ext cx="2757714" cy="269804"/>
          </a:xfrm>
          <a:prstGeom prst="rect">
            <a:avLst/>
          </a:prstGeom>
          <a:solidFill>
            <a:srgbClr val="EBDEF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9" name="Rectangle 8"/>
          <p:cNvSpPr/>
          <p:nvPr/>
        </p:nvSpPr>
        <p:spPr>
          <a:xfrm>
            <a:off x="6992770" y="2890458"/>
            <a:ext cx="2993538" cy="2629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10" name="Rectangle 9"/>
          <p:cNvSpPr/>
          <p:nvPr/>
        </p:nvSpPr>
        <p:spPr>
          <a:xfrm>
            <a:off x="9220360" y="3149514"/>
            <a:ext cx="2232828" cy="256914"/>
          </a:xfrm>
          <a:prstGeom prst="rect">
            <a:avLst/>
          </a:prstGeom>
          <a:solidFill>
            <a:srgbClr val="FFD5D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25741" y="4645096"/>
            <a:ext cx="450858" cy="26980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82942" y="4633750"/>
            <a:ext cx="6989544" cy="269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200" dirty="0">
                <a:solidFill>
                  <a:sysClr val="windowText" lastClr="000000"/>
                </a:solidFill>
              </a:rPr>
              <a:t>Initiation – kick-off, establishment of WS and rules of procedures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5741" y="4935075"/>
            <a:ext cx="450858" cy="2698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A2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82942" y="4935076"/>
            <a:ext cx="6989544" cy="2698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200" dirty="0">
                <a:solidFill>
                  <a:sysClr val="windowText" lastClr="000000"/>
                </a:solidFill>
              </a:rPr>
              <a:t>Identification of standards and best practices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25741" y="5225054"/>
            <a:ext cx="450858" cy="269804"/>
          </a:xfrm>
          <a:prstGeom prst="rect">
            <a:avLst/>
          </a:prstGeom>
          <a:solidFill>
            <a:srgbClr val="EBDEF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82942" y="5225055"/>
            <a:ext cx="6989544" cy="2698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200" dirty="0">
                <a:solidFill>
                  <a:sysClr val="windowText" lastClr="000000"/>
                </a:solidFill>
              </a:rPr>
              <a:t>Analysis of implementation challenges and identification of deployment techniques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25741" y="5515033"/>
            <a:ext cx="450858" cy="2698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182942" y="5515034"/>
            <a:ext cx="6989544" cy="2698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200" dirty="0">
                <a:solidFill>
                  <a:sysClr val="windowText" lastClr="000000"/>
                </a:solidFill>
              </a:rPr>
              <a:t>Development of guidelines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25741" y="5805012"/>
            <a:ext cx="450858" cy="269804"/>
          </a:xfrm>
          <a:prstGeom prst="rect">
            <a:avLst/>
          </a:prstGeom>
          <a:solidFill>
            <a:srgbClr val="FFD5D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A5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82942" y="5805013"/>
            <a:ext cx="6989544" cy="2698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200" dirty="0">
                <a:solidFill>
                  <a:sysClr val="windowText" lastClr="000000"/>
                </a:solidFill>
              </a:rPr>
              <a:t>Consultations, finalization of the guidelines, closure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378879" y="3739647"/>
            <a:ext cx="1212858" cy="37944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M1: Forum established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424378" y="3776167"/>
            <a:ext cx="1212858" cy="37944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M2: Draft guidelines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0852544" y="3747493"/>
            <a:ext cx="1212858" cy="379447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M3: Final guidelines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759449" y="3411747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Q3 2025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972307" y="3411746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Q4 2025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0249455" y="3397232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Q2 2027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185165" y="3411746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Q1 2026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403467" y="3411746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Q2 2026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16325" y="3411746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Q3 2026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29183" y="3411746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Q4 2026</a:t>
            </a:r>
          </a:p>
        </p:txBody>
      </p:sp>
      <p:sp>
        <p:nvSpPr>
          <p:cNvPr id="39" name="Rectangle 38"/>
          <p:cNvSpPr/>
          <p:nvPr/>
        </p:nvSpPr>
        <p:spPr>
          <a:xfrm>
            <a:off x="9036597" y="3401576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Q1 2027</a:t>
            </a:r>
          </a:p>
        </p:txBody>
      </p:sp>
      <p:cxnSp>
        <p:nvCxnSpPr>
          <p:cNvPr id="41" name="Straight Connector 40"/>
          <p:cNvCxnSpPr>
            <a:stCxn id="24" idx="0"/>
            <a:endCxn id="3" idx="0"/>
          </p:cNvCxnSpPr>
          <p:nvPr/>
        </p:nvCxnSpPr>
        <p:spPr>
          <a:xfrm flipV="1">
            <a:off x="2985308" y="3341846"/>
            <a:ext cx="2447" cy="397801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26" idx="0"/>
            <a:endCxn id="22" idx="0"/>
          </p:cNvCxnSpPr>
          <p:nvPr/>
        </p:nvCxnSpPr>
        <p:spPr>
          <a:xfrm flipV="1">
            <a:off x="11458973" y="3330326"/>
            <a:ext cx="0" cy="417167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759449" y="2064762"/>
            <a:ext cx="9702864" cy="1342640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Flowchart: Decision 2"/>
          <p:cNvSpPr/>
          <p:nvPr/>
        </p:nvSpPr>
        <p:spPr>
          <a:xfrm>
            <a:off x="2918812" y="3341846"/>
            <a:ext cx="137886" cy="130628"/>
          </a:xfrm>
          <a:prstGeom prst="flowChartDecisi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Flowchart: Decision 22"/>
          <p:cNvSpPr/>
          <p:nvPr/>
        </p:nvSpPr>
        <p:spPr>
          <a:xfrm>
            <a:off x="8965233" y="3350557"/>
            <a:ext cx="137886" cy="130628"/>
          </a:xfrm>
          <a:prstGeom prst="flowChartDecisi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" name="Flowchart: Decision 21"/>
          <p:cNvSpPr/>
          <p:nvPr/>
        </p:nvSpPr>
        <p:spPr>
          <a:xfrm>
            <a:off x="11390030" y="3330326"/>
            <a:ext cx="137886" cy="130628"/>
          </a:xfrm>
          <a:prstGeom prst="flowChartDecisi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715907" y="1750091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050" dirty="0">
                <a:solidFill>
                  <a:schemeClr val="bg2">
                    <a:lumMod val="75000"/>
                  </a:schemeClr>
                </a:solidFill>
              </a:rPr>
              <a:t>Kick-off plenary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928765" y="1750090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050" dirty="0">
                <a:solidFill>
                  <a:schemeClr val="bg2">
                    <a:lumMod val="75000"/>
                  </a:schemeClr>
                </a:solidFill>
              </a:rPr>
              <a:t>WS meeting 1</a:t>
            </a:r>
          </a:p>
        </p:txBody>
      </p:sp>
      <p:sp>
        <p:nvSpPr>
          <p:cNvPr id="79" name="Rectangle 78"/>
          <p:cNvSpPr/>
          <p:nvPr/>
        </p:nvSpPr>
        <p:spPr>
          <a:xfrm>
            <a:off x="10270926" y="1739919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050" dirty="0">
                <a:solidFill>
                  <a:schemeClr val="bg2">
                    <a:lumMod val="75000"/>
                  </a:schemeClr>
                </a:solidFill>
              </a:rPr>
              <a:t>Closing plenary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184665" y="1750089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050" dirty="0">
                <a:solidFill>
                  <a:schemeClr val="bg2">
                    <a:lumMod val="75000"/>
                  </a:schemeClr>
                </a:solidFill>
              </a:rPr>
              <a:t>WS meeting 2</a:t>
            </a:r>
          </a:p>
        </p:txBody>
      </p:sp>
      <p:sp>
        <p:nvSpPr>
          <p:cNvPr id="81" name="Rectangle 80"/>
          <p:cNvSpPr/>
          <p:nvPr/>
        </p:nvSpPr>
        <p:spPr>
          <a:xfrm>
            <a:off x="5359925" y="1750090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050" dirty="0">
                <a:solidFill>
                  <a:schemeClr val="bg2">
                    <a:lumMod val="75000"/>
                  </a:schemeClr>
                </a:solidFill>
              </a:rPr>
              <a:t>WS meeting 3</a:t>
            </a:r>
          </a:p>
        </p:txBody>
      </p:sp>
      <p:sp>
        <p:nvSpPr>
          <p:cNvPr id="82" name="Rectangle 81"/>
          <p:cNvSpPr/>
          <p:nvPr/>
        </p:nvSpPr>
        <p:spPr>
          <a:xfrm>
            <a:off x="6572783" y="1750090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050" dirty="0">
                <a:solidFill>
                  <a:schemeClr val="bg2">
                    <a:lumMod val="75000"/>
                  </a:schemeClr>
                </a:solidFill>
              </a:rPr>
              <a:t>WS meeting 4</a:t>
            </a:r>
          </a:p>
        </p:txBody>
      </p:sp>
      <p:sp>
        <p:nvSpPr>
          <p:cNvPr id="83" name="Rectangle 82"/>
          <p:cNvSpPr/>
          <p:nvPr/>
        </p:nvSpPr>
        <p:spPr>
          <a:xfrm>
            <a:off x="7785641" y="1750090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050" dirty="0">
                <a:solidFill>
                  <a:schemeClr val="bg2">
                    <a:lumMod val="75000"/>
                  </a:schemeClr>
                </a:solidFill>
              </a:rPr>
              <a:t>WS meeting 5</a:t>
            </a:r>
          </a:p>
        </p:txBody>
      </p:sp>
      <p:sp>
        <p:nvSpPr>
          <p:cNvPr id="84" name="Rectangle 83"/>
          <p:cNvSpPr/>
          <p:nvPr/>
        </p:nvSpPr>
        <p:spPr>
          <a:xfrm>
            <a:off x="9058068" y="1755334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050" dirty="0">
                <a:solidFill>
                  <a:schemeClr val="bg2">
                    <a:lumMod val="75000"/>
                  </a:schemeClr>
                </a:solidFill>
              </a:rPr>
              <a:t>WS meeting 6</a:t>
            </a:r>
          </a:p>
        </p:txBody>
      </p:sp>
      <p:sp>
        <p:nvSpPr>
          <p:cNvPr id="85" name="Rectangle 84"/>
          <p:cNvSpPr/>
          <p:nvPr/>
        </p:nvSpPr>
        <p:spPr>
          <a:xfrm>
            <a:off x="652866" y="1764010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100" i="1" dirty="0">
                <a:solidFill>
                  <a:schemeClr val="tx1"/>
                </a:solidFill>
              </a:rPr>
              <a:t>Meetings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49564" y="3776167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100" i="1" dirty="0">
                <a:solidFill>
                  <a:schemeClr val="tx1"/>
                </a:solidFill>
              </a:rPr>
              <a:t>Milestones</a:t>
            </a:r>
          </a:p>
        </p:txBody>
      </p:sp>
      <p:sp>
        <p:nvSpPr>
          <p:cNvPr id="87" name="Rectangle 86"/>
          <p:cNvSpPr/>
          <p:nvPr/>
        </p:nvSpPr>
        <p:spPr>
          <a:xfrm>
            <a:off x="649564" y="2582209"/>
            <a:ext cx="1212858" cy="26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100" i="1" dirty="0">
                <a:solidFill>
                  <a:schemeClr val="tx1"/>
                </a:solidFill>
              </a:rPr>
              <a:t>Activities</a:t>
            </a:r>
          </a:p>
        </p:txBody>
      </p:sp>
      <p:cxnSp>
        <p:nvCxnSpPr>
          <p:cNvPr id="44" name="Straight Connector 43"/>
          <p:cNvCxnSpPr>
            <a:stCxn id="25" idx="0"/>
            <a:endCxn id="23" idx="2"/>
          </p:cNvCxnSpPr>
          <p:nvPr/>
        </p:nvCxnSpPr>
        <p:spPr>
          <a:xfrm flipV="1">
            <a:off x="9030807" y="3481185"/>
            <a:ext cx="3369" cy="29498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1759449" y="1709466"/>
            <a:ext cx="9702865" cy="352462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3D2430-5A12-D388-9212-F3B8B885E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641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6AE320-CEAD-CCCC-55E0-E1F65320D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14</a:t>
            </a:fld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55DFA8-48ED-394A-677C-DB36FDA17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7851" y="361589"/>
            <a:ext cx="10156297" cy="2001122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it-IT" dirty="0"/>
              <a:t>Thank </a:t>
            </a:r>
            <a:r>
              <a:rPr lang="it-IT" dirty="0" err="1"/>
              <a:t>you</a:t>
            </a:r>
            <a:r>
              <a:rPr lang="it-IT" dirty="0"/>
              <a:t>!</a:t>
            </a:r>
            <a:br>
              <a:rPr lang="it-IT" dirty="0"/>
            </a:br>
            <a:r>
              <a:rPr lang="it-IT" dirty="0" err="1"/>
              <a:t>Questions</a:t>
            </a:r>
            <a:r>
              <a:rPr lang="it-IT" dirty="0"/>
              <a:t>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EDF33159-260E-B6C1-72EB-E9DAEE2F83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it-IT" sz="2000" dirty="0"/>
          </a:p>
          <a:p>
            <a:pPr algn="r"/>
            <a:r>
              <a:rPr lang="it-IT" sz="2000" b="1" i="1" dirty="0">
                <a:hlinkClick r:id="rId2"/>
              </a:rPr>
              <a:t>ruediger.martin@ec.europa.eu</a:t>
            </a:r>
            <a:endParaRPr lang="it-IT" sz="2000" b="1" i="1" dirty="0"/>
          </a:p>
          <a:p>
            <a:pPr algn="r"/>
            <a:r>
              <a:rPr lang="en-001" sz="2000" b="1" i="1" dirty="0">
                <a:hlinkClick r:id="rId3"/>
              </a:rPr>
              <a:t>goran.milenkovic@ec.europa.eu</a:t>
            </a:r>
            <a:r>
              <a:rPr lang="it-IT" sz="2000" i="1" dirty="0"/>
              <a:t> </a:t>
            </a:r>
            <a:endParaRPr lang="en-001" sz="2000" i="1" dirty="0"/>
          </a:p>
        </p:txBody>
      </p:sp>
    </p:spTree>
    <p:extLst>
      <p:ext uri="{BB962C8B-B14F-4D97-AF65-F5344CB8AC3E}">
        <p14:creationId xmlns:p14="http://schemas.microsoft.com/office/powerpoint/2010/main" val="2206237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Regulatory Background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2F516-A0FE-73F9-0B1A-5EC487DF2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755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NIS2 Implementing Act (IA)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333" y="2074372"/>
            <a:ext cx="10108321" cy="34544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9710000" y="3662686"/>
            <a:ext cx="1464227" cy="220917"/>
          </a:xfrm>
          <a:prstGeom prst="rect">
            <a:avLst/>
          </a:prstGeom>
          <a:solidFill>
            <a:srgbClr val="00B0F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242595" y="3931179"/>
            <a:ext cx="7411460" cy="207519"/>
          </a:xfrm>
          <a:prstGeom prst="rect">
            <a:avLst/>
          </a:prstGeom>
          <a:solidFill>
            <a:srgbClr val="00B0F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9843634" y="4138698"/>
            <a:ext cx="1330594" cy="265188"/>
          </a:xfrm>
          <a:prstGeom prst="rect">
            <a:avLst/>
          </a:prstGeom>
          <a:solidFill>
            <a:srgbClr val="FFFF0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242595" y="4413572"/>
            <a:ext cx="9931633" cy="237116"/>
          </a:xfrm>
          <a:prstGeom prst="rect">
            <a:avLst/>
          </a:prstGeom>
          <a:solidFill>
            <a:srgbClr val="FFFF0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280062" y="4660375"/>
            <a:ext cx="9894167" cy="245408"/>
          </a:xfrm>
          <a:prstGeom prst="rect">
            <a:avLst/>
          </a:prstGeom>
          <a:solidFill>
            <a:srgbClr val="FFFF0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280063" y="4905783"/>
            <a:ext cx="9894167" cy="296494"/>
          </a:xfrm>
          <a:prstGeom prst="rect">
            <a:avLst/>
          </a:prstGeom>
          <a:solidFill>
            <a:srgbClr val="FFFF0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866627" y="5202277"/>
            <a:ext cx="4668482" cy="255095"/>
          </a:xfrm>
          <a:prstGeom prst="rect">
            <a:avLst/>
          </a:prstGeom>
          <a:solidFill>
            <a:srgbClr val="FFFF0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Elbow Connector 17"/>
          <p:cNvCxnSpPr/>
          <p:nvPr/>
        </p:nvCxnSpPr>
        <p:spPr>
          <a:xfrm rot="5400000">
            <a:off x="7938267" y="1555151"/>
            <a:ext cx="2105359" cy="2053710"/>
          </a:xfrm>
          <a:prstGeom prst="bentConnector3">
            <a:avLst>
              <a:gd name="adj1" fmla="val 81712"/>
            </a:avLst>
          </a:prstGeom>
          <a:ln w="28575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9593031" y="1075334"/>
            <a:ext cx="833204" cy="66542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glow rad="101600">
              <a:schemeClr val="bg1">
                <a:lumMod val="65000"/>
                <a:alpha val="40000"/>
              </a:schemeClr>
            </a:glo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GB" b="1" dirty="0"/>
              <a:t>NIS2</a:t>
            </a:r>
          </a:p>
        </p:txBody>
      </p:sp>
      <p:sp>
        <p:nvSpPr>
          <p:cNvPr id="13" name="Freeform 12"/>
          <p:cNvSpPr/>
          <p:nvPr/>
        </p:nvSpPr>
        <p:spPr>
          <a:xfrm flipV="1">
            <a:off x="4533979" y="3053075"/>
            <a:ext cx="3187622" cy="56266"/>
          </a:xfrm>
          <a:custGeom>
            <a:avLst/>
            <a:gdLst>
              <a:gd name="connsiteX0" fmla="*/ 0 w 2510972"/>
              <a:gd name="connsiteY0" fmla="*/ 65314 h 123371"/>
              <a:gd name="connsiteX1" fmla="*/ 79829 w 2510972"/>
              <a:gd name="connsiteY1" fmla="*/ 43543 h 123371"/>
              <a:gd name="connsiteX2" fmla="*/ 145143 w 2510972"/>
              <a:gd name="connsiteY2" fmla="*/ 36285 h 123371"/>
              <a:gd name="connsiteX3" fmla="*/ 224972 w 2510972"/>
              <a:gd name="connsiteY3" fmla="*/ 21771 h 123371"/>
              <a:gd name="connsiteX4" fmla="*/ 529772 w 2510972"/>
              <a:gd name="connsiteY4" fmla="*/ 7257 h 123371"/>
              <a:gd name="connsiteX5" fmla="*/ 689429 w 2510972"/>
              <a:gd name="connsiteY5" fmla="*/ 0 h 123371"/>
              <a:gd name="connsiteX6" fmla="*/ 943429 w 2510972"/>
              <a:gd name="connsiteY6" fmla="*/ 7257 h 123371"/>
              <a:gd name="connsiteX7" fmla="*/ 1103086 w 2510972"/>
              <a:gd name="connsiteY7" fmla="*/ 21771 h 123371"/>
              <a:gd name="connsiteX8" fmla="*/ 1306286 w 2510972"/>
              <a:gd name="connsiteY8" fmla="*/ 29028 h 123371"/>
              <a:gd name="connsiteX9" fmla="*/ 1378857 w 2510972"/>
              <a:gd name="connsiteY9" fmla="*/ 43543 h 123371"/>
              <a:gd name="connsiteX10" fmla="*/ 1603829 w 2510972"/>
              <a:gd name="connsiteY10" fmla="*/ 65314 h 123371"/>
              <a:gd name="connsiteX11" fmla="*/ 1778000 w 2510972"/>
              <a:gd name="connsiteY11" fmla="*/ 72571 h 123371"/>
              <a:gd name="connsiteX12" fmla="*/ 2213429 w 2510972"/>
              <a:gd name="connsiteY12" fmla="*/ 108857 h 123371"/>
              <a:gd name="connsiteX13" fmla="*/ 2286000 w 2510972"/>
              <a:gd name="connsiteY13" fmla="*/ 116114 h 123371"/>
              <a:gd name="connsiteX14" fmla="*/ 2402115 w 2510972"/>
              <a:gd name="connsiteY14" fmla="*/ 123371 h 123371"/>
              <a:gd name="connsiteX15" fmla="*/ 2460172 w 2510972"/>
              <a:gd name="connsiteY15" fmla="*/ 116114 h 123371"/>
              <a:gd name="connsiteX16" fmla="*/ 2510972 w 2510972"/>
              <a:gd name="connsiteY16" fmla="*/ 108857 h 12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510972" h="123371">
                <a:moveTo>
                  <a:pt x="0" y="65314"/>
                </a:moveTo>
                <a:cubicBezTo>
                  <a:pt x="1024" y="65021"/>
                  <a:pt x="67337" y="45465"/>
                  <a:pt x="79829" y="43543"/>
                </a:cubicBezTo>
                <a:cubicBezTo>
                  <a:pt x="101480" y="40212"/>
                  <a:pt x="123480" y="39535"/>
                  <a:pt x="145143" y="36285"/>
                </a:cubicBezTo>
                <a:cubicBezTo>
                  <a:pt x="171890" y="32273"/>
                  <a:pt x="198174" y="25425"/>
                  <a:pt x="224972" y="21771"/>
                </a:cubicBezTo>
                <a:cubicBezTo>
                  <a:pt x="313273" y="9730"/>
                  <a:pt x="464127" y="9734"/>
                  <a:pt x="529772" y="7257"/>
                </a:cubicBezTo>
                <a:lnTo>
                  <a:pt x="689429" y="0"/>
                </a:lnTo>
                <a:cubicBezTo>
                  <a:pt x="774096" y="2419"/>
                  <a:pt x="858845" y="2805"/>
                  <a:pt x="943429" y="7257"/>
                </a:cubicBezTo>
                <a:cubicBezTo>
                  <a:pt x="996794" y="10066"/>
                  <a:pt x="1049743" y="18571"/>
                  <a:pt x="1103086" y="21771"/>
                </a:cubicBezTo>
                <a:cubicBezTo>
                  <a:pt x="1170741" y="25830"/>
                  <a:pt x="1238553" y="26609"/>
                  <a:pt x="1306286" y="29028"/>
                </a:cubicBezTo>
                <a:cubicBezTo>
                  <a:pt x="1330476" y="33866"/>
                  <a:pt x="1354435" y="40054"/>
                  <a:pt x="1378857" y="43543"/>
                </a:cubicBezTo>
                <a:cubicBezTo>
                  <a:pt x="1433552" y="51357"/>
                  <a:pt x="1543038" y="62028"/>
                  <a:pt x="1603829" y="65314"/>
                </a:cubicBezTo>
                <a:cubicBezTo>
                  <a:pt x="1661852" y="68450"/>
                  <a:pt x="1719943" y="70152"/>
                  <a:pt x="1778000" y="72571"/>
                </a:cubicBezTo>
                <a:cubicBezTo>
                  <a:pt x="2195612" y="112986"/>
                  <a:pt x="1813337" y="78081"/>
                  <a:pt x="2213429" y="108857"/>
                </a:cubicBezTo>
                <a:cubicBezTo>
                  <a:pt x="2237668" y="110722"/>
                  <a:pt x="2261761" y="114249"/>
                  <a:pt x="2286000" y="116114"/>
                </a:cubicBezTo>
                <a:cubicBezTo>
                  <a:pt x="2324666" y="119088"/>
                  <a:pt x="2363410" y="120952"/>
                  <a:pt x="2402115" y="123371"/>
                </a:cubicBezTo>
                <a:cubicBezTo>
                  <a:pt x="2421467" y="120952"/>
                  <a:pt x="2440984" y="119603"/>
                  <a:pt x="2460172" y="116114"/>
                </a:cubicBezTo>
                <a:cubicBezTo>
                  <a:pt x="2516916" y="105797"/>
                  <a:pt x="2441666" y="108857"/>
                  <a:pt x="2510972" y="108857"/>
                </a:cubicBezTo>
              </a:path>
            </a:pathLst>
          </a:cu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5500913" y="3462900"/>
            <a:ext cx="1647373" cy="45719"/>
          </a:xfrm>
          <a:custGeom>
            <a:avLst/>
            <a:gdLst>
              <a:gd name="connsiteX0" fmla="*/ 0 w 2510972"/>
              <a:gd name="connsiteY0" fmla="*/ 65314 h 123371"/>
              <a:gd name="connsiteX1" fmla="*/ 79829 w 2510972"/>
              <a:gd name="connsiteY1" fmla="*/ 43543 h 123371"/>
              <a:gd name="connsiteX2" fmla="*/ 145143 w 2510972"/>
              <a:gd name="connsiteY2" fmla="*/ 36285 h 123371"/>
              <a:gd name="connsiteX3" fmla="*/ 224972 w 2510972"/>
              <a:gd name="connsiteY3" fmla="*/ 21771 h 123371"/>
              <a:gd name="connsiteX4" fmla="*/ 529772 w 2510972"/>
              <a:gd name="connsiteY4" fmla="*/ 7257 h 123371"/>
              <a:gd name="connsiteX5" fmla="*/ 689429 w 2510972"/>
              <a:gd name="connsiteY5" fmla="*/ 0 h 123371"/>
              <a:gd name="connsiteX6" fmla="*/ 943429 w 2510972"/>
              <a:gd name="connsiteY6" fmla="*/ 7257 h 123371"/>
              <a:gd name="connsiteX7" fmla="*/ 1103086 w 2510972"/>
              <a:gd name="connsiteY7" fmla="*/ 21771 h 123371"/>
              <a:gd name="connsiteX8" fmla="*/ 1306286 w 2510972"/>
              <a:gd name="connsiteY8" fmla="*/ 29028 h 123371"/>
              <a:gd name="connsiteX9" fmla="*/ 1378857 w 2510972"/>
              <a:gd name="connsiteY9" fmla="*/ 43543 h 123371"/>
              <a:gd name="connsiteX10" fmla="*/ 1603829 w 2510972"/>
              <a:gd name="connsiteY10" fmla="*/ 65314 h 123371"/>
              <a:gd name="connsiteX11" fmla="*/ 1778000 w 2510972"/>
              <a:gd name="connsiteY11" fmla="*/ 72571 h 123371"/>
              <a:gd name="connsiteX12" fmla="*/ 2213429 w 2510972"/>
              <a:gd name="connsiteY12" fmla="*/ 108857 h 123371"/>
              <a:gd name="connsiteX13" fmla="*/ 2286000 w 2510972"/>
              <a:gd name="connsiteY13" fmla="*/ 116114 h 123371"/>
              <a:gd name="connsiteX14" fmla="*/ 2402115 w 2510972"/>
              <a:gd name="connsiteY14" fmla="*/ 123371 h 123371"/>
              <a:gd name="connsiteX15" fmla="*/ 2460172 w 2510972"/>
              <a:gd name="connsiteY15" fmla="*/ 116114 h 123371"/>
              <a:gd name="connsiteX16" fmla="*/ 2510972 w 2510972"/>
              <a:gd name="connsiteY16" fmla="*/ 108857 h 123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510972" h="123371">
                <a:moveTo>
                  <a:pt x="0" y="65314"/>
                </a:moveTo>
                <a:cubicBezTo>
                  <a:pt x="1024" y="65021"/>
                  <a:pt x="67337" y="45465"/>
                  <a:pt x="79829" y="43543"/>
                </a:cubicBezTo>
                <a:cubicBezTo>
                  <a:pt x="101480" y="40212"/>
                  <a:pt x="123480" y="39535"/>
                  <a:pt x="145143" y="36285"/>
                </a:cubicBezTo>
                <a:cubicBezTo>
                  <a:pt x="171890" y="32273"/>
                  <a:pt x="198174" y="25425"/>
                  <a:pt x="224972" y="21771"/>
                </a:cubicBezTo>
                <a:cubicBezTo>
                  <a:pt x="313273" y="9730"/>
                  <a:pt x="464127" y="9734"/>
                  <a:pt x="529772" y="7257"/>
                </a:cubicBezTo>
                <a:lnTo>
                  <a:pt x="689429" y="0"/>
                </a:lnTo>
                <a:cubicBezTo>
                  <a:pt x="774096" y="2419"/>
                  <a:pt x="858845" y="2805"/>
                  <a:pt x="943429" y="7257"/>
                </a:cubicBezTo>
                <a:cubicBezTo>
                  <a:pt x="996794" y="10066"/>
                  <a:pt x="1049743" y="18571"/>
                  <a:pt x="1103086" y="21771"/>
                </a:cubicBezTo>
                <a:cubicBezTo>
                  <a:pt x="1170741" y="25830"/>
                  <a:pt x="1238553" y="26609"/>
                  <a:pt x="1306286" y="29028"/>
                </a:cubicBezTo>
                <a:cubicBezTo>
                  <a:pt x="1330476" y="33866"/>
                  <a:pt x="1354435" y="40054"/>
                  <a:pt x="1378857" y="43543"/>
                </a:cubicBezTo>
                <a:cubicBezTo>
                  <a:pt x="1433552" y="51357"/>
                  <a:pt x="1543038" y="62028"/>
                  <a:pt x="1603829" y="65314"/>
                </a:cubicBezTo>
                <a:cubicBezTo>
                  <a:pt x="1661852" y="68450"/>
                  <a:pt x="1719943" y="70152"/>
                  <a:pt x="1778000" y="72571"/>
                </a:cubicBezTo>
                <a:cubicBezTo>
                  <a:pt x="2195612" y="112986"/>
                  <a:pt x="1813337" y="78081"/>
                  <a:pt x="2213429" y="108857"/>
                </a:cubicBezTo>
                <a:cubicBezTo>
                  <a:pt x="2237668" y="110722"/>
                  <a:pt x="2261761" y="114249"/>
                  <a:pt x="2286000" y="116114"/>
                </a:cubicBezTo>
                <a:cubicBezTo>
                  <a:pt x="2324666" y="119088"/>
                  <a:pt x="2363410" y="120952"/>
                  <a:pt x="2402115" y="123371"/>
                </a:cubicBezTo>
                <a:cubicBezTo>
                  <a:pt x="2421467" y="120952"/>
                  <a:pt x="2440984" y="119603"/>
                  <a:pt x="2460172" y="116114"/>
                </a:cubicBezTo>
                <a:cubicBezTo>
                  <a:pt x="2516916" y="105797"/>
                  <a:pt x="2441666" y="108857"/>
                  <a:pt x="2510972" y="108857"/>
                </a:cubicBezTo>
              </a:path>
            </a:pathLst>
          </a:custGeom>
          <a:ln w="28575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9BC5AC-9B1A-ED29-70C2-D05B3F9F4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28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Requirements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14105" b="11154"/>
          <a:stretch/>
        </p:blipFill>
        <p:spPr>
          <a:xfrm>
            <a:off x="2148160" y="1385236"/>
            <a:ext cx="7378254" cy="7168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13577" r="13339" b="43107"/>
          <a:stretch/>
        </p:blipFill>
        <p:spPr>
          <a:xfrm>
            <a:off x="1513382" y="2148214"/>
            <a:ext cx="8647810" cy="2996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b="92973"/>
          <a:stretch/>
        </p:blipFill>
        <p:spPr>
          <a:xfrm>
            <a:off x="727736" y="3492907"/>
            <a:ext cx="9590480" cy="30458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80237" y="4082753"/>
            <a:ext cx="9341434" cy="210385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280236" y="3653985"/>
            <a:ext cx="1960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 . 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80238" y="4100322"/>
            <a:ext cx="9421900" cy="500937"/>
          </a:xfrm>
          <a:prstGeom prst="rect">
            <a:avLst/>
          </a:prstGeom>
          <a:solidFill>
            <a:schemeClr val="bg1">
              <a:lumMod val="85000"/>
              <a:alpha val="29020"/>
            </a:schemeClr>
          </a:solidFill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1280236" y="4720927"/>
            <a:ext cx="9421900" cy="722518"/>
          </a:xfrm>
          <a:prstGeom prst="rect">
            <a:avLst/>
          </a:prstGeom>
          <a:solidFill>
            <a:schemeClr val="bg1">
              <a:lumMod val="85000"/>
              <a:alpha val="29020"/>
            </a:schemeClr>
          </a:solidFill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1280236" y="5570428"/>
            <a:ext cx="9421900" cy="511191"/>
          </a:xfrm>
          <a:prstGeom prst="rect">
            <a:avLst/>
          </a:prstGeom>
          <a:solidFill>
            <a:schemeClr val="bg1">
              <a:lumMod val="85000"/>
              <a:alpha val="29020"/>
            </a:schemeClr>
          </a:solidFill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8115054" y="4151205"/>
            <a:ext cx="2448094" cy="229403"/>
          </a:xfrm>
          <a:prstGeom prst="rect">
            <a:avLst/>
          </a:prstGeom>
          <a:solidFill>
            <a:schemeClr val="bg2">
              <a:lumMod val="50000"/>
              <a:alpha val="2902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749611" y="4380608"/>
            <a:ext cx="797099" cy="194379"/>
          </a:xfrm>
          <a:prstGeom prst="rect">
            <a:avLst/>
          </a:prstGeom>
          <a:solidFill>
            <a:schemeClr val="bg2">
              <a:lumMod val="50000"/>
              <a:alpha val="2902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10038840" y="4790617"/>
            <a:ext cx="582831" cy="228165"/>
          </a:xfrm>
          <a:prstGeom prst="rect">
            <a:avLst/>
          </a:prstGeom>
          <a:solidFill>
            <a:srgbClr val="7030A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936744" y="5616517"/>
            <a:ext cx="1586232" cy="228165"/>
          </a:xfrm>
          <a:prstGeom prst="rect">
            <a:avLst/>
          </a:prstGeom>
          <a:solidFill>
            <a:srgbClr val="FF000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6228522" y="5616516"/>
            <a:ext cx="3588476" cy="228166"/>
          </a:xfrm>
          <a:prstGeom prst="rect">
            <a:avLst/>
          </a:prstGeom>
          <a:solidFill>
            <a:srgbClr val="00B05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8140" y="2956375"/>
            <a:ext cx="9835412" cy="50023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AD0AE-8E75-2A23-B94B-18A2F4D36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4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96D31C-194A-394D-071E-9B741FA56E89}"/>
              </a:ext>
            </a:extLst>
          </p:cNvPr>
          <p:cNvSpPr/>
          <p:nvPr/>
        </p:nvSpPr>
        <p:spPr>
          <a:xfrm>
            <a:off x="1701127" y="4972970"/>
            <a:ext cx="3519459" cy="240191"/>
          </a:xfrm>
          <a:prstGeom prst="rect">
            <a:avLst/>
          </a:prstGeom>
          <a:solidFill>
            <a:srgbClr val="7030A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5ABCBAF-2C0C-B289-45AE-FE462C4210B0}"/>
              </a:ext>
            </a:extLst>
          </p:cNvPr>
          <p:cNvPicPr>
            <a:picLocks noChangeAspect="1"/>
          </p:cNvPicPr>
          <p:nvPr/>
        </p:nvPicPr>
        <p:blipFill>
          <a:blip r:embed="rId7">
            <a:grayscl/>
          </a:blip>
          <a:stretch>
            <a:fillRect/>
          </a:stretch>
        </p:blipFill>
        <p:spPr>
          <a:xfrm>
            <a:off x="4628897" y="2549721"/>
            <a:ext cx="2133898" cy="3048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0913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Recital 8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627" y="2082584"/>
            <a:ext cx="11147424" cy="29652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7" name="Rectangle 16"/>
          <p:cNvSpPr/>
          <p:nvPr/>
        </p:nvSpPr>
        <p:spPr>
          <a:xfrm>
            <a:off x="1677678" y="2940687"/>
            <a:ext cx="9441426" cy="204850"/>
          </a:xfrm>
          <a:prstGeom prst="rect">
            <a:avLst/>
          </a:prstGeom>
          <a:solidFill>
            <a:srgbClr val="00B0F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2877371" y="3962905"/>
            <a:ext cx="2265215" cy="221390"/>
          </a:xfrm>
          <a:prstGeom prst="rect">
            <a:avLst/>
          </a:prstGeom>
          <a:solidFill>
            <a:srgbClr val="FF000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228522" y="3962903"/>
            <a:ext cx="5257800" cy="221391"/>
          </a:xfrm>
          <a:prstGeom prst="rect">
            <a:avLst/>
          </a:prstGeom>
          <a:solidFill>
            <a:srgbClr val="FF000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1077402" y="4232783"/>
            <a:ext cx="1014745" cy="200229"/>
          </a:xfrm>
          <a:prstGeom prst="rect">
            <a:avLst/>
          </a:prstGeom>
          <a:solidFill>
            <a:srgbClr val="FF000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873DCD-A4CD-712F-8099-2C21768E1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99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Objectives, tasks and outputs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815096-B696-B2E7-F94E-8073351D3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620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672" y="1666754"/>
            <a:ext cx="11213941" cy="4565795"/>
          </a:xfrm>
        </p:spPr>
        <p:txBody>
          <a:bodyPr/>
          <a:lstStyle/>
          <a:p>
            <a:pPr>
              <a:spcAft>
                <a:spcPts val="600"/>
              </a:spcAft>
              <a:buClrTx/>
            </a:pPr>
            <a:r>
              <a:rPr lang="en-US" sz="3200" dirty="0"/>
              <a:t>Key objective - </a:t>
            </a:r>
            <a:r>
              <a:rPr lang="en-US" sz="3200" b="1" dirty="0"/>
              <a:t>guidance</a:t>
            </a:r>
            <a:r>
              <a:rPr lang="en-US" sz="3200" dirty="0"/>
              <a:t> for relevant entities on:</a:t>
            </a:r>
          </a:p>
          <a:p>
            <a:pPr lvl="1">
              <a:spcAft>
                <a:spcPts val="600"/>
              </a:spcAft>
              <a:buClrTx/>
            </a:pPr>
            <a:r>
              <a:rPr lang="en-US" sz="2800" dirty="0"/>
              <a:t>best available standards, best practices</a:t>
            </a:r>
          </a:p>
          <a:p>
            <a:pPr lvl="1">
              <a:spcAft>
                <a:spcPts val="600"/>
              </a:spcAft>
              <a:buClrTx/>
            </a:pPr>
            <a:r>
              <a:rPr lang="en-US" sz="2800" dirty="0"/>
              <a:t>corresponding deployment techniques </a:t>
            </a:r>
          </a:p>
          <a:p>
            <a:pPr lvl="1">
              <a:spcAft>
                <a:spcPts val="600"/>
              </a:spcAft>
              <a:buClrTx/>
            </a:pPr>
            <a:r>
              <a:rPr lang="en-US" sz="2800" dirty="0"/>
              <a:t>optimal timeframes</a:t>
            </a:r>
          </a:p>
          <a:p>
            <a:pPr>
              <a:spcAft>
                <a:spcPts val="600"/>
              </a:spcAft>
              <a:buClrTx/>
            </a:pPr>
            <a:r>
              <a:rPr lang="en-US" sz="3200" dirty="0"/>
              <a:t>Other objectives:</a:t>
            </a:r>
          </a:p>
          <a:p>
            <a:pPr lvl="1">
              <a:spcAft>
                <a:spcPts val="600"/>
              </a:spcAft>
              <a:buClrTx/>
            </a:pPr>
            <a:r>
              <a:rPr lang="en-US" sz="2800" dirty="0"/>
              <a:t>Contribution to achieving a high common level of cybersecurity</a:t>
            </a:r>
          </a:p>
          <a:p>
            <a:pPr lvl="1">
              <a:spcAft>
                <a:spcPts val="600"/>
              </a:spcAft>
              <a:buClrTx/>
            </a:pPr>
            <a:r>
              <a:rPr lang="en-US" sz="2800" dirty="0"/>
              <a:t>Fostering cooperation and collaboration</a:t>
            </a:r>
          </a:p>
          <a:p>
            <a:pPr lvl="1">
              <a:spcAft>
                <a:spcPts val="600"/>
              </a:spcAft>
              <a:buClrTx/>
            </a:pPr>
            <a:r>
              <a:rPr lang="en-US" sz="2800" dirty="0"/>
              <a:t>Acceleration of the deployment, broader value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0D600F-69F8-621C-2DDD-F76AB3562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69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672" y="1474494"/>
            <a:ext cx="11213941" cy="4977512"/>
          </a:xfrm>
        </p:spPr>
        <p:txBody>
          <a:bodyPr/>
          <a:lstStyle/>
          <a:p>
            <a:pPr>
              <a:spcAft>
                <a:spcPts val="600"/>
              </a:spcAft>
              <a:buClrTx/>
            </a:pPr>
            <a:r>
              <a:rPr lang="en-US" dirty="0"/>
              <a:t>Tasks:</a:t>
            </a:r>
          </a:p>
          <a:p>
            <a:pPr lvl="1">
              <a:spcAft>
                <a:spcPts val="600"/>
              </a:spcAft>
              <a:buClrTx/>
            </a:pPr>
            <a:r>
              <a:rPr lang="en-US" sz="1800" dirty="0"/>
              <a:t>Define and agree on the </a:t>
            </a:r>
            <a:r>
              <a:rPr lang="en-US" sz="1800" b="1" dirty="0"/>
              <a:t>rules of engagement</a:t>
            </a:r>
            <a:endParaRPr lang="en-US" sz="1800" dirty="0"/>
          </a:p>
          <a:p>
            <a:pPr lvl="1">
              <a:spcAft>
                <a:spcPts val="600"/>
              </a:spcAft>
              <a:buClrTx/>
            </a:pPr>
            <a:r>
              <a:rPr lang="en-US" sz="1800" dirty="0"/>
              <a:t>Identify </a:t>
            </a:r>
            <a:r>
              <a:rPr lang="en-US" sz="1800" b="1" dirty="0"/>
              <a:t>best available standards and practices </a:t>
            </a:r>
            <a:r>
              <a:rPr lang="en-US" sz="1800" dirty="0"/>
              <a:t>in each of the areas</a:t>
            </a:r>
          </a:p>
          <a:p>
            <a:pPr lvl="1">
              <a:spcAft>
                <a:spcPts val="600"/>
              </a:spcAft>
              <a:buClrTx/>
            </a:pPr>
            <a:r>
              <a:rPr lang="en-US" sz="1800" dirty="0"/>
              <a:t>Identify and </a:t>
            </a:r>
            <a:r>
              <a:rPr lang="en-US" sz="1800" dirty="0" err="1"/>
              <a:t>analyse</a:t>
            </a:r>
            <a:r>
              <a:rPr lang="en-US" sz="1800" dirty="0"/>
              <a:t> </a:t>
            </a:r>
            <a:r>
              <a:rPr lang="en-US" sz="1800" b="1" dirty="0"/>
              <a:t>key challenges </a:t>
            </a:r>
            <a:r>
              <a:rPr lang="en-US" sz="1800" dirty="0"/>
              <a:t>and recommend </a:t>
            </a:r>
            <a:r>
              <a:rPr lang="en-US" sz="1800" b="1" dirty="0"/>
              <a:t>options for addressing </a:t>
            </a:r>
            <a:r>
              <a:rPr lang="en-US" sz="1800" dirty="0"/>
              <a:t>them</a:t>
            </a:r>
          </a:p>
          <a:p>
            <a:pPr lvl="1">
              <a:spcAft>
                <a:spcPts val="600"/>
              </a:spcAft>
              <a:buClrTx/>
            </a:pPr>
            <a:r>
              <a:rPr lang="en-US" sz="1800" dirty="0"/>
              <a:t>Identify, collect, </a:t>
            </a:r>
            <a:r>
              <a:rPr lang="en-US" sz="1800" dirty="0" err="1"/>
              <a:t>analyse</a:t>
            </a:r>
            <a:r>
              <a:rPr lang="en-US" sz="1800" dirty="0"/>
              <a:t> and develop </a:t>
            </a:r>
            <a:r>
              <a:rPr lang="en-US" sz="1800" b="1" dirty="0"/>
              <a:t>best deployment techniques</a:t>
            </a:r>
          </a:p>
          <a:p>
            <a:pPr lvl="1">
              <a:spcAft>
                <a:spcPts val="600"/>
              </a:spcAft>
              <a:buClrTx/>
            </a:pPr>
            <a:r>
              <a:rPr lang="en-US" sz="1800" dirty="0"/>
              <a:t>Identify the optimal </a:t>
            </a:r>
            <a:r>
              <a:rPr lang="en-US" sz="1800" b="1" dirty="0"/>
              <a:t>deployment timeframes </a:t>
            </a:r>
            <a:r>
              <a:rPr lang="en-US" sz="1800" dirty="0"/>
              <a:t>for each category, considering all the relevant variables</a:t>
            </a:r>
          </a:p>
          <a:p>
            <a:pPr lvl="1">
              <a:spcAft>
                <a:spcPts val="600"/>
              </a:spcAft>
              <a:buClrTx/>
            </a:pPr>
            <a:r>
              <a:rPr lang="en-US" sz="1800" dirty="0"/>
              <a:t>Develop a </a:t>
            </a:r>
            <a:r>
              <a:rPr lang="en-US" sz="1800" b="1" dirty="0"/>
              <a:t>set of guidelines </a:t>
            </a:r>
            <a:r>
              <a:rPr lang="en-US" sz="1800" dirty="0"/>
              <a:t>containing </a:t>
            </a:r>
            <a:r>
              <a:rPr lang="en-US" sz="1800" b="1" dirty="0"/>
              <a:t>deployment considerations </a:t>
            </a:r>
            <a:r>
              <a:rPr lang="en-US" sz="1800" dirty="0"/>
              <a:t>and </a:t>
            </a:r>
            <a:r>
              <a:rPr lang="en-US" sz="1800" b="1" dirty="0"/>
              <a:t>implementation roadmap</a:t>
            </a:r>
            <a:endParaRPr lang="en-US" sz="1800" dirty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Tx/>
            </a:pPr>
            <a:r>
              <a:rPr lang="en-US" sz="2400" dirty="0"/>
              <a:t>Outputs:</a:t>
            </a:r>
          </a:p>
          <a:p>
            <a:pPr marL="457200" lvl="1" indent="0">
              <a:spcAft>
                <a:spcPts val="600"/>
              </a:spcAft>
              <a:buClrTx/>
              <a:buNone/>
            </a:pPr>
            <a:endParaRPr lang="en-US" sz="1800" dirty="0"/>
          </a:p>
          <a:p>
            <a:pPr lvl="1">
              <a:spcAft>
                <a:spcPts val="600"/>
              </a:spcAft>
              <a:buClrTx/>
            </a:pPr>
            <a:endParaRPr lang="en-US" sz="1800" dirty="0"/>
          </a:p>
          <a:p>
            <a:pPr lvl="1">
              <a:spcAft>
                <a:spcPts val="600"/>
              </a:spcAft>
              <a:buClrTx/>
            </a:pPr>
            <a:endParaRPr lang="en-US" sz="1800" dirty="0"/>
          </a:p>
          <a:p>
            <a:pPr marL="0" indent="0">
              <a:buClrTx/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Tasks and outputs</a:t>
            </a:r>
          </a:p>
        </p:txBody>
      </p:sp>
      <p:sp>
        <p:nvSpPr>
          <p:cNvPr id="6" name="Snip Single Corner Rectangle 5"/>
          <p:cNvSpPr/>
          <p:nvPr/>
        </p:nvSpPr>
        <p:spPr>
          <a:xfrm>
            <a:off x="1419145" y="5053262"/>
            <a:ext cx="1565453" cy="1398743"/>
          </a:xfrm>
          <a:prstGeom prst="snip1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Guidelines: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Network layer comm. protocols</a:t>
            </a:r>
          </a:p>
        </p:txBody>
      </p:sp>
      <p:sp>
        <p:nvSpPr>
          <p:cNvPr id="7" name="Snip Single Corner Rectangle 6"/>
          <p:cNvSpPr/>
          <p:nvPr/>
        </p:nvSpPr>
        <p:spPr>
          <a:xfrm>
            <a:off x="3204052" y="5053262"/>
            <a:ext cx="1565453" cy="1398743"/>
          </a:xfrm>
          <a:prstGeom prst="snip1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Guidelines: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E-mail security protocols</a:t>
            </a:r>
          </a:p>
        </p:txBody>
      </p:sp>
      <p:sp>
        <p:nvSpPr>
          <p:cNvPr id="8" name="Snip Single Corner Rectangle 7"/>
          <p:cNvSpPr/>
          <p:nvPr/>
        </p:nvSpPr>
        <p:spPr>
          <a:xfrm>
            <a:off x="4988959" y="5053262"/>
            <a:ext cx="1565453" cy="1398743"/>
          </a:xfrm>
          <a:prstGeom prst="snip1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Guidelines: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DNS security</a:t>
            </a:r>
          </a:p>
        </p:txBody>
      </p:sp>
      <p:sp>
        <p:nvSpPr>
          <p:cNvPr id="9" name="Snip Single Corner Rectangle 8"/>
          <p:cNvSpPr/>
          <p:nvPr/>
        </p:nvSpPr>
        <p:spPr>
          <a:xfrm>
            <a:off x="6773866" y="5053262"/>
            <a:ext cx="1565453" cy="1398743"/>
          </a:xfrm>
          <a:prstGeom prst="snip1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Guidelines: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Internet routing sec. and hygiene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846AA5-D7D9-F473-3E67-31737F82B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71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Membership, structure and organisation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BA54CF-91CE-90A2-E6F8-036B8E2B8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414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.potx" id="{4E874F3A-6BB1-4334-AA3C-CB69D53C2FB0}" vid="{CFDAC62F-BBD6-4674-995E-7A3058955A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4ee6ab5-8122-4e55-b9a6-90bfedf6143e">
      <Terms xmlns="http://schemas.microsoft.com/office/infopath/2007/PartnerControls"/>
    </lcf76f155ced4ddcb4097134ff3c332f>
    <Batch xmlns="14ee6ab5-8122-4e55-b9a6-90bfedf6143e" xsi:nil="true"/>
    <comments xmlns="14ee6ab5-8122-4e55-b9a6-90bfedf6143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A4D6914B8914B842E9DAF317D848B" ma:contentTypeVersion="15" ma:contentTypeDescription="Create a new document." ma:contentTypeScope="" ma:versionID="f717c139a977d65e12f811ece74d8463">
  <xsd:schema xmlns:xsd="http://www.w3.org/2001/XMLSchema" xmlns:xs="http://www.w3.org/2001/XMLSchema" xmlns:p="http://schemas.microsoft.com/office/2006/metadata/properties" xmlns:ns2="14ee6ab5-8122-4e55-b9a6-90bfedf6143e" xmlns:ns3="088d53bc-f4f6-4218-9a85-b085fd9c6bc8" targetNamespace="http://schemas.microsoft.com/office/2006/metadata/properties" ma:root="true" ma:fieldsID="709ef868a0de5bd8f62e5b2053d9dbd3" ns2:_="" ns3:_="">
    <xsd:import namespace="14ee6ab5-8122-4e55-b9a6-90bfedf6143e"/>
    <xsd:import namespace="088d53bc-f4f6-4218-9a85-b085fd9c6b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Batch" minOccurs="0"/>
                <xsd:element ref="ns2:MediaServiceSearchProperties" minOccurs="0"/>
                <xsd:element ref="ns2:comme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ee6ab5-8122-4e55-b9a6-90bfedf614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Batch" ma:index="20" nillable="true" ma:displayName="Batch" ma:format="Dropdown" ma:internalName="Batch">
      <xsd:simpleType>
        <xsd:restriction base="dms:Choice">
          <xsd:enumeration value="Batch 1"/>
          <xsd:enumeration value="Batch 2"/>
          <xsd:enumeration value="Batch 3"/>
          <xsd:enumeration value="Batch 4"/>
          <xsd:enumeration value="Batch 5"/>
          <xsd:enumeration value="Batch 6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comments" ma:index="22" nillable="true" ma:displayName="comments" ma:format="Dropdown" ma:internalName="comment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8d53bc-f4f6-4218-9a85-b085fd9c6bc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73C4FA-222E-45C8-A823-84FFC124CF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95B39A-4D50-4663-A3B6-7ECD6C66C581}">
  <ds:schemaRefs>
    <ds:schemaRef ds:uri="http://schemas.microsoft.com/office/2006/metadata/properties"/>
    <ds:schemaRef ds:uri="http://www.w3.org/2000/xmlns/"/>
    <ds:schemaRef ds:uri="14ee6ab5-8122-4e55-b9a6-90bfedf6143e"/>
    <ds:schemaRef ds:uri="http://schemas.microsoft.com/office/infopath/2007/PartnerControls"/>
    <ds:schemaRef ds:uri="http://www.w3.org/2001/XMLSchema-instance"/>
  </ds:schemaRefs>
</ds:datastoreItem>
</file>

<file path=customXml/itemProps3.xml><?xml version="1.0" encoding="utf-8"?>
<ds:datastoreItem xmlns:ds="http://schemas.openxmlformats.org/officeDocument/2006/customXml" ds:itemID="{ED2A24F2-DACD-4075-961A-0915362AA6EA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4ee6ab5-8122-4e55-b9a6-90bfedf6143e"/>
    <ds:schemaRef ds:uri="088d53bc-f4f6-4218-9a85-b085fd9c6bc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484</Words>
  <Application>Microsoft Office PowerPoint</Application>
  <PresentationFormat>Widescreen</PresentationFormat>
  <Paragraphs>179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Multi-stakeholder Forum on Internet Standards Deployment</vt:lpstr>
      <vt:lpstr>Regulatory Background</vt:lpstr>
      <vt:lpstr>NIS2 Implementing Act (IA)</vt:lpstr>
      <vt:lpstr>Requirements</vt:lpstr>
      <vt:lpstr>Recital 8</vt:lpstr>
      <vt:lpstr>Objectives, tasks and outputs</vt:lpstr>
      <vt:lpstr>Objectives</vt:lpstr>
      <vt:lpstr>Tasks and outputs</vt:lpstr>
      <vt:lpstr>Membership, structure and organisation</vt:lpstr>
      <vt:lpstr>Stakeholder Landscape</vt:lpstr>
      <vt:lpstr>Structure and organisation</vt:lpstr>
      <vt:lpstr>Planning and timelines</vt:lpstr>
      <vt:lpstr>Indicative timelines</vt:lpstr>
      <vt:lpstr>Thank you! Questions?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Multi-stakeholder Forum on Internet Standards Deployment</dc:title>
  <dc:creator>MILENKOVIC Goran (JRC-ISPRA)</dc:creator>
  <cp:lastModifiedBy>BENINI Fabrizia (CNECT)</cp:lastModifiedBy>
  <cp:revision>47</cp:revision>
  <dcterms:created xsi:type="dcterms:W3CDTF">2025-04-11T07:11:09Z</dcterms:created>
  <dcterms:modified xsi:type="dcterms:W3CDTF">2025-05-14T14:25:44Z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0x010100A2DA4D6914B8914B842E9DAF317D848B</vt:lpwstr>
  </property>
  <property fmtid="{D5CDD505-2E9C-101B-9397-08002B2CF9AE}" pid="3" name="MediaServiceImageTags">
    <vt:lpwstr/>
  </property>
  <property fmtid="{D5CDD505-2E9C-101B-9397-08002B2CF9AE}" pid="4" name="MSIP_Label_6bd9ddd1-4d20-43f6-abfa-fc3c07406f94_Enabled">
    <vt:lpwstr>true</vt:lpwstr>
  </property>
  <property fmtid="{D5CDD505-2E9C-101B-9397-08002B2CF9AE}" pid="5" name="MSIP_Label_6bd9ddd1-4d20-43f6-abfa-fc3c07406f94_SetDate">
    <vt:lpwstr>2025-05-08T07:31:15Z</vt:lpwstr>
  </property>
  <property fmtid="{D5CDD505-2E9C-101B-9397-08002B2CF9AE}" pid="6" name="MSIP_Label_6bd9ddd1-4d20-43f6-abfa-fc3c07406f94_Method">
    <vt:lpwstr>Standard</vt:lpwstr>
  </property>
  <property fmtid="{D5CDD505-2E9C-101B-9397-08002B2CF9AE}" pid="7" name="MSIP_Label_6bd9ddd1-4d20-43f6-abfa-fc3c07406f94_Name">
    <vt:lpwstr>Commission Use</vt:lpwstr>
  </property>
  <property fmtid="{D5CDD505-2E9C-101B-9397-08002B2CF9AE}" pid="8" name="MSIP_Label_6bd9ddd1-4d20-43f6-abfa-fc3c07406f94_SiteId">
    <vt:lpwstr>b24c8b06-522c-46fe-9080-70926f8dddb1</vt:lpwstr>
  </property>
  <property fmtid="{D5CDD505-2E9C-101B-9397-08002B2CF9AE}" pid="9" name="MSIP_Label_6bd9ddd1-4d20-43f6-abfa-fc3c07406f94_ActionId">
    <vt:lpwstr>85cc69a6-8cd6-4dd2-967c-dadc3248d53d</vt:lpwstr>
  </property>
  <property fmtid="{D5CDD505-2E9C-101B-9397-08002B2CF9AE}" pid="10" name="MSIP_Label_6bd9ddd1-4d20-43f6-abfa-fc3c07406f94_ContentBits">
    <vt:lpwstr>0</vt:lpwstr>
  </property>
</Properties>
</file>