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22"/>
  </p:notesMasterIdLst>
  <p:sldIdLst>
    <p:sldId id="256" r:id="rId2"/>
    <p:sldId id="257" r:id="rId3"/>
    <p:sldId id="2147483451" r:id="rId4"/>
    <p:sldId id="2147483458" r:id="rId5"/>
    <p:sldId id="258" r:id="rId6"/>
    <p:sldId id="259" r:id="rId7"/>
    <p:sldId id="261" r:id="rId8"/>
    <p:sldId id="260" r:id="rId9"/>
    <p:sldId id="262" r:id="rId10"/>
    <p:sldId id="2147483449" r:id="rId11"/>
    <p:sldId id="2147483459" r:id="rId12"/>
    <p:sldId id="2147483460" r:id="rId13"/>
    <p:sldId id="2147482750" r:id="rId14"/>
    <p:sldId id="2147483450" r:id="rId15"/>
    <p:sldId id="2147483452" r:id="rId16"/>
    <p:sldId id="2147483453" r:id="rId17"/>
    <p:sldId id="2147483454" r:id="rId18"/>
    <p:sldId id="2147483455" r:id="rId19"/>
    <p:sldId id="2147483457" r:id="rId20"/>
    <p:sldId id="214748345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78"/>
    <p:restoredTop sz="94672"/>
  </p:normalViewPr>
  <p:slideViewPr>
    <p:cSldViewPr snapToGrid="0">
      <p:cViewPr varScale="1">
        <p:scale>
          <a:sx n="137" d="100"/>
          <a:sy n="137" d="100"/>
        </p:scale>
        <p:origin x="11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F4B2F7-A539-F640-A27D-6462B02001DA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83C3000-6E24-2E44-93FA-3DBE0E7C63B8}">
      <dgm:prSet phldrT="[Text]" custT="1"/>
      <dgm:spPr/>
      <dgm:t>
        <a:bodyPr/>
        <a:lstStyle/>
        <a:p>
          <a:r>
            <a:rPr lang="en-GB" sz="1600" dirty="0">
              <a:solidFill>
                <a:schemeClr val="tx1"/>
              </a:solidFill>
            </a:rPr>
            <a:t>Legacy</a:t>
          </a:r>
        </a:p>
        <a:p>
          <a:r>
            <a:rPr lang="en-GB" sz="1600" dirty="0">
              <a:solidFill>
                <a:schemeClr val="tx1"/>
              </a:solidFill>
            </a:rPr>
            <a:t>Internet</a:t>
          </a:r>
          <a:endParaRPr lang="en-GB" sz="2200" dirty="0">
            <a:solidFill>
              <a:schemeClr val="tx1"/>
            </a:solidFill>
          </a:endParaRPr>
        </a:p>
      </dgm:t>
    </dgm:pt>
    <dgm:pt modelId="{3036C418-108B-054A-A692-BDA2A3623E5C}" type="parTrans" cxnId="{8BA2DD4C-1045-904B-BEAC-4F535259FCA0}">
      <dgm:prSet/>
      <dgm:spPr/>
      <dgm:t>
        <a:bodyPr/>
        <a:lstStyle/>
        <a:p>
          <a:endParaRPr lang="en-GB"/>
        </a:p>
      </dgm:t>
    </dgm:pt>
    <dgm:pt modelId="{036C6A6E-D27B-4544-A469-367E3B2913A5}" type="sibTrans" cxnId="{8BA2DD4C-1045-904B-BEAC-4F535259FCA0}">
      <dgm:prSet/>
      <dgm:spPr/>
      <dgm:t>
        <a:bodyPr/>
        <a:lstStyle/>
        <a:p>
          <a:endParaRPr lang="en-GB"/>
        </a:p>
      </dgm:t>
    </dgm:pt>
    <dgm:pt modelId="{FF0518A2-608B-9340-BA62-F6EE15A64E5D}">
      <dgm:prSet phldrT="[Text]" custT="1"/>
      <dgm:spPr/>
      <dgm:t>
        <a:bodyPr/>
        <a:lstStyle/>
        <a:p>
          <a:r>
            <a:rPr lang="en-GB" sz="1400" dirty="0">
              <a:solidFill>
                <a:schemeClr val="tx1"/>
              </a:solidFill>
            </a:rPr>
            <a:t>NAT64 Translator</a:t>
          </a:r>
        </a:p>
        <a:p>
          <a:r>
            <a:rPr lang="en-GB" sz="1400" dirty="0">
              <a:solidFill>
                <a:schemeClr val="tx1"/>
              </a:solidFill>
            </a:rPr>
            <a:t>ASR-1002HX</a:t>
          </a:r>
        </a:p>
      </dgm:t>
    </dgm:pt>
    <dgm:pt modelId="{BF2888AA-0E90-4C46-8D34-8640BE38B9AF}" type="parTrans" cxnId="{A456ACFD-629F-A24B-AE33-9A50D2EDD4AB}">
      <dgm:prSet/>
      <dgm:spPr/>
      <dgm:t>
        <a:bodyPr/>
        <a:lstStyle/>
        <a:p>
          <a:endParaRPr lang="en-GB"/>
        </a:p>
      </dgm:t>
    </dgm:pt>
    <dgm:pt modelId="{3AC95FBF-3A09-F443-B149-0E950861D0E2}" type="sibTrans" cxnId="{A456ACFD-629F-A24B-AE33-9A50D2EDD4AB}">
      <dgm:prSet/>
      <dgm:spPr/>
      <dgm:t>
        <a:bodyPr/>
        <a:lstStyle/>
        <a:p>
          <a:endParaRPr lang="en-GB"/>
        </a:p>
      </dgm:t>
    </dgm:pt>
    <dgm:pt modelId="{AD653C25-8735-AB40-8F75-9B8CA1356E02}">
      <dgm:prSet phldrT="[Text]" custT="1"/>
      <dgm:spPr/>
      <dgm:t>
        <a:bodyPr/>
        <a:lstStyle/>
        <a:p>
          <a:r>
            <a:rPr lang="en-GB" sz="1400" dirty="0">
              <a:solidFill>
                <a:schemeClr val="tx1"/>
              </a:solidFill>
            </a:rPr>
            <a:t>DNS64</a:t>
          </a:r>
        </a:p>
        <a:p>
          <a:r>
            <a:rPr lang="en-GB" sz="1400" dirty="0">
              <a:solidFill>
                <a:schemeClr val="tx1"/>
              </a:solidFill>
            </a:rPr>
            <a:t>Umbrella virtual appliances</a:t>
          </a:r>
        </a:p>
      </dgm:t>
    </dgm:pt>
    <dgm:pt modelId="{3272EDA5-CFCA-7F41-8F4C-2C5BC265AE23}" type="parTrans" cxnId="{B91C735A-9F8D-DC47-8032-2082ACB178A3}">
      <dgm:prSet/>
      <dgm:spPr/>
      <dgm:t>
        <a:bodyPr/>
        <a:lstStyle/>
        <a:p>
          <a:endParaRPr lang="en-GB"/>
        </a:p>
      </dgm:t>
    </dgm:pt>
    <dgm:pt modelId="{C9891F10-8DE1-134F-BCF1-9A1903DD608B}" type="sibTrans" cxnId="{B91C735A-9F8D-DC47-8032-2082ACB178A3}">
      <dgm:prSet/>
      <dgm:spPr/>
      <dgm:t>
        <a:bodyPr/>
        <a:lstStyle/>
        <a:p>
          <a:endParaRPr lang="en-GB"/>
        </a:p>
      </dgm:t>
    </dgm:pt>
    <dgm:pt modelId="{3C698E18-CC7E-5246-B657-4D2E2B712034}">
      <dgm:prSet phldrT="[Text]" custT="1"/>
      <dgm:spPr/>
      <dgm:t>
        <a:bodyPr/>
        <a:lstStyle/>
        <a:p>
          <a:r>
            <a:rPr lang="en-GB" sz="1600" dirty="0">
              <a:solidFill>
                <a:schemeClr val="tx1"/>
              </a:solidFill>
            </a:rPr>
            <a:t>CLAT &amp; DHCP Option 108</a:t>
          </a:r>
        </a:p>
      </dgm:t>
    </dgm:pt>
    <dgm:pt modelId="{5B07CDF0-A537-1F4A-B45C-86A8B2272271}" type="parTrans" cxnId="{C219BAFD-4C93-6C4A-A727-522CE4B5DB3B}">
      <dgm:prSet/>
      <dgm:spPr/>
      <dgm:t>
        <a:bodyPr/>
        <a:lstStyle/>
        <a:p>
          <a:endParaRPr lang="en-GB"/>
        </a:p>
      </dgm:t>
    </dgm:pt>
    <dgm:pt modelId="{FE467651-1DF0-6D4C-8449-C0981E5D94B2}" type="sibTrans" cxnId="{C219BAFD-4C93-6C4A-A727-522CE4B5DB3B}">
      <dgm:prSet/>
      <dgm:spPr/>
      <dgm:t>
        <a:bodyPr/>
        <a:lstStyle/>
        <a:p>
          <a:endParaRPr lang="en-GB"/>
        </a:p>
      </dgm:t>
    </dgm:pt>
    <dgm:pt modelId="{66B5775C-6E80-9C4E-B467-9C95DE8BB8E8}" type="pres">
      <dgm:prSet presAssocID="{5FF4B2F7-A539-F640-A27D-6462B02001D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2EA079C-33A6-7E44-91B9-3B66E53EE183}" type="pres">
      <dgm:prSet presAssocID="{383C3000-6E24-2E44-93FA-3DBE0E7C63B8}" presName="hierRoot1" presStyleCnt="0"/>
      <dgm:spPr/>
    </dgm:pt>
    <dgm:pt modelId="{CC92384E-449A-5749-B6AE-481CF564A988}" type="pres">
      <dgm:prSet presAssocID="{383C3000-6E24-2E44-93FA-3DBE0E7C63B8}" presName="composite" presStyleCnt="0"/>
      <dgm:spPr/>
    </dgm:pt>
    <dgm:pt modelId="{1BBDF3D1-D9D4-134A-976F-8A80C55329E8}" type="pres">
      <dgm:prSet presAssocID="{383C3000-6E24-2E44-93FA-3DBE0E7C63B8}" presName="background" presStyleLbl="node0" presStyleIdx="0" presStyleCnt="1"/>
      <dgm:spPr/>
    </dgm:pt>
    <dgm:pt modelId="{A71B6CD2-234F-3746-B608-AF17657163C4}" type="pres">
      <dgm:prSet presAssocID="{383C3000-6E24-2E44-93FA-3DBE0E7C63B8}" presName="text" presStyleLbl="fgAcc0" presStyleIdx="0" presStyleCnt="1">
        <dgm:presLayoutVars>
          <dgm:chPref val="3"/>
        </dgm:presLayoutVars>
      </dgm:prSet>
      <dgm:spPr/>
    </dgm:pt>
    <dgm:pt modelId="{8EE1A790-37E7-274D-BAD5-C8F1EEF69986}" type="pres">
      <dgm:prSet presAssocID="{383C3000-6E24-2E44-93FA-3DBE0E7C63B8}" presName="hierChild2" presStyleCnt="0"/>
      <dgm:spPr/>
    </dgm:pt>
    <dgm:pt modelId="{7AA59741-8C32-3046-A201-6E4435F13544}" type="pres">
      <dgm:prSet presAssocID="{BF2888AA-0E90-4C46-8D34-8640BE38B9AF}" presName="Name10" presStyleLbl="parChTrans1D2" presStyleIdx="0" presStyleCnt="1"/>
      <dgm:spPr/>
    </dgm:pt>
    <dgm:pt modelId="{7B23F0F8-23AA-C248-AD2A-D926F321758A}" type="pres">
      <dgm:prSet presAssocID="{FF0518A2-608B-9340-BA62-F6EE15A64E5D}" presName="hierRoot2" presStyleCnt="0"/>
      <dgm:spPr/>
    </dgm:pt>
    <dgm:pt modelId="{0029B04C-D5C6-CF4C-BDD2-0C4CA6F67228}" type="pres">
      <dgm:prSet presAssocID="{FF0518A2-608B-9340-BA62-F6EE15A64E5D}" presName="composite2" presStyleCnt="0"/>
      <dgm:spPr/>
    </dgm:pt>
    <dgm:pt modelId="{6C356A8E-3755-C049-87EC-D183E0859463}" type="pres">
      <dgm:prSet presAssocID="{FF0518A2-608B-9340-BA62-F6EE15A64E5D}" presName="background2" presStyleLbl="node2" presStyleIdx="0" presStyleCnt="1"/>
      <dgm:spPr/>
    </dgm:pt>
    <dgm:pt modelId="{4170756B-B173-194F-A145-24DFB3C520F6}" type="pres">
      <dgm:prSet presAssocID="{FF0518A2-608B-9340-BA62-F6EE15A64E5D}" presName="text2" presStyleLbl="fgAcc2" presStyleIdx="0" presStyleCnt="1">
        <dgm:presLayoutVars>
          <dgm:chPref val="3"/>
        </dgm:presLayoutVars>
      </dgm:prSet>
      <dgm:spPr/>
    </dgm:pt>
    <dgm:pt modelId="{7617B705-27BB-0E4F-904F-E7720FE6DA31}" type="pres">
      <dgm:prSet presAssocID="{FF0518A2-608B-9340-BA62-F6EE15A64E5D}" presName="hierChild3" presStyleCnt="0"/>
      <dgm:spPr/>
    </dgm:pt>
    <dgm:pt modelId="{D7F989EA-7265-1A4D-BD29-B78359137EEA}" type="pres">
      <dgm:prSet presAssocID="{3272EDA5-CFCA-7F41-8F4C-2C5BC265AE23}" presName="Name17" presStyleLbl="parChTrans1D3" presStyleIdx="0" presStyleCnt="2"/>
      <dgm:spPr/>
    </dgm:pt>
    <dgm:pt modelId="{031E4231-5454-654A-9CEB-9527C679AB99}" type="pres">
      <dgm:prSet presAssocID="{AD653C25-8735-AB40-8F75-9B8CA1356E02}" presName="hierRoot3" presStyleCnt="0"/>
      <dgm:spPr/>
    </dgm:pt>
    <dgm:pt modelId="{A392F3D1-ACD9-A54D-B7CE-38E8344A2818}" type="pres">
      <dgm:prSet presAssocID="{AD653C25-8735-AB40-8F75-9B8CA1356E02}" presName="composite3" presStyleCnt="0"/>
      <dgm:spPr/>
    </dgm:pt>
    <dgm:pt modelId="{58EF0CF3-5243-5442-921F-745587B1DFCD}" type="pres">
      <dgm:prSet presAssocID="{AD653C25-8735-AB40-8F75-9B8CA1356E02}" presName="background3" presStyleLbl="node3" presStyleIdx="0" presStyleCnt="2"/>
      <dgm:spPr/>
    </dgm:pt>
    <dgm:pt modelId="{8B80F868-7473-E645-A302-92C5A1987E8F}" type="pres">
      <dgm:prSet presAssocID="{AD653C25-8735-AB40-8F75-9B8CA1356E02}" presName="text3" presStyleLbl="fgAcc3" presStyleIdx="0" presStyleCnt="2">
        <dgm:presLayoutVars>
          <dgm:chPref val="3"/>
        </dgm:presLayoutVars>
      </dgm:prSet>
      <dgm:spPr/>
    </dgm:pt>
    <dgm:pt modelId="{EF79C2EF-BB26-1248-A879-90FF2609CA52}" type="pres">
      <dgm:prSet presAssocID="{AD653C25-8735-AB40-8F75-9B8CA1356E02}" presName="hierChild4" presStyleCnt="0"/>
      <dgm:spPr/>
    </dgm:pt>
    <dgm:pt modelId="{06881C57-5AE9-174C-8E93-F0596E3243BA}" type="pres">
      <dgm:prSet presAssocID="{5B07CDF0-A537-1F4A-B45C-86A8B2272271}" presName="Name17" presStyleLbl="parChTrans1D3" presStyleIdx="1" presStyleCnt="2"/>
      <dgm:spPr/>
    </dgm:pt>
    <dgm:pt modelId="{F28B33A4-AFC8-D948-BB1A-0F55E9AD6793}" type="pres">
      <dgm:prSet presAssocID="{3C698E18-CC7E-5246-B657-4D2E2B712034}" presName="hierRoot3" presStyleCnt="0"/>
      <dgm:spPr/>
    </dgm:pt>
    <dgm:pt modelId="{AE6782DA-A6A5-634D-9832-1151B8FDD643}" type="pres">
      <dgm:prSet presAssocID="{3C698E18-CC7E-5246-B657-4D2E2B712034}" presName="composite3" presStyleCnt="0"/>
      <dgm:spPr/>
    </dgm:pt>
    <dgm:pt modelId="{6E5C94C5-AC7E-8440-B0C2-6554D4E11D46}" type="pres">
      <dgm:prSet presAssocID="{3C698E18-CC7E-5246-B657-4D2E2B712034}" presName="background3" presStyleLbl="node3" presStyleIdx="1" presStyleCnt="2"/>
      <dgm:spPr/>
    </dgm:pt>
    <dgm:pt modelId="{EA6BD077-B1D8-6648-8A67-550EC04E60E5}" type="pres">
      <dgm:prSet presAssocID="{3C698E18-CC7E-5246-B657-4D2E2B712034}" presName="text3" presStyleLbl="fgAcc3" presStyleIdx="1" presStyleCnt="2">
        <dgm:presLayoutVars>
          <dgm:chPref val="3"/>
        </dgm:presLayoutVars>
      </dgm:prSet>
      <dgm:spPr/>
    </dgm:pt>
    <dgm:pt modelId="{06CA6E73-0D13-A444-93DD-2065C6585F3D}" type="pres">
      <dgm:prSet presAssocID="{3C698E18-CC7E-5246-B657-4D2E2B712034}" presName="hierChild4" presStyleCnt="0"/>
      <dgm:spPr/>
    </dgm:pt>
  </dgm:ptLst>
  <dgm:cxnLst>
    <dgm:cxn modelId="{EC0E5129-C2B3-8247-B56C-6C25DE942B6C}" type="presOf" srcId="{383C3000-6E24-2E44-93FA-3DBE0E7C63B8}" destId="{A71B6CD2-234F-3746-B608-AF17657163C4}" srcOrd="0" destOrd="0" presId="urn:microsoft.com/office/officeart/2005/8/layout/hierarchy1"/>
    <dgm:cxn modelId="{8BA2DD4C-1045-904B-BEAC-4F535259FCA0}" srcId="{5FF4B2F7-A539-F640-A27D-6462B02001DA}" destId="{383C3000-6E24-2E44-93FA-3DBE0E7C63B8}" srcOrd="0" destOrd="0" parTransId="{3036C418-108B-054A-A692-BDA2A3623E5C}" sibTransId="{036C6A6E-D27B-4544-A469-367E3B2913A5}"/>
    <dgm:cxn modelId="{79CA634F-5905-7049-B195-609C3A5FEF59}" type="presOf" srcId="{5FF4B2F7-A539-F640-A27D-6462B02001DA}" destId="{66B5775C-6E80-9C4E-B467-9C95DE8BB8E8}" srcOrd="0" destOrd="0" presId="urn:microsoft.com/office/officeart/2005/8/layout/hierarchy1"/>
    <dgm:cxn modelId="{7FA4E654-BDD3-5949-ABFE-9A6BEDD216A7}" type="presOf" srcId="{3272EDA5-CFCA-7F41-8F4C-2C5BC265AE23}" destId="{D7F989EA-7265-1A4D-BD29-B78359137EEA}" srcOrd="0" destOrd="0" presId="urn:microsoft.com/office/officeart/2005/8/layout/hierarchy1"/>
    <dgm:cxn modelId="{B91C735A-9F8D-DC47-8032-2082ACB178A3}" srcId="{FF0518A2-608B-9340-BA62-F6EE15A64E5D}" destId="{AD653C25-8735-AB40-8F75-9B8CA1356E02}" srcOrd="0" destOrd="0" parTransId="{3272EDA5-CFCA-7F41-8F4C-2C5BC265AE23}" sibTransId="{C9891F10-8DE1-134F-BCF1-9A1903DD608B}"/>
    <dgm:cxn modelId="{F61B3F92-F163-6943-8757-3CABB9134ADE}" type="presOf" srcId="{BF2888AA-0E90-4C46-8D34-8640BE38B9AF}" destId="{7AA59741-8C32-3046-A201-6E4435F13544}" srcOrd="0" destOrd="0" presId="urn:microsoft.com/office/officeart/2005/8/layout/hierarchy1"/>
    <dgm:cxn modelId="{A16DC3A8-9C1E-7F49-8A0C-A69D9E7A0CD6}" type="presOf" srcId="{FF0518A2-608B-9340-BA62-F6EE15A64E5D}" destId="{4170756B-B173-194F-A145-24DFB3C520F6}" srcOrd="0" destOrd="0" presId="urn:microsoft.com/office/officeart/2005/8/layout/hierarchy1"/>
    <dgm:cxn modelId="{7D4837B1-F96C-074A-A64D-1C739DE0977D}" type="presOf" srcId="{5B07CDF0-A537-1F4A-B45C-86A8B2272271}" destId="{06881C57-5AE9-174C-8E93-F0596E3243BA}" srcOrd="0" destOrd="0" presId="urn:microsoft.com/office/officeart/2005/8/layout/hierarchy1"/>
    <dgm:cxn modelId="{28C2C8CD-F35D-2B43-835C-9B12F755DCFF}" type="presOf" srcId="{AD653C25-8735-AB40-8F75-9B8CA1356E02}" destId="{8B80F868-7473-E645-A302-92C5A1987E8F}" srcOrd="0" destOrd="0" presId="urn:microsoft.com/office/officeart/2005/8/layout/hierarchy1"/>
    <dgm:cxn modelId="{020AA9FA-2043-E748-B5FE-A6811730AD7C}" type="presOf" srcId="{3C698E18-CC7E-5246-B657-4D2E2B712034}" destId="{EA6BD077-B1D8-6648-8A67-550EC04E60E5}" srcOrd="0" destOrd="0" presId="urn:microsoft.com/office/officeart/2005/8/layout/hierarchy1"/>
    <dgm:cxn modelId="{A456ACFD-629F-A24B-AE33-9A50D2EDD4AB}" srcId="{383C3000-6E24-2E44-93FA-3DBE0E7C63B8}" destId="{FF0518A2-608B-9340-BA62-F6EE15A64E5D}" srcOrd="0" destOrd="0" parTransId="{BF2888AA-0E90-4C46-8D34-8640BE38B9AF}" sibTransId="{3AC95FBF-3A09-F443-B149-0E950861D0E2}"/>
    <dgm:cxn modelId="{C219BAFD-4C93-6C4A-A727-522CE4B5DB3B}" srcId="{FF0518A2-608B-9340-BA62-F6EE15A64E5D}" destId="{3C698E18-CC7E-5246-B657-4D2E2B712034}" srcOrd="1" destOrd="0" parTransId="{5B07CDF0-A537-1F4A-B45C-86A8B2272271}" sibTransId="{FE467651-1DF0-6D4C-8449-C0981E5D94B2}"/>
    <dgm:cxn modelId="{69802651-B11C-D846-82E9-8783829B1C08}" type="presParOf" srcId="{66B5775C-6E80-9C4E-B467-9C95DE8BB8E8}" destId="{02EA079C-33A6-7E44-91B9-3B66E53EE183}" srcOrd="0" destOrd="0" presId="urn:microsoft.com/office/officeart/2005/8/layout/hierarchy1"/>
    <dgm:cxn modelId="{DEDA18FB-2276-8B4F-A8AB-A2D77652E775}" type="presParOf" srcId="{02EA079C-33A6-7E44-91B9-3B66E53EE183}" destId="{CC92384E-449A-5749-B6AE-481CF564A988}" srcOrd="0" destOrd="0" presId="urn:microsoft.com/office/officeart/2005/8/layout/hierarchy1"/>
    <dgm:cxn modelId="{B1A21207-665D-354C-B19A-F7EB8198BEA7}" type="presParOf" srcId="{CC92384E-449A-5749-B6AE-481CF564A988}" destId="{1BBDF3D1-D9D4-134A-976F-8A80C55329E8}" srcOrd="0" destOrd="0" presId="urn:microsoft.com/office/officeart/2005/8/layout/hierarchy1"/>
    <dgm:cxn modelId="{27F7D890-5407-AE40-B066-1543552D37F7}" type="presParOf" srcId="{CC92384E-449A-5749-B6AE-481CF564A988}" destId="{A71B6CD2-234F-3746-B608-AF17657163C4}" srcOrd="1" destOrd="0" presId="urn:microsoft.com/office/officeart/2005/8/layout/hierarchy1"/>
    <dgm:cxn modelId="{8C516949-EA48-244F-9E4E-EE99FB9164D5}" type="presParOf" srcId="{02EA079C-33A6-7E44-91B9-3B66E53EE183}" destId="{8EE1A790-37E7-274D-BAD5-C8F1EEF69986}" srcOrd="1" destOrd="0" presId="urn:microsoft.com/office/officeart/2005/8/layout/hierarchy1"/>
    <dgm:cxn modelId="{DDDEA4EC-4F17-1D41-B5CD-D516F0BF3FEB}" type="presParOf" srcId="{8EE1A790-37E7-274D-BAD5-C8F1EEF69986}" destId="{7AA59741-8C32-3046-A201-6E4435F13544}" srcOrd="0" destOrd="0" presId="urn:microsoft.com/office/officeart/2005/8/layout/hierarchy1"/>
    <dgm:cxn modelId="{1737141C-594F-0D42-AD63-DB29715F594F}" type="presParOf" srcId="{8EE1A790-37E7-274D-BAD5-C8F1EEF69986}" destId="{7B23F0F8-23AA-C248-AD2A-D926F321758A}" srcOrd="1" destOrd="0" presId="urn:microsoft.com/office/officeart/2005/8/layout/hierarchy1"/>
    <dgm:cxn modelId="{D543EDB7-A22F-3E4D-8106-EA614F99E69D}" type="presParOf" srcId="{7B23F0F8-23AA-C248-AD2A-D926F321758A}" destId="{0029B04C-D5C6-CF4C-BDD2-0C4CA6F67228}" srcOrd="0" destOrd="0" presId="urn:microsoft.com/office/officeart/2005/8/layout/hierarchy1"/>
    <dgm:cxn modelId="{522181BE-4362-8241-9186-A65C15B5F942}" type="presParOf" srcId="{0029B04C-D5C6-CF4C-BDD2-0C4CA6F67228}" destId="{6C356A8E-3755-C049-87EC-D183E0859463}" srcOrd="0" destOrd="0" presId="urn:microsoft.com/office/officeart/2005/8/layout/hierarchy1"/>
    <dgm:cxn modelId="{6FA3C7C0-B250-EF40-9A90-A3D1FCE020AB}" type="presParOf" srcId="{0029B04C-D5C6-CF4C-BDD2-0C4CA6F67228}" destId="{4170756B-B173-194F-A145-24DFB3C520F6}" srcOrd="1" destOrd="0" presId="urn:microsoft.com/office/officeart/2005/8/layout/hierarchy1"/>
    <dgm:cxn modelId="{F1FCC637-8262-694B-9657-D81FFD45DDA6}" type="presParOf" srcId="{7B23F0F8-23AA-C248-AD2A-D926F321758A}" destId="{7617B705-27BB-0E4F-904F-E7720FE6DA31}" srcOrd="1" destOrd="0" presId="urn:microsoft.com/office/officeart/2005/8/layout/hierarchy1"/>
    <dgm:cxn modelId="{59ED2325-E402-B048-B5DF-34652BF4751D}" type="presParOf" srcId="{7617B705-27BB-0E4F-904F-E7720FE6DA31}" destId="{D7F989EA-7265-1A4D-BD29-B78359137EEA}" srcOrd="0" destOrd="0" presId="urn:microsoft.com/office/officeart/2005/8/layout/hierarchy1"/>
    <dgm:cxn modelId="{D29BC0EF-A41C-C94F-A9D5-DBCA84938594}" type="presParOf" srcId="{7617B705-27BB-0E4F-904F-E7720FE6DA31}" destId="{031E4231-5454-654A-9CEB-9527C679AB99}" srcOrd="1" destOrd="0" presId="urn:microsoft.com/office/officeart/2005/8/layout/hierarchy1"/>
    <dgm:cxn modelId="{D4E07CFA-2240-E443-84D0-C24D9FE5821A}" type="presParOf" srcId="{031E4231-5454-654A-9CEB-9527C679AB99}" destId="{A392F3D1-ACD9-A54D-B7CE-38E8344A2818}" srcOrd="0" destOrd="0" presId="urn:microsoft.com/office/officeart/2005/8/layout/hierarchy1"/>
    <dgm:cxn modelId="{98047D7A-5CDA-8440-9A77-D93A136E910E}" type="presParOf" srcId="{A392F3D1-ACD9-A54D-B7CE-38E8344A2818}" destId="{58EF0CF3-5243-5442-921F-745587B1DFCD}" srcOrd="0" destOrd="0" presId="urn:microsoft.com/office/officeart/2005/8/layout/hierarchy1"/>
    <dgm:cxn modelId="{C8C253C6-067B-4147-8CDA-0EF99DA93038}" type="presParOf" srcId="{A392F3D1-ACD9-A54D-B7CE-38E8344A2818}" destId="{8B80F868-7473-E645-A302-92C5A1987E8F}" srcOrd="1" destOrd="0" presId="urn:microsoft.com/office/officeart/2005/8/layout/hierarchy1"/>
    <dgm:cxn modelId="{3C744A16-0D57-C041-9751-E61235FF647D}" type="presParOf" srcId="{031E4231-5454-654A-9CEB-9527C679AB99}" destId="{EF79C2EF-BB26-1248-A879-90FF2609CA52}" srcOrd="1" destOrd="0" presId="urn:microsoft.com/office/officeart/2005/8/layout/hierarchy1"/>
    <dgm:cxn modelId="{AFC3B982-3AB2-DA42-A542-D8E1F1A06C0F}" type="presParOf" srcId="{7617B705-27BB-0E4F-904F-E7720FE6DA31}" destId="{06881C57-5AE9-174C-8E93-F0596E3243BA}" srcOrd="2" destOrd="0" presId="urn:microsoft.com/office/officeart/2005/8/layout/hierarchy1"/>
    <dgm:cxn modelId="{D36A1511-D321-AA44-BDE3-EBBEC5A6D496}" type="presParOf" srcId="{7617B705-27BB-0E4F-904F-E7720FE6DA31}" destId="{F28B33A4-AFC8-D948-BB1A-0F55E9AD6793}" srcOrd="3" destOrd="0" presId="urn:microsoft.com/office/officeart/2005/8/layout/hierarchy1"/>
    <dgm:cxn modelId="{65D6D073-3506-0343-87BB-91B80B669367}" type="presParOf" srcId="{F28B33A4-AFC8-D948-BB1A-0F55E9AD6793}" destId="{AE6782DA-A6A5-634D-9832-1151B8FDD643}" srcOrd="0" destOrd="0" presId="urn:microsoft.com/office/officeart/2005/8/layout/hierarchy1"/>
    <dgm:cxn modelId="{D721F040-C324-3042-B485-F18005C1EEA6}" type="presParOf" srcId="{AE6782DA-A6A5-634D-9832-1151B8FDD643}" destId="{6E5C94C5-AC7E-8440-B0C2-6554D4E11D46}" srcOrd="0" destOrd="0" presId="urn:microsoft.com/office/officeart/2005/8/layout/hierarchy1"/>
    <dgm:cxn modelId="{6E349863-708A-8842-977C-63ED6A31A4C5}" type="presParOf" srcId="{AE6782DA-A6A5-634D-9832-1151B8FDD643}" destId="{EA6BD077-B1D8-6648-8A67-550EC04E60E5}" srcOrd="1" destOrd="0" presId="urn:microsoft.com/office/officeart/2005/8/layout/hierarchy1"/>
    <dgm:cxn modelId="{65424731-53F5-F74D-82D1-1ED6A4C0427B}" type="presParOf" srcId="{F28B33A4-AFC8-D948-BB1A-0F55E9AD6793}" destId="{06CA6E73-0D13-A444-93DD-2065C6585F3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881C57-5AE9-174C-8E93-F0596E3243BA}">
      <dsp:nvSpPr>
        <dsp:cNvPr id="0" name=""/>
        <dsp:cNvSpPr/>
      </dsp:nvSpPr>
      <dsp:spPr>
        <a:xfrm>
          <a:off x="2593398" y="2665279"/>
          <a:ext cx="1042452" cy="496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086"/>
              </a:lnTo>
              <a:lnTo>
                <a:pt x="1042452" y="338086"/>
              </a:lnTo>
              <a:lnTo>
                <a:pt x="1042452" y="4961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989EA-7265-1A4D-BD29-B78359137EEA}">
      <dsp:nvSpPr>
        <dsp:cNvPr id="0" name=""/>
        <dsp:cNvSpPr/>
      </dsp:nvSpPr>
      <dsp:spPr>
        <a:xfrm>
          <a:off x="1550946" y="2665279"/>
          <a:ext cx="1042452" cy="496112"/>
        </a:xfrm>
        <a:custGeom>
          <a:avLst/>
          <a:gdLst/>
          <a:ahLst/>
          <a:cxnLst/>
          <a:rect l="0" t="0" r="0" b="0"/>
          <a:pathLst>
            <a:path>
              <a:moveTo>
                <a:pt x="1042452" y="0"/>
              </a:moveTo>
              <a:lnTo>
                <a:pt x="1042452" y="338086"/>
              </a:lnTo>
              <a:lnTo>
                <a:pt x="0" y="338086"/>
              </a:lnTo>
              <a:lnTo>
                <a:pt x="0" y="49611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A59741-8C32-3046-A201-6E4435F13544}">
      <dsp:nvSpPr>
        <dsp:cNvPr id="0" name=""/>
        <dsp:cNvSpPr/>
      </dsp:nvSpPr>
      <dsp:spPr>
        <a:xfrm>
          <a:off x="2547678" y="1085964"/>
          <a:ext cx="91440" cy="49611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61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BDF3D1-D9D4-134A-976F-8A80C55329E8}">
      <dsp:nvSpPr>
        <dsp:cNvPr id="0" name=""/>
        <dsp:cNvSpPr/>
      </dsp:nvSpPr>
      <dsp:spPr>
        <a:xfrm>
          <a:off x="1740482" y="2762"/>
          <a:ext cx="1705830" cy="10832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1B6CD2-234F-3746-B608-AF17657163C4}">
      <dsp:nvSpPr>
        <dsp:cNvPr id="0" name=""/>
        <dsp:cNvSpPr/>
      </dsp:nvSpPr>
      <dsp:spPr>
        <a:xfrm>
          <a:off x="1930019" y="182822"/>
          <a:ext cx="1705830" cy="10832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1"/>
              </a:solidFill>
            </a:rPr>
            <a:t>Legacy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1"/>
              </a:solidFill>
            </a:rPr>
            <a:t>Internet</a:t>
          </a:r>
          <a:endParaRPr lang="en-GB" sz="2200" kern="1200" dirty="0">
            <a:solidFill>
              <a:schemeClr val="tx1"/>
            </a:solidFill>
          </a:endParaRPr>
        </a:p>
      </dsp:txBody>
      <dsp:txXfrm>
        <a:off x="1961745" y="214548"/>
        <a:ext cx="1642378" cy="1019750"/>
      </dsp:txXfrm>
    </dsp:sp>
    <dsp:sp modelId="{6C356A8E-3755-C049-87EC-D183E0859463}">
      <dsp:nvSpPr>
        <dsp:cNvPr id="0" name=""/>
        <dsp:cNvSpPr/>
      </dsp:nvSpPr>
      <dsp:spPr>
        <a:xfrm>
          <a:off x="1740482" y="1582077"/>
          <a:ext cx="1705830" cy="10832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70756B-B173-194F-A145-24DFB3C520F6}">
      <dsp:nvSpPr>
        <dsp:cNvPr id="0" name=""/>
        <dsp:cNvSpPr/>
      </dsp:nvSpPr>
      <dsp:spPr>
        <a:xfrm>
          <a:off x="1930019" y="1762137"/>
          <a:ext cx="1705830" cy="10832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NAT64 Translator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ASR-1002HX</a:t>
          </a:r>
        </a:p>
      </dsp:txBody>
      <dsp:txXfrm>
        <a:off x="1961745" y="1793863"/>
        <a:ext cx="1642378" cy="1019750"/>
      </dsp:txXfrm>
    </dsp:sp>
    <dsp:sp modelId="{58EF0CF3-5243-5442-921F-745587B1DFCD}">
      <dsp:nvSpPr>
        <dsp:cNvPr id="0" name=""/>
        <dsp:cNvSpPr/>
      </dsp:nvSpPr>
      <dsp:spPr>
        <a:xfrm>
          <a:off x="698030" y="3161392"/>
          <a:ext cx="1705830" cy="10832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80F868-7473-E645-A302-92C5A1987E8F}">
      <dsp:nvSpPr>
        <dsp:cNvPr id="0" name=""/>
        <dsp:cNvSpPr/>
      </dsp:nvSpPr>
      <dsp:spPr>
        <a:xfrm>
          <a:off x="887567" y="3341452"/>
          <a:ext cx="1705830" cy="10832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DNS64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</a:rPr>
            <a:t>Umbrella virtual appliances</a:t>
          </a:r>
        </a:p>
      </dsp:txBody>
      <dsp:txXfrm>
        <a:off x="919293" y="3373178"/>
        <a:ext cx="1642378" cy="1019750"/>
      </dsp:txXfrm>
    </dsp:sp>
    <dsp:sp modelId="{6E5C94C5-AC7E-8440-B0C2-6554D4E11D46}">
      <dsp:nvSpPr>
        <dsp:cNvPr id="0" name=""/>
        <dsp:cNvSpPr/>
      </dsp:nvSpPr>
      <dsp:spPr>
        <a:xfrm>
          <a:off x="2782934" y="3161392"/>
          <a:ext cx="1705830" cy="10832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BD077-B1D8-6648-8A67-550EC04E60E5}">
      <dsp:nvSpPr>
        <dsp:cNvPr id="0" name=""/>
        <dsp:cNvSpPr/>
      </dsp:nvSpPr>
      <dsp:spPr>
        <a:xfrm>
          <a:off x="2972471" y="3341452"/>
          <a:ext cx="1705830" cy="10832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1"/>
              </a:solidFill>
            </a:rPr>
            <a:t>CLAT &amp; DHCP Option 108</a:t>
          </a:r>
        </a:p>
      </dsp:txBody>
      <dsp:txXfrm>
        <a:off x="3004197" y="3373178"/>
        <a:ext cx="1642378" cy="10197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0.60284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DC79B658-D24F-E116-29C8-7D328E7A412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4038599" cy="2043209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C2913-16F6-7F45-A40A-0D355A62F171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843B7-09D1-CD46-9FA9-E31218EF7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5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843B7-09D1-CD46-9FA9-E31218EF7A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9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843B7-09D1-CD46-9FA9-E31218EF7A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7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843B7-09D1-CD46-9FA9-E31218EF7A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32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(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843B7-09D1-CD46-9FA9-E31218EF7A4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05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843B7-09D1-CD46-9FA9-E31218EF7A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33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Nick </a:t>
            </a:r>
            <a:r>
              <a:rPr lang="en-US" dirty="0" err="1"/>
              <a:t>Buraglio</a:t>
            </a:r>
            <a:r>
              <a:rPr lang="en-US" dirty="0"/>
              <a:t> , Ondřej </a:t>
            </a:r>
            <a:r>
              <a:rPr lang="en-US" dirty="0" err="1"/>
              <a:t>Caletka</a:t>
            </a:r>
            <a:r>
              <a:rPr lang="en-US" dirty="0"/>
              <a:t> , Jen </a:t>
            </a:r>
            <a:r>
              <a:rPr lang="en-US" dirty="0" err="1"/>
              <a:t>Linkova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843B7-09D1-CD46-9FA9-E31218EF7A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35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843B7-09D1-CD46-9FA9-E31218EF7A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52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843B7-09D1-CD46-9FA9-E31218EF7A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83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843B7-09D1-CD46-9FA9-E31218EF7A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9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801FC-EA7C-C654-C148-103F9CE32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92DC23-4F23-44E6-A4D8-2CF6A9DDEE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874477-47DE-A900-A29C-22EAA91B3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1B3F1-381E-2AD6-1969-7F1E1D0CB6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D83D2F-ABCE-EA4E-8C62-B783F14D98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065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843B7-09D1-CD46-9FA9-E31218EF7A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63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843B7-09D1-CD46-9FA9-E31218EF7A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14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930DD488-4931-5243-851A-FE66774C04D6}" type="datetime1">
              <a:rPr lang="en-US" smtClean="0"/>
              <a:t>5/13/25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719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61CEB539-6A85-3541-B4C2-88261F66DB70}" type="datetime1">
              <a:rPr lang="en-US" smtClean="0"/>
              <a:t>5/13/25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525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2F050AC5-2ACD-884D-B35B-B96BB097CCA2}" type="datetime1">
              <a:rPr lang="en-US" smtClean="0"/>
              <a:t>5/13/25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008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93600" y="256032"/>
            <a:ext cx="11009376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160200" y="6507857"/>
            <a:ext cx="47955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E5EC404-F194-F529-2334-5ED53DCC6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6583331" y="6616601"/>
            <a:ext cx="999744" cy="18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800" dirty="0">
                <a:solidFill>
                  <a:schemeClr val="tx1"/>
                </a:solidFill>
                <a:latin typeface="+mn-lt"/>
                <a:cs typeface="CiscoSans Thin"/>
              </a:defRPr>
            </a:lvl1pPr>
          </a:lstStyle>
          <a:p>
            <a:pPr defTabSz="814305"/>
            <a:r>
              <a:rPr lang="en-US"/>
              <a:t>RIPE-90 IPv6 WG - IPv6-mostly at industry events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548CCC0C-DD87-CD6A-3BE4-7639A5755533}"/>
              </a:ext>
            </a:extLst>
          </p:cNvPr>
          <p:cNvSpPr>
            <a:spLocks noChangeArrowheads="1"/>
          </p:cNvSpPr>
          <p:nvPr userDrawn="1"/>
        </p:nvSpPr>
        <p:spPr bwMode="black">
          <a:xfrm>
            <a:off x="7549662" y="6595873"/>
            <a:ext cx="3642852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marL="0" marR="0" lvl="0" indent="0" algn="r" defTabSz="8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© 2025  Cisco and/or its affiliates. All rights reserved.   Cisco Public</a:t>
            </a:r>
          </a:p>
        </p:txBody>
      </p:sp>
    </p:spTree>
    <p:extLst>
      <p:ext uri="{BB962C8B-B14F-4D97-AF65-F5344CB8AC3E}">
        <p14:creationId xmlns:p14="http://schemas.microsoft.com/office/powerpoint/2010/main" val="621116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FF38BBB0-3897-9A4A-98F5-1AF90558E703}" type="datetime1">
              <a:rPr lang="en-US" smtClean="0"/>
              <a:t>5/13/25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844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A1B021A8-66C5-1849-A7EA-932D9E2B5D8E}" type="datetime1">
              <a:rPr lang="en-US" smtClean="0"/>
              <a:t>5/13/25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97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76C57800-B098-E449-BEDC-B90B6E175BCB}" type="datetime1">
              <a:rPr lang="en-US" smtClean="0"/>
              <a:t>5/13/25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554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B795DA34-38D0-1B4E-97DD-A5E5C067EE4C}" type="datetime1">
              <a:rPr lang="en-US" smtClean="0"/>
              <a:t>5/13/25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94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3A4528F2-57CE-5743-AE0B-8B1757DF2928}" type="datetime1">
              <a:rPr lang="en-US" smtClean="0"/>
              <a:t>5/13/25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996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FA794C6C-2E60-D645-B970-F7C0F2799226}" type="datetime1">
              <a:rPr lang="en-US" smtClean="0"/>
              <a:t>5/13/25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68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fld id="{BD82F6E3-053F-6D49-8A00-053803A07A89}" type="datetime1">
              <a:rPr lang="en-US" smtClean="0"/>
              <a:t>5/13/25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325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BBF0C12-83C5-BD4E-9567-824040A4BF3F}" type="datetime1">
              <a:rPr lang="en-US" smtClean="0"/>
              <a:t>5/13/25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985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37960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28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atatracker.ietf.org/doc/draft-ietf-v6ops-6mop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ipv6.org.uk/wp-content/uploads/2024/10/08_IPv6-Mostly_at_Imperial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B685D-0E68-15D2-BF83-D7C8094280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IPv6-mostly experiences at 2 industry events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B629F2-344B-76FD-DE01-1C08723C4E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Éric Vyncke, Distinguished Engineer, Global Technology Standards, Cisco</a:t>
            </a:r>
          </a:p>
          <a:p>
            <a:r>
              <a:rPr lang="en-US" dirty="0"/>
              <a:t>Warren Kumari, Director, Internet Standards, Google, IETF NOC member</a:t>
            </a:r>
          </a:p>
          <a:p>
            <a:r>
              <a:rPr lang="en-US" dirty="0"/>
              <a:t>Slide content by Joe Clarke, Cisco, Cisco Live &amp; IETF NOC member</a:t>
            </a:r>
          </a:p>
          <a:p>
            <a:r>
              <a:rPr lang="en-US" dirty="0"/>
              <a:t>GenAI graphics by Gemini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E1D74A-550A-9500-36C7-88CF07DDA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B8AE13-E72B-83AB-BD91-F20397233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3035620C-BE40-AB00-42C7-C6AE9C88911F}"/>
              </a:ext>
            </a:extLst>
          </p:cNvPr>
          <p:cNvGrpSpPr/>
          <p:nvPr/>
        </p:nvGrpSpPr>
        <p:grpSpPr>
          <a:xfrm>
            <a:off x="297472" y="229546"/>
            <a:ext cx="3772020" cy="846546"/>
            <a:chOff x="0" y="0"/>
            <a:chExt cx="6706432" cy="1693090"/>
          </a:xfrm>
        </p:grpSpPr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E78F5B88-38DF-5CCF-3ED2-CA2BFA4B1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230204" cy="16930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Image" descr="Image">
              <a:extLst>
                <a:ext uri="{FF2B5EF4-FFF2-40B4-BE49-F238E27FC236}">
                  <a16:creationId xmlns:a16="http://schemas.microsoft.com/office/drawing/2014/main" id="{5DF4E2BF-87AB-27FF-C52C-5C206F42B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5282" y="424928"/>
              <a:ext cx="2211151" cy="9074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194779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BE18EC-BF9A-5066-C5F1-88C089F57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7FF834-B204-4967-8D47-8BB36EAF0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80A22D-61EA-43E3-BD94-3E39CF902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303D9B-AD68-58AD-8F8E-239545EA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Main SSID v6 Mostly Support</a:t>
            </a:r>
          </a:p>
        </p:txBody>
      </p:sp>
      <p:pic>
        <p:nvPicPr>
          <p:cNvPr id="5" name="Picture 4" descr="A screenshot of a black background with numbers and text&#10;&#10;AI-generated content may be incorrect.">
            <a:extLst>
              <a:ext uri="{FF2B5EF4-FFF2-40B4-BE49-F238E27FC236}">
                <a16:creationId xmlns:a16="http://schemas.microsoft.com/office/drawing/2014/main" id="{CBD01550-6F22-5C49-BB99-8E6523797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107" y="640078"/>
            <a:ext cx="7767786" cy="33013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C8B410-FFAD-976E-3373-A8B117A26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6A97DD0-5BE7-4856-A2A9-C42C6688E607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7CFF0-9219-D678-550C-7A298BBD1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80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5BB87-F25D-945E-AAE6-E6FE5CA22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733DB9-D9AA-3A9A-1D0E-288BCC53F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78FF6-B3B8-6AE1-011F-6EFAAA74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834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91ECA5-6BFD-7548-1F4F-453E41E2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129F6D-6039-D903-3CDF-C6D26C61F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4" name="Picture 3" descr="A screenshot of a device&#10;&#10;Description automatically generated">
            <a:extLst>
              <a:ext uri="{FF2B5EF4-FFF2-40B4-BE49-F238E27FC236}">
                <a16:creationId xmlns:a16="http://schemas.microsoft.com/office/drawing/2014/main" id="{9A4D6579-C637-D903-B9B6-6C7D96870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618" y="1334092"/>
            <a:ext cx="2282846" cy="1828800"/>
          </a:xfrm>
          <a:prstGeom prst="rect">
            <a:avLst/>
          </a:prstGeom>
        </p:spPr>
      </p:pic>
      <p:pic>
        <p:nvPicPr>
          <p:cNvPr id="5" name="Picture 4" descr="A screenshot of a device&#10;&#10;Description automatically generated">
            <a:extLst>
              <a:ext uri="{FF2B5EF4-FFF2-40B4-BE49-F238E27FC236}">
                <a16:creationId xmlns:a16="http://schemas.microsoft.com/office/drawing/2014/main" id="{93F80446-A91A-85D4-BC35-1C99840CC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618" y="3288522"/>
            <a:ext cx="2046914" cy="1828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1B3160-E031-C3FD-BC92-F7D1A44B9D2D}"/>
              </a:ext>
            </a:extLst>
          </p:cNvPr>
          <p:cNvSpPr/>
          <p:nvPr/>
        </p:nvSpPr>
        <p:spPr>
          <a:xfrm>
            <a:off x="1821722" y="2716428"/>
            <a:ext cx="21467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189"/>
            <a:r>
              <a:rPr lang="en-US" sz="5400" b="1">
                <a:ln w="22225">
                  <a:solidFill>
                    <a:srgbClr val="74BF4B"/>
                  </a:solidFill>
                  <a:prstDash val="solid"/>
                </a:ln>
                <a:solidFill>
                  <a:srgbClr val="74BF4B">
                    <a:lumMod val="40000"/>
                    <a:lumOff val="60000"/>
                  </a:srgbClr>
                </a:solidFill>
              </a:rPr>
              <a:t>44.2%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B0BCCB-81EE-3491-1A69-2034AB755382}"/>
              </a:ext>
            </a:extLst>
          </p:cNvPr>
          <p:cNvSpPr txBox="1"/>
          <p:nvPr/>
        </p:nvSpPr>
        <p:spPr>
          <a:xfrm>
            <a:off x="3482450" y="3538196"/>
            <a:ext cx="73609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189"/>
            <a:r>
              <a:rPr lang="en-US">
                <a:solidFill>
                  <a:srgbClr val="101820"/>
                </a:solidFill>
                <a:latin typeface="CiscoSansTT Light"/>
              </a:rPr>
              <a:t>2024</a:t>
            </a:r>
          </a:p>
        </p:txBody>
      </p:sp>
      <p:pic>
        <p:nvPicPr>
          <p:cNvPr id="8" name="Picture 7" descr="A number on a black background&#10;&#10;AI-generated content may be incorrect.">
            <a:extLst>
              <a:ext uri="{FF2B5EF4-FFF2-40B4-BE49-F238E27FC236}">
                <a16:creationId xmlns:a16="http://schemas.microsoft.com/office/drawing/2014/main" id="{11711B32-F2BC-8C2A-FE53-8BCEB81B3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663" y="1523678"/>
            <a:ext cx="4127500" cy="1079500"/>
          </a:xfrm>
          <a:prstGeom prst="rect">
            <a:avLst/>
          </a:prstGeom>
        </p:spPr>
      </p:pic>
      <p:pic>
        <p:nvPicPr>
          <p:cNvPr id="9" name="Picture 8" descr="A green triangle on a black background&#10;&#10;AI-generated content may be incorrect.">
            <a:extLst>
              <a:ext uri="{FF2B5EF4-FFF2-40B4-BE49-F238E27FC236}">
                <a16:creationId xmlns:a16="http://schemas.microsoft.com/office/drawing/2014/main" id="{A73C0370-2CAB-D306-F7BF-050399C76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663" y="2831322"/>
            <a:ext cx="4013200" cy="914400"/>
          </a:xfrm>
          <a:prstGeom prst="rect">
            <a:avLst/>
          </a:prstGeom>
        </p:spPr>
      </p:pic>
      <p:pic>
        <p:nvPicPr>
          <p:cNvPr id="10" name="Picture 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4B7EF70-520A-9803-3B68-5AFB8175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663" y="4152122"/>
            <a:ext cx="40005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88E916-6A56-9699-52D1-C95DD1CE9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FABC54-E3E6-09A2-4DF3-2CDE78A40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3418891"/>
            <a:ext cx="8991600" cy="16459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/>
              <a:t>Total Traffic To The Internet…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C8FDCC-8F2F-BD6C-D89A-ADCFADF9A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090" y="1076679"/>
            <a:ext cx="8727819" cy="126553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169A12-99DC-3549-0F99-308923EC5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rect">
            <a:avLst/>
          </a:prstGeom>
        </p:spPr>
        <p:txBody>
          <a:bodyPr vert="horz" lIns="18288" tIns="45720" rIns="18288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CiscoSans Thi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spcAft>
                <a:spcPts val="600"/>
              </a:spcAft>
            </a:pPr>
            <a:fld id="{96A97DD0-5BE7-4856-A2A9-C42C6688E607}" type="slidenum">
              <a:rPr lang="en-US" sz="1100" smtClean="0">
                <a:solidFill>
                  <a:srgbClr val="FFFFFF"/>
                </a:solidFill>
                <a:cs typeface="+mn-cs"/>
              </a:rPr>
              <a:pPr algn="ctr" defTabSz="457200">
                <a:spcAft>
                  <a:spcPts val="600"/>
                </a:spcAft>
              </a:pPr>
              <a:t>13</a:t>
            </a:fld>
            <a:endParaRPr lang="en-US" sz="1100">
              <a:solidFill>
                <a:srgbClr val="FFFFFF"/>
              </a:solidFill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FC641-B5A7-0345-A48C-7E62EE15A9E1}"/>
              </a:ext>
            </a:extLst>
          </p:cNvPr>
          <p:cNvSpPr txBox="1"/>
          <p:nvPr/>
        </p:nvSpPr>
        <p:spPr>
          <a:xfrm>
            <a:off x="4294064" y="4699591"/>
            <a:ext cx="3107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+mn-lt"/>
              </a:rPr>
              <a:t>20,000 attendees over five days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81E1FA-A376-8D33-603B-4876B5CD9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49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CD33B-2209-5B52-4789-E37CBC5A7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IETF 122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81C11-AF1B-F0AD-0073-7FDB1C6C24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Bangkok, March 2025</a:t>
            </a:r>
          </a:p>
          <a:p>
            <a:r>
              <a:rPr lang="en-US" dirty="0"/>
              <a:t>764 onsite registered participants</a:t>
            </a:r>
          </a:p>
          <a:p>
            <a:r>
              <a:rPr lang="en-US" dirty="0"/>
              <a:t>Typical geek audience</a:t>
            </a:r>
          </a:p>
          <a:p>
            <a:r>
              <a:rPr lang="en-US" dirty="0">
                <a:highlight>
                  <a:srgbClr val="FFFF00"/>
                </a:highlight>
              </a:rPr>
              <a:t>Default SSID is dual-stack</a:t>
            </a:r>
          </a:p>
          <a:p>
            <a:pPr lvl="1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Plan for IETF-123 IPv6-Mostly ;-)</a:t>
            </a:r>
          </a:p>
          <a:p>
            <a:r>
              <a:rPr lang="en-US" dirty="0">
                <a:highlight>
                  <a:srgbClr val="FFFF00"/>
                </a:highlight>
              </a:rPr>
              <a:t>”ietf-ipv6-mostly” widely advertised and used by many</a:t>
            </a:r>
          </a:p>
          <a:p>
            <a:r>
              <a:rPr lang="en-US" dirty="0">
                <a:highlight>
                  <a:srgbClr val="FFFF00"/>
                </a:highlight>
              </a:rPr>
              <a:t>Public IPv4 and IPv6 space</a:t>
            </a:r>
          </a:p>
        </p:txBody>
      </p:sp>
      <p:pic>
        <p:nvPicPr>
          <p:cNvPr id="2050" name="Picture 2" descr="IETF | IETF 122 Live">
            <a:extLst>
              <a:ext uri="{FF2B5EF4-FFF2-40B4-BE49-F238E27FC236}">
                <a16:creationId xmlns:a16="http://schemas.microsoft.com/office/drawing/2014/main" id="{AD5875E6-F633-5FC2-0ED1-B7673927611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8888" y="2397477"/>
            <a:ext cx="4864571" cy="319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DAF3F-BA57-5E14-D59D-A9E9DFC40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45F2D-861F-457F-A36F-D5998D292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225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5B3DD-573D-B3BC-5B40-6C85AD58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Ipv6-mostly Components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A9D8734-5823-D345-96FD-809C60D71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391" y="2280226"/>
            <a:ext cx="9200190" cy="4318538"/>
          </a:xfr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5B9E39A-330A-310F-D60B-487881C9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CA1C65E-5789-8CEB-944D-5935A93F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159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A0E7B0-E0EE-7361-F89C-91F92BE9D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/>
              <a:t>All Was Good for MacOS and phones, but...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49AC5A-37D8-45FD-6109-06441D118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7960"/>
            <a:ext cx="5901189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RIPE-90 IPv6 WG - IPv6-mostly at industry events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4BB8D0-F90C-FB8B-0DAA-52CC57893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 vert="horz" lIns="18288" tIns="45720" rIns="18288" bIns="45720" rtlCol="0" anchor="ctr">
            <a:normAutofit lnSpcReduction="10000"/>
          </a:bodyPr>
          <a:lstStyle/>
          <a:p>
            <a:fld id="{6D22F896-40B5-4ADD-8801-0D06FADFA09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6BD3C3-EAD5-34B7-FD71-7D691AEBB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288" y="2326356"/>
            <a:ext cx="9107423" cy="398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87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0D8381-9CBC-BED7-B3C7-8142BD0F6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24D56-335E-5854-F554-E1F031C64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DF63C2-25B1-CA05-65AE-646B82982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6" y="101271"/>
            <a:ext cx="11947414" cy="59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04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A6D443-CF6E-937D-E661-446BB1928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5FEC0C-76D8-C9D6-3065-81953C5EE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F71AF0-646E-F62D-5C3B-6EE03E375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68" y="81229"/>
            <a:ext cx="11100848" cy="613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00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A534-AA04-A6E7-367B-8E4909CAC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496" y="978776"/>
            <a:ext cx="5925310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/>
              <a:t>Real Life Experiment With Engineers</a:t>
            </a:r>
          </a:p>
        </p:txBody>
      </p:sp>
      <p:pic>
        <p:nvPicPr>
          <p:cNvPr id="8" name="Content Placeholder 7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DA2EB01E-AEA5-D8C2-703E-3878F875A2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9169" r="12920"/>
          <a:stretch/>
        </p:blipFill>
        <p:spPr>
          <a:xfrm>
            <a:off x="20" y="10"/>
            <a:ext cx="4657325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57009-2ABC-C839-E98D-C8C9BA2629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5496" y="2640692"/>
            <a:ext cx="5925310" cy="325525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Discovery: M</a:t>
            </a:r>
            <a:r>
              <a:rPr lang="en-US" b="0" i="0" u="none" strike="noStrike" dirty="0">
                <a:effectLst/>
              </a:rPr>
              <a:t>acOS SSH forced to an IPv4 host address.  This didn’t work.  But Tommy Pauly @ Apple was told and hacked up a fix while at the meeting </a:t>
            </a:r>
            <a:r>
              <a:rPr lang="en-US" b="0" i="0" u="none" strike="noStrike" dirty="0">
                <a:effectLst/>
                <a:sym typeface="Wingdings" pitchFamily="2" charset="2"/>
              </a:rPr>
              <a:t></a:t>
            </a:r>
            <a:endParaRPr lang="en-US" b="0" i="0" u="none" strike="noStrike" dirty="0">
              <a:effectLst/>
            </a:endParaRPr>
          </a:p>
          <a:p>
            <a:r>
              <a:rPr lang="en-US" b="0" i="1" u="none" strike="noStrike" dirty="0">
                <a:effectLst/>
              </a:rPr>
              <a:t>“Great environment to deploy such features because when things go wrong, the right people are in the room to fix the problems !” </a:t>
            </a:r>
            <a:r>
              <a:rPr lang="en-US" b="0" i="0" u="none" strike="noStrike" dirty="0">
                <a:effectLst/>
              </a:rPr>
              <a:t>(Quote: Joe Clarke, IETF NOC)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19EE5-0E12-5659-686E-FCACD9AD8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45495" y="6224660"/>
            <a:ext cx="3514756" cy="313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RIPE-90 IPv6 WG - IPv6-mostly at industry events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39A41-1104-C9A5-D6CC-FB34A744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28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7D4848-9865-8A21-96DA-D0B38953B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78776"/>
            <a:ext cx="5925310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/>
              <a:t>IPv6-mostly 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B7C9D5-864F-152C-CF6C-1F3EFC8CA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2" y="2640692"/>
            <a:ext cx="5925310" cy="325525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/>
              <a:t>In IPv6-Mostly networks, 2 classes of hosts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IPv6-Only capable: do not use IPV4 at all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Not capable: use dual-stack or IPv4-only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Goal:</a:t>
            </a:r>
          </a:p>
          <a:p>
            <a:pPr marL="514350" lvl="1">
              <a:lnSpc>
                <a:spcPct val="90000"/>
              </a:lnSpc>
            </a:pPr>
            <a:r>
              <a:rPr lang="en-US" dirty="0"/>
              <a:t>Foster IPv6 adoption</a:t>
            </a:r>
          </a:p>
          <a:p>
            <a:pPr marL="514350" lvl="1">
              <a:lnSpc>
                <a:spcPct val="90000"/>
              </a:lnSpc>
            </a:pPr>
            <a:r>
              <a:rPr lang="en-US" dirty="0"/>
              <a:t>Lower IPv4 address consumption</a:t>
            </a:r>
          </a:p>
          <a:p>
            <a:pPr marL="514350" lvl="1">
              <a:lnSpc>
                <a:spcPct val="90000"/>
              </a:lnSpc>
            </a:pPr>
            <a:r>
              <a:rPr lang="en-US" dirty="0"/>
              <a:t>Until 100% are IPv6-only capable</a:t>
            </a:r>
          </a:p>
        </p:txBody>
      </p:sp>
      <p:pic>
        <p:nvPicPr>
          <p:cNvPr id="11" name="Content Placeholder 10" descr="A drawing of a path leading to a mountain with flags&#10;&#10;AI-generated content may be incorrect.">
            <a:extLst>
              <a:ext uri="{FF2B5EF4-FFF2-40B4-BE49-F238E27FC236}">
                <a16:creationId xmlns:a16="http://schemas.microsoft.com/office/drawing/2014/main" id="{A5EA22EE-580E-E196-51E0-EF558D8768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654" y="10"/>
            <a:ext cx="4657345" cy="6857990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34DCA36-54ED-ADDB-506A-20594C82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5533AFC-8521-FDBF-E80B-DEF0F45D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2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FDDB36-B143-E293-12DC-D99F1315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IPv6-Mostly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4C14B-020D-A0F6-2E23-CF461D1DA6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8" y="2638044"/>
            <a:ext cx="3363974" cy="3415622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If you pay attention, it is not hard at all</a:t>
            </a:r>
          </a:p>
          <a:p>
            <a:r>
              <a:rPr lang="en-US" dirty="0">
                <a:solidFill>
                  <a:schemeClr val="bg1"/>
                </a:solidFill>
              </a:rPr>
              <a:t>Network operations and debugging are different =&gt; ! Learning curve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Issues &amp; limitations: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Split-tunnel VPN (esp. MacOS)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Slack weirdness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Some corporate MDM (for DNS64)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Microsoft Windows current lack of support for CLAT &amp; RFC 8925 are still dual-stack hosts</a:t>
            </a:r>
          </a:p>
        </p:txBody>
      </p:sp>
      <p:pic>
        <p:nvPicPr>
          <p:cNvPr id="8" name="Content Placeholder 7" descr="A person sitting at a computer&#10;&#10;AI-generated content may be incorrect.">
            <a:extLst>
              <a:ext uri="{FF2B5EF4-FFF2-40B4-BE49-F238E27FC236}">
                <a16:creationId xmlns:a16="http://schemas.microsoft.com/office/drawing/2014/main" id="{2432AB2E-FF5C-993D-928C-C547CBB829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048" y="643467"/>
            <a:ext cx="5410199" cy="541019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F6368-E53F-DCEC-E01D-E2FCC74C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79007" y="6236208"/>
            <a:ext cx="4776478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/>
              <a:t>RIPE-90 IPv6 WG - IPv6-mostly at industry events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49774-D1FD-D2BC-B58C-373B43A98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27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61F38-166F-C575-CF17-62D346023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IPv6-Mostly in 1 Slide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B4F92A-E8CD-CB6D-225B-F09EF1D123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342" y="2638425"/>
            <a:ext cx="3974778" cy="397477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B8942-E807-D5C0-23AE-8FFD44721A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IPv6-only capable hosts</a:t>
            </a:r>
          </a:p>
          <a:p>
            <a:pPr lvl="1"/>
            <a:r>
              <a:rPr lang="en-US" dirty="0"/>
              <a:t>Rely on client-level address translation (CLAT), IPv6 prefix from the PREF64 RA to do translation of IPv4 addresses to v6</a:t>
            </a:r>
          </a:p>
          <a:p>
            <a:pPr lvl="1"/>
            <a:r>
              <a:rPr lang="en-US" dirty="0"/>
              <a:t>Decline to request IPv4 address if DHCPv4 server replies to DHCPv4 option 108 RFC 8925 “IPv6-Only Preferred Option for DHCPv4”</a:t>
            </a:r>
          </a:p>
          <a:p>
            <a:pPr lvl="1"/>
            <a:endParaRPr lang="en-US" dirty="0"/>
          </a:p>
          <a:p>
            <a:r>
              <a:rPr lang="en-US" dirty="0">
                <a:hlinkClick r:id="rId4"/>
              </a:rPr>
              <a:t>https://datatracker.ietf.org/doc/draft-ietf-v6ops-6mops/</a:t>
            </a:r>
            <a:r>
              <a:rPr lang="en-US" dirty="0"/>
              <a:t> by Nick </a:t>
            </a:r>
            <a:r>
              <a:rPr lang="en-US" dirty="0" err="1"/>
              <a:t>Buraglio</a:t>
            </a:r>
            <a:r>
              <a:rPr lang="en-US" dirty="0"/>
              <a:t> , Ondřej </a:t>
            </a:r>
            <a:r>
              <a:rPr lang="en-US" dirty="0" err="1"/>
              <a:t>Caletka</a:t>
            </a:r>
            <a:r>
              <a:rPr lang="en-US" dirty="0"/>
              <a:t> , Jen </a:t>
            </a:r>
            <a:r>
              <a:rPr lang="en-US" dirty="0" err="1"/>
              <a:t>Linkova</a:t>
            </a:r>
            <a:endParaRPr lang="en-US" dirty="0"/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CCBED0-5F06-4BB5-87D8-35E3125B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AB674-432C-B531-B03E-7367BC6D8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58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09850-FA0E-21A2-75F0-C368AF2A5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672" y="978776"/>
            <a:ext cx="4486656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/>
              <a:t>The Explorers</a:t>
            </a:r>
          </a:p>
        </p:txBody>
      </p:sp>
      <p:pic>
        <p:nvPicPr>
          <p:cNvPr id="12" name="Content Placeholder 11" descr="A group of people walking in the woods with a torch and a sign&#10;&#10;AI-generated content may be incorrect.">
            <a:extLst>
              <a:ext uri="{FF2B5EF4-FFF2-40B4-BE49-F238E27FC236}">
                <a16:creationId xmlns:a16="http://schemas.microsoft.com/office/drawing/2014/main" id="{5EBCD6F1-AB45-47D4-D72E-2F749D51C3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r="11248"/>
          <a:stretch/>
        </p:blipFill>
        <p:spPr>
          <a:xfrm>
            <a:off x="20" y="10"/>
            <a:ext cx="6086621" cy="685799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577D38-8E55-E2A0-D098-6F41BDD8A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00672" y="2640692"/>
            <a:ext cx="4486656" cy="325525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Several other explorers of this route</a:t>
            </a:r>
          </a:p>
          <a:p>
            <a:pPr lvl="1"/>
            <a:r>
              <a:rPr lang="en-US" dirty="0"/>
              <a:t>Jen </a:t>
            </a:r>
            <a:r>
              <a:rPr lang="en-US" dirty="0" err="1"/>
              <a:t>Linkova</a:t>
            </a:r>
            <a:r>
              <a:rPr lang="en-US" dirty="0"/>
              <a:t> @ Google</a:t>
            </a:r>
          </a:p>
          <a:p>
            <a:pPr lvl="1"/>
            <a:r>
              <a:rPr lang="en-US" dirty="0"/>
              <a:t>Ondřej </a:t>
            </a:r>
            <a:r>
              <a:rPr lang="en-US" dirty="0" err="1"/>
              <a:t>Caletka</a:t>
            </a:r>
            <a:r>
              <a:rPr lang="en-US" dirty="0"/>
              <a:t> for RIPE network since RIPE-85 October 2022 !</a:t>
            </a:r>
          </a:p>
          <a:p>
            <a:pPr lvl="1"/>
            <a:r>
              <a:rPr lang="en-US" dirty="0"/>
              <a:t>David Stockdale, Imperial College London with 20.000 students, see </a:t>
            </a:r>
            <a:r>
              <a:rPr lang="en-US" dirty="0">
                <a:hlinkClick r:id="rId4"/>
              </a:rPr>
              <a:t>https://www.ipv6.org.uk/wp-content/uploads/2024/10/08_IPv6-Mostly_at_Imperial.pdf</a:t>
            </a:r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6FC01-B0FF-B028-162B-E8F0541B1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988" y="6224660"/>
            <a:ext cx="4680326" cy="313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RIPE-90 IPv6 WG - IPv6-mostly at industry events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73103-DABA-9976-B1C9-1E4C3351C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22F896-40B5-4ADD-8801-0D06FADFA095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4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8F5C3-0C05-81F9-E8AC-0E1612CB4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/>
              <a:t>Cisco Live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257733-CB6A-45C8-028D-9BCF20C87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3244" y="2638044"/>
            <a:ext cx="3063765" cy="3263206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dirty="0"/>
              <a:t>Amsterdam, February 2025</a:t>
            </a:r>
          </a:p>
          <a:p>
            <a:r>
              <a:rPr lang="en-US" dirty="0"/>
              <a:t>20.000 attendees</a:t>
            </a:r>
          </a:p>
          <a:p>
            <a:r>
              <a:rPr lang="en-US" dirty="0"/>
              <a:t>Technical sessions and exhibition by Cisco for its customers</a:t>
            </a:r>
          </a:p>
          <a:p>
            <a:r>
              <a:rPr lang="en-US" dirty="0"/>
              <a:t>Cisco NOC has months to prepare and do very careful planning (including contingency plans)</a:t>
            </a:r>
          </a:p>
          <a:p>
            <a:r>
              <a:rPr lang="en-US" dirty="0">
                <a:highlight>
                  <a:srgbClr val="FFFF00"/>
                </a:highlight>
              </a:rPr>
              <a:t>Default SSID was IPv6-mostly</a:t>
            </a:r>
          </a:p>
          <a:p>
            <a:r>
              <a:rPr lang="en-US" dirty="0">
                <a:highlight>
                  <a:srgbClr val="FFFF00"/>
                </a:highlight>
              </a:rPr>
              <a:t>Public IPv6 space, private IPv4</a:t>
            </a:r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isco Live EMEA">
            <a:extLst>
              <a:ext uri="{FF2B5EF4-FFF2-40B4-BE49-F238E27FC236}">
                <a16:creationId xmlns:a16="http://schemas.microsoft.com/office/drawing/2014/main" id="{30356044-73F2-98BF-5A63-026BEE0DCCE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23366" y="2109720"/>
            <a:ext cx="6227064" cy="264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2A05CBE-C87A-7AAC-9D42-CB8408183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619C3F-AEC8-4129-0E8F-4BD3D1EFC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22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6A9AE5-69DF-4153-B35A-94BDEF32E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E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9B5318-27A8-4E50-80D9-B92D4F28E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chemeClr val="bg1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08B9DC-FDF2-E30B-4E60-B5F4755A1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253" y="1124712"/>
            <a:ext cx="8417494" cy="460857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9918A-6BE4-DB0B-9129-E1356B6C9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D6B0C-2088-595D-2F5C-6BD402EC7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235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9567D-6B6A-AF99-8D8A-8282ED27E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2FD2E2-6F25-4DB7-CD1F-D4928AB20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156" y="2519581"/>
            <a:ext cx="11689689" cy="1967257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46D58F-4FB3-D84E-BDBA-82E1151FAF2D}"/>
              </a:ext>
            </a:extLst>
          </p:cNvPr>
          <p:cNvSpPr txBox="1"/>
          <p:nvPr/>
        </p:nvSpPr>
        <p:spPr>
          <a:xfrm>
            <a:off x="711200" y="4782172"/>
            <a:ext cx="5791611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/>
              <a:t>2x ASR 1002-HX for NAT44 and Native IPv6</a:t>
            </a:r>
          </a:p>
          <a:p>
            <a:r>
              <a:rPr lang="en-US" sz="2133"/>
              <a:t>2x ASR 1002-HX for NAT64 only</a:t>
            </a:r>
          </a:p>
          <a:p>
            <a:r>
              <a:rPr lang="en-US" sz="2133"/>
              <a:t>/26 of V4 public per NAT pool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EE732-D8EB-E646-A153-66421BBA76D0}"/>
              </a:ext>
            </a:extLst>
          </p:cNvPr>
          <p:cNvSpPr txBox="1"/>
          <p:nvPr/>
        </p:nvSpPr>
        <p:spPr>
          <a:xfrm>
            <a:off x="5727303" y="4782172"/>
            <a:ext cx="5753498" cy="14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33"/>
              <a:t>Each unit BGP peered to Venue</a:t>
            </a:r>
          </a:p>
          <a:p>
            <a:pPr algn="r"/>
            <a:r>
              <a:rPr lang="en-US" sz="2133"/>
              <a:t>1x 10Gb/s connectivity to Venue</a:t>
            </a:r>
          </a:p>
          <a:p>
            <a:pPr algn="r"/>
            <a:r>
              <a:rPr lang="en-US" sz="2133"/>
              <a:t>2x 40Gb/s to core</a:t>
            </a:r>
          </a:p>
          <a:p>
            <a:endParaRPr lang="en-US" sz="24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14A36-2624-4887-3959-CE706B2CF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B5C8D-F451-4FC5-1BA1-629F3482F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491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773B3-0ED5-703D-D10C-319C964A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671" y="36605"/>
            <a:ext cx="7729728" cy="1188720"/>
          </a:xfrm>
        </p:spPr>
        <p:txBody>
          <a:bodyPr/>
          <a:lstStyle/>
          <a:p>
            <a:r>
              <a:rPr lang="en-US" dirty="0"/>
              <a:t>NAT64 Design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51BD9B5-424D-74D2-73F5-7D6C9390FA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1960213"/>
              </p:ext>
            </p:extLst>
          </p:nvPr>
        </p:nvGraphicFramePr>
        <p:xfrm>
          <a:off x="711200" y="1693985"/>
          <a:ext cx="5376333" cy="4427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AA59ED2-906E-323A-5A1B-44D549839924}"/>
              </a:ext>
            </a:extLst>
          </p:cNvPr>
          <p:cNvSpPr txBox="1"/>
          <p:nvPr/>
        </p:nvSpPr>
        <p:spPr>
          <a:xfrm>
            <a:off x="6087533" y="4384316"/>
            <a:ext cx="226372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IPv6 Traffic</a:t>
            </a:r>
          </a:p>
          <a:p>
            <a:r>
              <a:rPr lang="en-US" sz="2133" dirty="0"/>
              <a:t>64:ff9b::/96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4927F5-8109-6656-E328-C17958654835}"/>
              </a:ext>
            </a:extLst>
          </p:cNvPr>
          <p:cNvSpPr txBox="1"/>
          <p:nvPr/>
        </p:nvSpPr>
        <p:spPr>
          <a:xfrm>
            <a:off x="6104469" y="2213616"/>
            <a:ext cx="226372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/>
              <a:t>IPv4 Traffic</a:t>
            </a:r>
          </a:p>
          <a:p>
            <a:r>
              <a:rPr lang="en-US" sz="2133"/>
              <a:t>83.97.13.0/24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6BFF0B-8288-8FCB-48A2-ABC657045CDC}"/>
              </a:ext>
            </a:extLst>
          </p:cNvPr>
          <p:cNvSpPr txBox="1"/>
          <p:nvPr/>
        </p:nvSpPr>
        <p:spPr>
          <a:xfrm>
            <a:off x="5247503" y="1534804"/>
            <a:ext cx="413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Aspiring for 100% IPv6 inside the network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059F6C-8618-B9DF-4588-163B73207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329FD-75CE-F5E8-76F2-9CFF1C72A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883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57E59-0706-BAF8-BB99-DE1CC52E8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NAT64 More Popular than Expected</a:t>
            </a:r>
            <a:br>
              <a:rPr lang="en-US" dirty="0"/>
            </a:br>
            <a:r>
              <a:rPr lang="en-US" sz="1600" dirty="0"/>
              <a:t>Segmenting your IPv4 space between NAT44 and NAT64 is tricky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F6AC6-DC61-EF2C-C136-CDDB8AF12E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7308" y="2364259"/>
            <a:ext cx="5288692" cy="3665838"/>
          </a:xfrm>
        </p:spPr>
        <p:txBody>
          <a:bodyPr>
            <a:norm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00" dirty="0"/>
              <a:t>Didn’t really know how popular NAT64 would be over NAT44 edge.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00" dirty="0"/>
              <a:t>Ultimately, not enough addresses in NAT64 pool and too many in NAT44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00" dirty="0"/>
              <a:t>Changed translation expiry timers to resolve, added more IP’s out of hours.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FF0000"/>
                </a:solidFill>
              </a:rPr>
              <a:t>Additionally, some split tunnel VPNs policies didn’t like CLAT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DC251A-E7D3-7873-26F6-30647E6EFF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D6E98B1-E1CA-1009-DC94-01AB5AB88C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6144521"/>
              </p:ext>
            </p:extLst>
          </p:nvPr>
        </p:nvGraphicFramePr>
        <p:xfrm>
          <a:off x="6338315" y="2269583"/>
          <a:ext cx="5384799" cy="4519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4E7A8C5-1CBE-5BF5-7EF4-FCC71362F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RIPE-90 IPv6 WG - IPv6-mostly at industry events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CE5B1BB-0359-7ABC-7FB9-C16EB963F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52060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3868</TotalTime>
  <Words>801</Words>
  <Application>Microsoft Macintosh PowerPoint</Application>
  <PresentationFormat>Widescreen</PresentationFormat>
  <Paragraphs>138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Arial</vt:lpstr>
      <vt:lpstr>CiscoSansTT Light</vt:lpstr>
      <vt:lpstr>Gill Sans MT</vt:lpstr>
      <vt:lpstr>Open Sans</vt:lpstr>
      <vt:lpstr>Wingdings</vt:lpstr>
      <vt:lpstr>Parcel</vt:lpstr>
      <vt:lpstr>IPv6-mostly experiences at 2 industry events</vt:lpstr>
      <vt:lpstr>IPv6-mostly ?</vt:lpstr>
      <vt:lpstr>IPv6-Mostly in 1 Slide</vt:lpstr>
      <vt:lpstr>The Explorers</vt:lpstr>
      <vt:lpstr>Cisco Live</vt:lpstr>
      <vt:lpstr>PowerPoint Presentation</vt:lpstr>
      <vt:lpstr>Edge Design</vt:lpstr>
      <vt:lpstr>NAT64 Design</vt:lpstr>
      <vt:lpstr>NAT64 More Popular than Expected Segmenting your IPv4 space between NAT44 and NAT64 is tricky</vt:lpstr>
      <vt:lpstr>Main SSID v6 Mostly Support</vt:lpstr>
      <vt:lpstr>PowerPoint Presentation</vt:lpstr>
      <vt:lpstr>PowerPoint Presentation</vt:lpstr>
      <vt:lpstr>Total Traffic To The Internet…</vt:lpstr>
      <vt:lpstr>IETF 122</vt:lpstr>
      <vt:lpstr>Ipv6-mostly Components</vt:lpstr>
      <vt:lpstr>All Was Good for MacOS and phones, but...</vt:lpstr>
      <vt:lpstr>PowerPoint Presentation</vt:lpstr>
      <vt:lpstr>PowerPoint Presentation</vt:lpstr>
      <vt:lpstr>Real Life Experiment With Engineers</vt:lpstr>
      <vt:lpstr>IPv6-Mostly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Vyncke Eric</dc:creator>
  <cp:lastModifiedBy>Vyncke Eric</cp:lastModifiedBy>
  <cp:revision>14</cp:revision>
  <dcterms:created xsi:type="dcterms:W3CDTF">2025-05-08T09:25:16Z</dcterms:created>
  <dcterms:modified xsi:type="dcterms:W3CDTF">2025-05-15T08:36:29Z</dcterms:modified>
</cp:coreProperties>
</file>