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392" r:id="rId4"/>
    <p:sldId id="360" r:id="rId5"/>
    <p:sldId id="390" r:id="rId6"/>
    <p:sldId id="377" r:id="rId7"/>
    <p:sldId id="260" r:id="rId8"/>
    <p:sldId id="389" r:id="rId9"/>
    <p:sldId id="378" r:id="rId10"/>
    <p:sldId id="394" r:id="rId11"/>
    <p:sldId id="379" r:id="rId12"/>
    <p:sldId id="380" r:id="rId13"/>
    <p:sldId id="381" r:id="rId14"/>
    <p:sldId id="393" r:id="rId15"/>
    <p:sldId id="382" r:id="rId16"/>
    <p:sldId id="383" r:id="rId17"/>
    <p:sldId id="388" r:id="rId18"/>
    <p:sldId id="384" r:id="rId19"/>
    <p:sldId id="385" r:id="rId20"/>
    <p:sldId id="257" r:id="rId21"/>
    <p:sldId id="395" r:id="rId22"/>
    <p:sldId id="396" r:id="rId23"/>
    <p:sldId id="3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CD7714-9218-1871-3B26-376CA596C28D}" name="Zhou, Yuanyuan" initials="" userId="S::uceehow@ucl.ac.uk::aa7ce7a2-62af-4fa0-bfaa-d6c9f9d16c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EC4DC"/>
    <a:srgbClr val="B7D2E3"/>
    <a:srgbClr val="145F81"/>
    <a:srgbClr val="C0E4FC"/>
    <a:srgbClr val="E3ECF3"/>
    <a:srgbClr val="002248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89"/>
    <p:restoredTop sz="86613"/>
  </p:normalViewPr>
  <p:slideViewPr>
    <p:cSldViewPr snapToGrid="0">
      <p:cViewPr varScale="1">
        <p:scale>
          <a:sx n="82" d="100"/>
          <a:sy n="82" d="100"/>
        </p:scale>
        <p:origin x="13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40C86-CE59-F647-BCA8-B2CE80DB974D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4702E-C2AC-1142-A1DC-ADFF4BFE3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1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8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fingerprint vectors by averaging all normalized session features, which include HTTP methods, status codes, headers, metadata, and URI embeddings.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/>
              <a:t>Diverse behaviour across UA groups</a:t>
            </a:r>
            <a:r>
              <a:rPr lang="en-GB" dirty="0"/>
              <a:t>, especially in attempt and intrusion-control.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High divergence</a:t>
            </a:r>
            <a:r>
              <a:rPr lang="en-GB" dirty="0"/>
              <a:t> observed between </a:t>
            </a:r>
            <a:r>
              <a:rPr lang="en-GB" i="1" dirty="0"/>
              <a:t>scanner_bot</a:t>
            </a:r>
            <a:r>
              <a:rPr lang="en-GB" dirty="0"/>
              <a:t>, </a:t>
            </a:r>
            <a:r>
              <a:rPr lang="en-GB" i="1" dirty="0"/>
              <a:t>python_lib</a:t>
            </a:r>
            <a:r>
              <a:rPr lang="en-GB" dirty="0"/>
              <a:t>, and other user-agent groups → indicates distinct attack behaviours.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Scan category</a:t>
            </a:r>
            <a:r>
              <a:rPr lang="en-GB" dirty="0"/>
              <a:t> has </a:t>
            </a:r>
            <a:r>
              <a:rPr lang="en-GB" b="1" dirty="0"/>
              <a:t>lowest divergence</a:t>
            </a:r>
            <a:r>
              <a:rPr lang="en-GB" dirty="0"/>
              <a:t> among UAs → scanning tools exhibit standardized behaviour.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/>
              <a:t>Overall low divergence</a:t>
            </a:r>
            <a:r>
              <a:rPr lang="en-GB" dirty="0"/>
              <a:t> → attack behaviour is largely consistent across cloud platforms.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Cloud C shows slight divergence</a:t>
            </a:r>
            <a:r>
              <a:rPr lang="en-GB" dirty="0"/>
              <a:t> in intrusion-control attacks.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Impact is minimal</a:t>
            </a:r>
            <a:r>
              <a:rPr lang="en-GB" dirty="0"/>
              <a:t> — cloud provider has </a:t>
            </a:r>
            <a:r>
              <a:rPr lang="en-GB" b="1" dirty="0"/>
              <a:t>limited influence</a:t>
            </a:r>
            <a:r>
              <a:rPr lang="en-GB" dirty="0"/>
              <a:t> on attack diversity.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Browser and CLI tool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sessions are concentrated in broad categories like exploit attempts and web shell uploads, reflecting traditional probing behaviour.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python libraries </a:t>
            </a:r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scanner bots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demonstrate greater technique diversity, especially in misconfiguration exploits and file inclusion (LFI/RFI).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The missing and other categories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display highly irregular distributions, suggesting spoofed or unstable automation strategies.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17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200" dirty="0"/>
              <a:t>Dataset: 4+ million HTTP(S) sessions over 26 days.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200" dirty="0"/>
              <a:t>90%+ accuracy during stable periods.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200" dirty="0"/>
              <a:t>Rapid recovery from up to 42% unknown sequence surges after retraining.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200" dirty="0"/>
              <a:t>Strong correlation between unknown pattern surges and accuracy drops.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sz="1200" b="0" dirty="0"/>
              <a:t>Diverse behaviours across different user agent groups,  cloud providers show consistent attacker behaviours (shared toolchains).</a:t>
            </a:r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sz="1200" b="1" dirty="0"/>
              <a:t>Implications: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Deployment in IoT and edge environments.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Supports adaptive defence without centralized retraining.</a:t>
            </a:r>
          </a:p>
          <a:p>
            <a:pPr marL="285750" indent="-285750">
              <a:buFontTx/>
              <a:buChar char="-"/>
            </a:pPr>
            <a:endParaRPr lang="en-GB" sz="1200" dirty="0"/>
          </a:p>
          <a:p>
            <a:pPr>
              <a:buNone/>
            </a:pPr>
            <a:r>
              <a:rPr lang="en-GB" sz="1200" b="1" dirty="0"/>
              <a:t>Limitations: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Focused only on HTTP(S) traffic.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Evaluation limited to honeypot data (not live production).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7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“That wraps up my presentation on TwinGuard.</a:t>
            </a:r>
            <a:br>
              <a:rPr lang="en-GB" dirty="0"/>
            </a:br>
            <a:r>
              <a:rPr lang="en-GB" dirty="0"/>
              <a:t>This research comes from our lab, </a:t>
            </a:r>
            <a:r>
              <a:rPr lang="en-GB" b="1" dirty="0" err="1"/>
              <a:t>SafeNetIoT</a:t>
            </a:r>
            <a:r>
              <a:rPr lang="en-GB" dirty="0"/>
              <a:t>, based at </a:t>
            </a:r>
            <a:r>
              <a:rPr lang="en-GB" b="1" dirty="0"/>
              <a:t>UCL</a:t>
            </a:r>
            <a:r>
              <a:rPr lang="en-GB" dirty="0"/>
              <a:t>, and is carried out in collaboration with the </a:t>
            </a:r>
            <a:r>
              <a:rPr lang="en-GB" b="1" dirty="0"/>
              <a:t>Global Cyber Alliance</a:t>
            </a:r>
            <a:r>
              <a:rPr lang="en-GB" dirty="0"/>
              <a:t>.</a:t>
            </a:r>
          </a:p>
          <a:p>
            <a:pPr>
              <a:buNone/>
            </a:pPr>
            <a:r>
              <a:rPr lang="en-GB" dirty="0"/>
              <a:t>You can learn more about our work through the links and QR code on the screen.</a:t>
            </a:r>
          </a:p>
          <a:p>
            <a:r>
              <a:rPr lang="en-GB" dirty="0"/>
              <a:t>Thank you for listening — I’m happy to take any questions!”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5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3FD9-B636-85BF-E213-EE1979113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6D72F-1738-031C-9A6F-C8823386C1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E7712-0114-EA8A-F8B3-FFDFAC36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8D7F8-7FC0-5CDB-169E-57CD53425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1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F910A-719B-52BD-D520-13F247785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63357-40E0-1784-762C-59088CC19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8AD02-06B0-199F-3B1E-DD522ABBD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8BDEF-5E50-5C6C-E117-23D3D684C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9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 Updates are initiated when a surge in unknown patterns coincides with a drop in accuracy. Smaller windows offer higher responsiveness to anomalies but exhibit greater volatility, while larger windows enable more stable and consistent adaptation.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86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1B8A1-1971-B3AA-9C79-4DE88FB81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6BB654-7D0D-DEDB-51EA-372ACAB62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FF7E7-B39D-D18C-F61D-7FCBCB72B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fingerprint vectors by averaging all normalized session features, which include HTTP methods, status codes, headers, metadata, and URI embeddings.</a:t>
            </a:r>
            <a:endParaRPr lang="en-GB" b="1" dirty="0"/>
          </a:p>
          <a:p>
            <a:pPr marL="285750" indent="-285750">
              <a:buFontTx/>
              <a:buChar char="-"/>
            </a:pP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/>
              <a:t>Diverse behaviour across UA groups</a:t>
            </a:r>
            <a:r>
              <a:rPr lang="en-GB" dirty="0"/>
              <a:t>, especially in attempt and intrusion-control.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High divergence</a:t>
            </a:r>
            <a:r>
              <a:rPr lang="en-GB" dirty="0"/>
              <a:t> observed between </a:t>
            </a:r>
            <a:r>
              <a:rPr lang="en-GB" i="1" dirty="0"/>
              <a:t>scanner_bot</a:t>
            </a:r>
            <a:r>
              <a:rPr lang="en-GB" dirty="0"/>
              <a:t>, </a:t>
            </a:r>
            <a:r>
              <a:rPr lang="en-GB" i="1" dirty="0"/>
              <a:t>python_lib</a:t>
            </a:r>
            <a:r>
              <a:rPr lang="en-GB" dirty="0"/>
              <a:t>, and other user-agent groups → indicates distinct attack behaviours.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Scan category</a:t>
            </a:r>
            <a:r>
              <a:rPr lang="en-GB" dirty="0"/>
              <a:t> has </a:t>
            </a:r>
            <a:r>
              <a:rPr lang="en-GB" b="1" dirty="0"/>
              <a:t>lowest divergence</a:t>
            </a:r>
            <a:r>
              <a:rPr lang="en-GB" dirty="0"/>
              <a:t> among UAs → scanning tools exhibit standardized behaviour.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/>
              <a:t>Overall low divergence</a:t>
            </a:r>
            <a:r>
              <a:rPr lang="en-GB" dirty="0"/>
              <a:t> → attack behaviour is largely consistent across cloud platforms.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Cloud C shows slight divergence</a:t>
            </a:r>
            <a:r>
              <a:rPr lang="en-GB" dirty="0"/>
              <a:t> in intrusion-control attacks.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Impact is minimal</a:t>
            </a:r>
            <a:r>
              <a:rPr lang="en-GB" dirty="0"/>
              <a:t> — cloud provider has </a:t>
            </a:r>
            <a:r>
              <a:rPr lang="en-GB" b="1" dirty="0"/>
              <a:t>limited influence</a:t>
            </a:r>
            <a:r>
              <a:rPr lang="en-GB" dirty="0"/>
              <a:t> on attack diversity.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D31CB-C37A-4902-0A5F-D4D70933B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4702E-C2AC-1142-A1DC-ADFF4BFE36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409-3A72-2828-79DB-4710A4BA0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81302-925C-F2BA-3649-712AF658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7C7A-3514-71E6-8961-CDAB6B912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661-9D3B-F340-9E88-4C2E6398A73A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EEDF8-DB44-9591-D965-2253FE2B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01B1B-30A8-6DD2-EE27-2B77D317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2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F42E-1929-E870-0B47-D6C1981B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FA49A-D064-BBDA-9D66-ABD842DCB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FD398-D165-9C4A-73C1-224AB788F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0050-E8EB-C542-9FCE-1596B0A7B30D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88DD4-1FF9-F447-F973-5AE3D486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7FE25-959E-D5CA-3B8A-6E5738CF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0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5DC143-8681-D940-ED7E-7D4EC8F34D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A0211-E25D-8F98-0A55-38D7A4795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35017-F802-5003-74B5-D8400751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9B446-C460-4144-829D-632D2C5B6E43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EA58-501B-F1F7-931B-3C2B20FD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4E7C-1325-6285-0805-BF4BED83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961F-ABAD-2674-8AF4-FD593D88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2E093-F0C8-F58E-EEB0-092553503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FC26-E6B7-C709-8BC9-6B81B641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E8D1-212E-5048-B994-F942B9024FEF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27309-E2D8-B1C6-2202-6B7F9583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A7819-E90B-B866-761A-D7D70FCF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0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AC25D-7DD3-6FF7-756C-0487C55D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CC82-3F68-BF5C-3C3A-D62B1FC34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83052-583B-6575-F074-B509B162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022B-E90A-724F-833D-FBAD4737BDF1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EDADF-9561-4A84-6303-C346992D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993D1-E2A7-BE2F-60C7-0C8FB89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84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9DAD-73DB-7C38-198A-838FBFA2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AF16B-65D8-5D06-52EC-FA941C3FF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CD062-90F4-7642-55A8-82A418B55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67537-4C82-157E-D43A-DDBFE377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B501-5CB9-D14F-8E73-FF87C2CBABE9}" type="datetime1">
              <a:rPr lang="en-GB" smtClean="0"/>
              <a:t>13/05/2025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546C8-FF62-CEDF-EFBC-206C1ACC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93F2E-0A35-EA62-7D13-DB651F64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2871-9721-CE87-B9A7-5028BA38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7D2F-B35A-7B8A-BF29-239DDA20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35AFF-212E-FD74-BD4A-87CA25879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F08CF-BE48-0E91-2DD6-EBEB51F42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46677-9085-E98B-8CBC-97893700F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3B10C-8686-8E86-E06A-A614AD4E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7E7D-7640-5A48-9A8C-2F5EA61232A6}" type="datetime1">
              <a:rPr lang="en-GB" smtClean="0"/>
              <a:t>13/05/2025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2823F-11C8-7A4F-F3B6-11E15E52B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15DF-1B4E-2C8C-6F1A-75148749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5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8DCA-72AC-BDC0-435D-0C561E21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1CF18D-68FC-217C-28DE-0583B3A7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8CE5-7774-F24E-967D-EDBC6C6EC62F}" type="datetime1">
              <a:rPr lang="en-GB" smtClean="0"/>
              <a:t>13/05/2025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6F7BE-291A-FAE5-1B18-F3751AF0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E8FE0-8175-CDA6-8FEA-CAC52C62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1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6D39C9-943B-B466-5B60-31053C0F8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8FD4-C143-6B4E-9A15-C945DBC67B90}" type="datetime1">
              <a:rPr lang="en-GB" smtClean="0"/>
              <a:t>13/05/2025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5DD0F-ADD0-5785-156C-51CAA978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1D772-218A-A300-A310-9F49671F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7449-6000-9BEE-F7C9-25ABE457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2995C-8EAF-88E7-2636-828E825B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8769B-1153-634D-7C23-D260AC5C3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FBC60-9F18-2A86-51E8-056FA389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B57F8-3EDE-B643-A5E0-7506A8E843E6}" type="datetime1">
              <a:rPr lang="en-GB" smtClean="0"/>
              <a:t>13/05/2025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72102-1B43-DE22-66D7-50DE2F18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DD247-3F78-74E0-95C9-DB088517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7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E1BE-3408-AB18-AB65-47914CBB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2D4A1-3E5A-75C4-899B-A1EFEA4B7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89A33-B267-1695-2360-56BBA50B1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24AE8-FF47-AA82-E93B-AF28F184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22E87-4A64-7D48-A621-2A477AD3D485}" type="datetime1">
              <a:rPr lang="en-GB" smtClean="0"/>
              <a:t>13/05/2025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DED36-4536-7D57-FC7C-524D9522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3D845-E686-CF0A-F65F-51DDFC4F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3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6CBC4-8C04-0411-CCB3-F167FAB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0F7C8-F25D-9295-28E6-6704FD6E4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B7E53-85DA-A591-0EA7-2B42B99ED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21B9D-DC6F-0A44-9F32-B8283255C606}" type="datetime1">
              <a:rPr lang="en-GB" smtClean="0"/>
              <a:t>13/05/2025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BBB2B-20B8-7899-5DDE-AA1684C9A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0821-570E-38D7-CA4B-AC4374C254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A5BBB-1210-824D-94E1-C8028888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fg0acuRbUA" TargetMode="External"/><Relationship Id="rId5" Type="http://schemas.openxmlformats.org/officeDocument/2006/relationships/hyperlink" Target="https://safenetiot.github.io/" TargetMode="External"/><Relationship Id="rId10" Type="http://schemas.openxmlformats.org/officeDocument/2006/relationships/hyperlink" Target="mailto:yuanyuan.zhou.23@ucl.ac.uk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eeexplore.ieee.org/stamp/stamp.jsp?tp=&amp;arnumber=10224997&amp;tag=1" TargetMode="External"/><Relationship Id="rId5" Type="http://schemas.openxmlformats.org/officeDocument/2006/relationships/hyperlink" Target="https://www.techrxiv.org/users/692933/articles/697309/master/file/data/Enhancing_Network_Intrusion_Detection__TECHRXIV_/Enhancing_Network_Intrusion_Detection__TECHRXIV_.pdf?inline=true#scrollbar=1&amp;toolbar=1&amp;statusbar=1&amp;navpanes=1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856741-0C41-2274-7BB1-396F57724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10" y="1454159"/>
            <a:ext cx="11970312" cy="2031055"/>
          </a:xfrm>
        </p:spPr>
        <p:txBody>
          <a:bodyPr>
            <a:normAutofit fontScale="90000"/>
          </a:bodyPr>
          <a:lstStyle/>
          <a:p>
            <a:r>
              <a:rPr lang="en-US" sz="5200" b="1" i="1" dirty="0">
                <a:solidFill>
                  <a:schemeClr val="tx2"/>
                </a:solidFill>
              </a:rPr>
              <a:t>TwinGuard:</a:t>
            </a:r>
            <a:r>
              <a:rPr lang="en-US" sz="5200" dirty="0">
                <a:solidFill>
                  <a:schemeClr val="tx2"/>
                </a:solidFill>
              </a:rPr>
              <a:t> </a:t>
            </a:r>
            <a:br>
              <a:rPr lang="en-US" sz="5200" dirty="0">
                <a:solidFill>
                  <a:schemeClr val="tx2"/>
                </a:solidFill>
              </a:rPr>
            </a:br>
            <a:r>
              <a:rPr lang="en-US" sz="5200" dirty="0">
                <a:solidFill>
                  <a:schemeClr val="tx2"/>
                </a:solidFill>
              </a:rPr>
              <a:t>An Adaptive Digital Twin for Real-Time HTTP(S) Intrusion Detection and Threat Intelligence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C64B8-08E6-1D94-655F-F165A9115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3906" y="3684135"/>
            <a:ext cx="6105194" cy="68207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Yuanyuan Zhou</a:t>
            </a:r>
            <a:r>
              <a:rPr lang="en-US" dirty="0">
                <a:solidFill>
                  <a:schemeClr val="tx2"/>
                </a:solidFill>
              </a:rPr>
              <a:t>, Anna Maria Mandalari</a:t>
            </a:r>
          </a:p>
          <a:p>
            <a:r>
              <a:rPr lang="en-GB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Ryu Kuki, Takayuki Sasaki, Katsunari Yoshioka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DEFFC3-3B0E-99FE-B0AF-ACBDE28D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5" y="5127050"/>
            <a:ext cx="3570629" cy="10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lobal Cyber Alliance - The Wealth Mosaic">
            <a:extLst>
              <a:ext uri="{FF2B5EF4-FFF2-40B4-BE49-F238E27FC236}">
                <a16:creationId xmlns:a16="http://schemas.microsoft.com/office/drawing/2014/main" id="{DB1F05C4-4E62-35A6-767A-41BD9A08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56" y="5064218"/>
            <a:ext cx="3377175" cy="11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circle with a black background&#10;&#10;AI-generated content may be incorrect.">
            <a:extLst>
              <a:ext uri="{FF2B5EF4-FFF2-40B4-BE49-F238E27FC236}">
                <a16:creationId xmlns:a16="http://schemas.microsoft.com/office/drawing/2014/main" id="{1AB818B4-1A95-2434-F219-1E5A3B3CC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132" y="4302291"/>
            <a:ext cx="2356348" cy="24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96A01-2997-CBCE-66D7-169BB11A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10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3F1E6A-4453-7BC0-D002-C97EC18A90FF}"/>
              </a:ext>
            </a:extLst>
          </p:cNvPr>
          <p:cNvSpPr txBox="1"/>
          <p:nvPr/>
        </p:nvSpPr>
        <p:spPr>
          <a:xfrm>
            <a:off x="104171" y="132130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>Virtual Layer</a:t>
            </a:r>
            <a:r>
              <a:rPr lang="en-US" sz="2800" dirty="0"/>
              <a:t> </a:t>
            </a:r>
            <a:r>
              <a:rPr lang="en-US" sz="2800" i="1" dirty="0"/>
              <a:t>–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Real-Time Monitoring and</a:t>
            </a:r>
            <a:r>
              <a:rPr lang="zh-CN" altLang="en-US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Adaptive Detection</a:t>
            </a:r>
            <a:endParaRPr lang="en-GB" sz="1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4A1830-1825-314B-7838-BBF2BC960B86}"/>
              </a:ext>
            </a:extLst>
          </p:cNvPr>
          <p:cNvSpPr txBox="1"/>
          <p:nvPr/>
        </p:nvSpPr>
        <p:spPr>
          <a:xfrm>
            <a:off x="104171" y="522918"/>
            <a:ext cx="3219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dirty="0"/>
              <a:t>Sliding Window Mechanism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D5F12D-AFB8-2B2E-B195-CB26BA8EF4B3}"/>
              </a:ext>
            </a:extLst>
          </p:cNvPr>
          <p:cNvSpPr txBox="1"/>
          <p:nvPr/>
        </p:nvSpPr>
        <p:spPr>
          <a:xfrm>
            <a:off x="104171" y="839633"/>
            <a:ext cx="108062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i="1" dirty="0">
                <a:solidFill>
                  <a:srgbClr val="000000"/>
                </a:solidFill>
                <a:effectLst/>
                <a:latin typeface="Helvetica" pitchFamily="2" charset="0"/>
              </a:rPr>
              <a:t>continuously monitors performance degradation and structural novelty within the HTTP(S) traffic stream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CAB21E-83EC-B6B0-8590-6A322EE78C9B}"/>
              </a:ext>
            </a:extLst>
          </p:cNvPr>
          <p:cNvSpPr txBox="1"/>
          <p:nvPr/>
        </p:nvSpPr>
        <p:spPr>
          <a:xfrm>
            <a:off x="4917743" y="1438717"/>
            <a:ext cx="3186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Classification: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0BF053C-EF5A-07AE-82E0-5BE3F62E775C}"/>
              </a:ext>
            </a:extLst>
          </p:cNvPr>
          <p:cNvSpPr/>
          <p:nvPr/>
        </p:nvSpPr>
        <p:spPr>
          <a:xfrm>
            <a:off x="5318793" y="1961151"/>
            <a:ext cx="1687398" cy="631596"/>
          </a:xfrm>
          <a:prstGeom prst="rect">
            <a:avLst/>
          </a:prstGeom>
          <a:solidFill>
            <a:srgbClr val="AEC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4D5D04-6160-9D6E-27BC-3589BA06ECC7}"/>
              </a:ext>
            </a:extLst>
          </p:cNvPr>
          <p:cNvSpPr/>
          <p:nvPr/>
        </p:nvSpPr>
        <p:spPr>
          <a:xfrm>
            <a:off x="7213581" y="1961151"/>
            <a:ext cx="1687398" cy="631596"/>
          </a:xfrm>
          <a:prstGeom prst="rect">
            <a:avLst/>
          </a:prstGeom>
          <a:solidFill>
            <a:srgbClr val="AEC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Attempt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292DDC-BACD-5152-DA99-C640D546E22A}"/>
              </a:ext>
            </a:extLst>
          </p:cNvPr>
          <p:cNvSpPr/>
          <p:nvPr/>
        </p:nvSpPr>
        <p:spPr>
          <a:xfrm>
            <a:off x="9223060" y="1959703"/>
            <a:ext cx="2130739" cy="631596"/>
          </a:xfrm>
          <a:prstGeom prst="rect">
            <a:avLst/>
          </a:prstGeom>
          <a:solidFill>
            <a:srgbClr val="AEC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Intrusion-Control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DC6E4BF-B651-5E8E-C7FF-759182B651B7}"/>
              </a:ext>
            </a:extLst>
          </p:cNvPr>
          <p:cNvSpPr txBox="1"/>
          <p:nvPr/>
        </p:nvSpPr>
        <p:spPr>
          <a:xfrm>
            <a:off x="4917743" y="2951946"/>
            <a:ext cx="4909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Stable Periods: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both classifiers drops by less than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6.0%</a:t>
            </a:r>
            <a:endParaRPr lang="en-US" sz="2000" b="1" i="1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the unknown pattern rate under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3.0%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86E444B-6F1E-E9D3-A3D4-F2161D5F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7368"/>
            <a:ext cx="3385008" cy="495977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5E7BA99-DCA9-A91F-EB95-3C296B101ADC}"/>
              </a:ext>
            </a:extLst>
          </p:cNvPr>
          <p:cNvSpPr txBox="1"/>
          <p:nvPr/>
        </p:nvSpPr>
        <p:spPr>
          <a:xfrm>
            <a:off x="4917742" y="4243693"/>
            <a:ext cx="69411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Labeling Criteria:</a:t>
            </a:r>
          </a:p>
          <a:p>
            <a:pPr marL="285750" indent="-285750">
              <a:buFontTx/>
              <a:buChar char="-"/>
            </a:pPr>
            <a:r>
              <a:rPr lang="en-GB" dirty="0"/>
              <a:t>Intrusions are labelled using </a:t>
            </a:r>
            <a:r>
              <a:rPr lang="en-GB" b="1" dirty="0"/>
              <a:t>rule-based matching</a:t>
            </a:r>
            <a:r>
              <a:rPr lang="en-GB" dirty="0"/>
              <a:t> of structured request paths, </a:t>
            </a:r>
            <a:r>
              <a:rPr lang="en-GB" b="1" dirty="0"/>
              <a:t>payload content</a:t>
            </a:r>
            <a:r>
              <a:rPr lang="en-GB" dirty="0"/>
              <a:t>, and </a:t>
            </a:r>
            <a:r>
              <a:rPr lang="en-GB" b="1" dirty="0"/>
              <a:t>endpoint semantics</a:t>
            </a:r>
            <a:r>
              <a:rPr lang="en-GB" dirty="0"/>
              <a:t>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If a spike in unknown patterns occurs without existing labels, we check if </a:t>
            </a:r>
            <a:r>
              <a:rPr lang="en-GB" b="1" dirty="0"/>
              <a:t>new labelling is needed</a:t>
            </a:r>
            <a:r>
              <a:rPr lang="en-GB" dirty="0"/>
              <a:t> to maintain detection accurate.</a:t>
            </a:r>
            <a:endParaRPr lang="en-GB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7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EC3D-E327-8A1B-B87A-D06453AAC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B46AFA-A46E-631F-1151-E4BB39B464B9}"/>
              </a:ext>
            </a:extLst>
          </p:cNvPr>
          <p:cNvSpPr txBox="1"/>
          <p:nvPr/>
        </p:nvSpPr>
        <p:spPr>
          <a:xfrm>
            <a:off x="104171" y="132130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>Virtual Layer</a:t>
            </a:r>
            <a:r>
              <a:rPr lang="en-US" sz="2800" dirty="0"/>
              <a:t> </a:t>
            </a:r>
            <a:r>
              <a:rPr lang="en-US" sz="2800" i="1" dirty="0"/>
              <a:t>–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Real-Time Monitoring and</a:t>
            </a:r>
            <a:r>
              <a:rPr lang="zh-CN" altLang="en-US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Adaptive Detection</a:t>
            </a:r>
            <a:endParaRPr lang="en-GB" sz="1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FDF04-0365-3C80-5DB1-A5C022BF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0" y="1073524"/>
            <a:ext cx="8906360" cy="4892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8FB28-4EA6-EF4C-AD31-62CB2E853CFD}"/>
              </a:ext>
            </a:extLst>
          </p:cNvPr>
          <p:cNvSpPr txBox="1"/>
          <p:nvPr/>
        </p:nvSpPr>
        <p:spPr>
          <a:xfrm>
            <a:off x="104170" y="522918"/>
            <a:ext cx="524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Accuracy and Unknown Rate Dynamics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D19E40-CFAA-D4D2-1690-C21A5071D62A}"/>
              </a:ext>
            </a:extLst>
          </p:cNvPr>
          <p:cNvGrpSpPr/>
          <p:nvPr/>
        </p:nvGrpSpPr>
        <p:grpSpPr>
          <a:xfrm>
            <a:off x="9205177" y="1414546"/>
            <a:ext cx="2494845" cy="1570742"/>
            <a:chOff x="9098844" y="1388534"/>
            <a:chExt cx="2494845" cy="1570742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52D4089-934F-F5C4-7948-B79749ECBBA4}"/>
                </a:ext>
              </a:extLst>
            </p:cNvPr>
            <p:cNvSpPr/>
            <p:nvPr/>
          </p:nvSpPr>
          <p:spPr>
            <a:xfrm>
              <a:off x="9098844" y="1388534"/>
              <a:ext cx="2494845" cy="1570742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8F0BC5-1DAA-E112-D173-A19F26E891E4}"/>
                </a:ext>
              </a:extLst>
            </p:cNvPr>
            <p:cNvSpPr txBox="1"/>
            <p:nvPr/>
          </p:nvSpPr>
          <p:spPr>
            <a:xfrm>
              <a:off x="9357077" y="1467129"/>
              <a:ext cx="205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Smaller Windows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70996D-A11B-870C-DC5D-A8AE20FD4485}"/>
                </a:ext>
              </a:extLst>
            </p:cNvPr>
            <p:cNvSpPr txBox="1"/>
            <p:nvPr/>
          </p:nvSpPr>
          <p:spPr>
            <a:xfrm>
              <a:off x="9291328" y="1825599"/>
              <a:ext cx="23023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Fast Reaction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Frequent Updates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Higher Volatility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88F0C6-4E6B-5679-B21D-7DE9EC31CFEF}"/>
              </a:ext>
            </a:extLst>
          </p:cNvPr>
          <p:cNvGrpSpPr/>
          <p:nvPr/>
        </p:nvGrpSpPr>
        <p:grpSpPr>
          <a:xfrm>
            <a:off x="9205177" y="3818141"/>
            <a:ext cx="2663605" cy="1570742"/>
            <a:chOff x="9098844" y="1388534"/>
            <a:chExt cx="2663605" cy="157074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F96D9EC-5D23-B3ED-ACEA-3701C092D22F}"/>
                </a:ext>
              </a:extLst>
            </p:cNvPr>
            <p:cNvSpPr/>
            <p:nvPr/>
          </p:nvSpPr>
          <p:spPr>
            <a:xfrm>
              <a:off x="9098844" y="1388534"/>
              <a:ext cx="2494845" cy="1570742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9EC13D4-BB24-1CFE-967D-19F212FEF90C}"/>
                </a:ext>
              </a:extLst>
            </p:cNvPr>
            <p:cNvSpPr txBox="1"/>
            <p:nvPr/>
          </p:nvSpPr>
          <p:spPr>
            <a:xfrm>
              <a:off x="9414933" y="1456267"/>
              <a:ext cx="1938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Larger Windows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E9BFEA-6126-2AB3-9338-5D9B048C0B0B}"/>
                </a:ext>
              </a:extLst>
            </p:cNvPr>
            <p:cNvSpPr txBox="1"/>
            <p:nvPr/>
          </p:nvSpPr>
          <p:spPr>
            <a:xfrm>
              <a:off x="9098844" y="1825599"/>
              <a:ext cx="26636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/>
                <a:t>Stable Accuracy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Fewer Updates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Lower Unknown Rate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9EF17-738F-E1EA-AC00-E1B6C1AC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2918B-8E17-C85F-4A87-6502F3A7F92A}"/>
              </a:ext>
            </a:extLst>
          </p:cNvPr>
          <p:cNvSpPr txBox="1"/>
          <p:nvPr/>
        </p:nvSpPr>
        <p:spPr>
          <a:xfrm>
            <a:off x="339424" y="6121428"/>
            <a:ext cx="7912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𝑤 = 6 strikes a balance between the model utility and stable performance</a:t>
            </a:r>
          </a:p>
        </p:txBody>
      </p:sp>
    </p:spTree>
    <p:extLst>
      <p:ext uri="{BB962C8B-B14F-4D97-AF65-F5344CB8AC3E}">
        <p14:creationId xmlns:p14="http://schemas.microsoft.com/office/powerpoint/2010/main" val="15787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0"/>
    </mc:Choice>
    <mc:Fallback xmlns="">
      <p:transition spd="slow" advTm="5464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CE2A2-5CF5-FD33-5F24-5EA06C3A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6E11C9-8E7B-1308-1EE9-F52546157135}"/>
              </a:ext>
            </a:extLst>
          </p:cNvPr>
          <p:cNvSpPr txBox="1"/>
          <p:nvPr/>
        </p:nvSpPr>
        <p:spPr>
          <a:xfrm>
            <a:off x="104171" y="132130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>
                <a:solidFill>
                  <a:srgbClr val="000000"/>
                </a:solidFill>
                <a:effectLst/>
                <a:latin typeface="Helvetica" pitchFamily="2" charset="0"/>
              </a:rPr>
              <a:t>Virtual Layer</a:t>
            </a:r>
            <a:r>
              <a:rPr lang="en-US" sz="2800"/>
              <a:t> </a:t>
            </a:r>
            <a:r>
              <a:rPr lang="en-US" sz="2800" i="1"/>
              <a:t>– </a:t>
            </a:r>
            <a:r>
              <a:rPr lang="en-GB" sz="2400" i="1">
                <a:solidFill>
                  <a:srgbClr val="000000"/>
                </a:solidFill>
                <a:effectLst/>
                <a:latin typeface="Helvetica" pitchFamily="2" charset="0"/>
              </a:rPr>
              <a:t>Real-Time Monitoring and</a:t>
            </a:r>
            <a:r>
              <a:rPr lang="zh-CN" altLang="en-US" sz="2400" i="1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400" i="1">
                <a:solidFill>
                  <a:srgbClr val="000000"/>
                </a:solidFill>
                <a:effectLst/>
                <a:latin typeface="Helvetica" pitchFamily="2" charset="0"/>
              </a:rPr>
              <a:t>Adaptive Detection</a:t>
            </a:r>
            <a:endParaRPr lang="en-GB" sz="1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Picture 4" descr="A graph of a number of people testing&#10;&#10;AI-generated content may be incorrect.">
            <a:extLst>
              <a:ext uri="{FF2B5EF4-FFF2-40B4-BE49-F238E27FC236}">
                <a16:creationId xmlns:a16="http://schemas.microsoft.com/office/drawing/2014/main" id="{FA91F023-112F-3FBF-2804-86B712D0A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375"/>
            <a:ext cx="6214534" cy="3107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1B82E4-542B-B570-1CE9-63DBD6256C76}"/>
              </a:ext>
            </a:extLst>
          </p:cNvPr>
          <p:cNvSpPr txBox="1"/>
          <p:nvPr/>
        </p:nvSpPr>
        <p:spPr>
          <a:xfrm>
            <a:off x="6372578" y="2218251"/>
            <a:ext cx="5345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Adaptation to a new honeypot (X-Pot) source under window size 𝑤 = 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ED34D0-1789-A8D2-755F-1869724A5D82}"/>
              </a:ext>
            </a:extLst>
          </p:cNvPr>
          <p:cNvSpPr txBox="1"/>
          <p:nvPr/>
        </p:nvSpPr>
        <p:spPr>
          <a:xfrm>
            <a:off x="6372578" y="3505284"/>
            <a:ext cx="51307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i="1" dirty="0">
                <a:solidFill>
                  <a:srgbClr val="000000"/>
                </a:solidFill>
                <a:effectLst/>
                <a:latin typeface="Helvetica" pitchFamily="2" charset="0"/>
              </a:rPr>
              <a:t>A surge in unknown sequences and an accuracy drop is observed upon integration, followed by recovery after retraining.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C2DFD-06C8-7028-09C3-CECD6A00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8F91E-7120-4764-1119-570F4D314A78}"/>
              </a:ext>
            </a:extLst>
          </p:cNvPr>
          <p:cNvSpPr txBox="1"/>
          <p:nvPr/>
        </p:nvSpPr>
        <p:spPr>
          <a:xfrm>
            <a:off x="104171" y="654893"/>
            <a:ext cx="524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Adaptive ability with the integration of X-POT</a:t>
            </a:r>
          </a:p>
        </p:txBody>
      </p:sp>
    </p:spTree>
    <p:extLst>
      <p:ext uri="{BB962C8B-B14F-4D97-AF65-F5344CB8AC3E}">
        <p14:creationId xmlns:p14="http://schemas.microsoft.com/office/powerpoint/2010/main" val="17386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3"/>
    </mc:Choice>
    <mc:Fallback xmlns="">
      <p:transition spd="slow" advTm="4175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1CC02-6420-A5B9-DAA9-2EFDAF852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E41333-B525-4290-432C-0A72ED5C87FD}"/>
              </a:ext>
            </a:extLst>
          </p:cNvPr>
          <p:cNvSpPr txBox="1"/>
          <p:nvPr/>
        </p:nvSpPr>
        <p:spPr>
          <a:xfrm>
            <a:off x="92883" y="222442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>Intelligence Layer: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Intrusion Labelling and Attacker Attribution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C1688-560E-593B-F0EE-A16435DF5E4B}"/>
              </a:ext>
            </a:extLst>
          </p:cNvPr>
          <p:cNvSpPr txBox="1"/>
          <p:nvPr/>
        </p:nvSpPr>
        <p:spPr>
          <a:xfrm>
            <a:off x="92883" y="591775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</a:rPr>
              <a:t>Hierarchical Pattern-Based Intrusion Labelling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06DD5-47F4-14EF-80DF-37136AAF4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88" y="923612"/>
            <a:ext cx="6996539" cy="53426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6023B9-CB9F-8464-138E-453964DB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318A0-ED10-68B6-0FD2-88753D37948A}"/>
              </a:ext>
            </a:extLst>
          </p:cNvPr>
          <p:cNvSpPr txBox="1"/>
          <p:nvPr/>
        </p:nvSpPr>
        <p:spPr>
          <a:xfrm>
            <a:off x="7437667" y="2120949"/>
            <a:ext cx="483538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Hierarchical taxonomy structure: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Level 1: Parent Category (e.g., Exploit, Downloader</a:t>
            </a:r>
            <a:r>
              <a:rPr lang="en-US" dirty="0">
                <a:latin typeface="Calibri" panose="020F0502020204030204" pitchFamily="34" charset="0"/>
              </a:rPr>
              <a:t>)   </a:t>
            </a:r>
            <a:r>
              <a:rPr lang="en-GB" i="1" dirty="0">
                <a:solidFill>
                  <a:srgbClr val="C00000"/>
                </a:solidFill>
                <a:latin typeface="Calibri" panose="020F0502020204030204" pitchFamily="34" charset="0"/>
              </a:rPr>
              <a:t>~high-level intent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/>
              <a:t>Level 2: Subtypes (e.g., SQLi, Command Injection).    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~how it’s done</a:t>
            </a:r>
          </a:p>
          <a:p>
            <a:pPr marL="285750" indent="-285750">
              <a:buFontTx/>
              <a:buChar char="-"/>
            </a:pPr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/>
              <a:t>Level 3: End Goals (Execution, Leak, etc.).    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</a:rPr>
              <a:t>~</a:t>
            </a:r>
            <a:r>
              <a:rPr lang="en-GB" i="1" dirty="0">
                <a:solidFill>
                  <a:srgbClr val="C00000"/>
                </a:solidFill>
                <a:latin typeface="Calibri" panose="020F0502020204030204" pitchFamily="34" charset="0"/>
              </a:rPr>
              <a:t>why the attacker is doing it</a:t>
            </a:r>
          </a:p>
        </p:txBody>
      </p:sp>
    </p:spTree>
    <p:extLst>
      <p:ext uri="{BB962C8B-B14F-4D97-AF65-F5344CB8AC3E}">
        <p14:creationId xmlns:p14="http://schemas.microsoft.com/office/powerpoint/2010/main" val="41737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7"/>
    </mc:Choice>
    <mc:Fallback xmlns="">
      <p:transition spd="slow" advTm="550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2A5C-98CD-7DA9-CB9F-A42AC8CE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322D09-52B1-2527-F940-592F6DDD197C}"/>
              </a:ext>
            </a:extLst>
          </p:cNvPr>
          <p:cNvSpPr txBox="1"/>
          <p:nvPr/>
        </p:nvSpPr>
        <p:spPr>
          <a:xfrm>
            <a:off x="104171" y="132130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Intelligence Layer: </a:t>
            </a:r>
            <a:r>
              <a:rPr lang="en-GB" sz="2800" i="1" dirty="0">
                <a:solidFill>
                  <a:srgbClr val="000000"/>
                </a:solidFill>
                <a:effectLst/>
                <a:latin typeface="Helvetica" pitchFamily="2" charset="0"/>
              </a:rPr>
              <a:t>Intrusion Labelling and Attacker Attribution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2D7C2-BEC8-0621-4EA7-48E2FAF5541B}"/>
              </a:ext>
            </a:extLst>
          </p:cNvPr>
          <p:cNvSpPr txBox="1"/>
          <p:nvPr/>
        </p:nvSpPr>
        <p:spPr>
          <a:xfrm>
            <a:off x="104171" y="515658"/>
            <a:ext cx="418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</a:rPr>
              <a:t>Attacker Behavioural Fingerprinting</a:t>
            </a:r>
          </a:p>
        </p:txBody>
      </p:sp>
      <p:pic>
        <p:nvPicPr>
          <p:cNvPr id="13" name="Picture 12" descr="A screenshot of a graph&#10;&#10;AI-generated content may be incorrect.">
            <a:extLst>
              <a:ext uri="{FF2B5EF4-FFF2-40B4-BE49-F238E27FC236}">
                <a16:creationId xmlns:a16="http://schemas.microsoft.com/office/drawing/2014/main" id="{EA5B1094-441B-50A2-3BF7-280CFB73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534"/>
            <a:ext cx="7756218" cy="3102488"/>
          </a:xfrm>
          <a:prstGeom prst="rect">
            <a:avLst/>
          </a:prstGeom>
        </p:spPr>
      </p:pic>
      <p:pic>
        <p:nvPicPr>
          <p:cNvPr id="17" name="Picture 16" descr="A graph of data with text&#10;&#10;AI-generated content may be incorrect.">
            <a:extLst>
              <a:ext uri="{FF2B5EF4-FFF2-40B4-BE49-F238E27FC236}">
                <a16:creationId xmlns:a16="http://schemas.microsoft.com/office/drawing/2014/main" id="{968FF92C-21BD-28ED-B38D-A7B7C1EA4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90" y="1502828"/>
            <a:ext cx="4475511" cy="2797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4EC57B3-545F-E96F-1D6B-083CF06EB6C5}"/>
              </a:ext>
            </a:extLst>
          </p:cNvPr>
          <p:cNvSpPr txBox="1"/>
          <p:nvPr/>
        </p:nvSpPr>
        <p:spPr>
          <a:xfrm>
            <a:off x="104171" y="852552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User-Agent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86952-6F91-5C66-8532-12A088B53F21}"/>
              </a:ext>
            </a:extLst>
          </p:cNvPr>
          <p:cNvSpPr txBox="1"/>
          <p:nvPr/>
        </p:nvSpPr>
        <p:spPr>
          <a:xfrm>
            <a:off x="4289526" y="552863"/>
            <a:ext cx="7162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000000"/>
                </a:solidFill>
                <a:effectLst/>
                <a:latin typeface="Helvetica" pitchFamily="2" charset="0"/>
              </a:rPr>
              <a:t>Feature distributions are visualized using histograms and kernel density estimates (KDE)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F2068FD-4D15-966F-33E9-15B88EF8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7C41D3-D45B-5183-1E46-8702C2DFE931}"/>
              </a:ext>
            </a:extLst>
          </p:cNvPr>
          <p:cNvSpPr txBox="1"/>
          <p:nvPr/>
        </p:nvSpPr>
        <p:spPr>
          <a:xfrm>
            <a:off x="794568" y="5355172"/>
            <a:ext cx="109928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Diverse behaviour across UA groups</a:t>
            </a:r>
            <a:r>
              <a:rPr lang="en-GB" dirty="0"/>
              <a:t>, especially in intrusion-control.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High divergence</a:t>
            </a:r>
            <a:r>
              <a:rPr lang="en-GB" dirty="0"/>
              <a:t> observed between </a:t>
            </a:r>
            <a:r>
              <a:rPr lang="en-GB" i="1" dirty="0"/>
              <a:t>scanner bot</a:t>
            </a:r>
            <a:r>
              <a:rPr lang="en-GB" dirty="0"/>
              <a:t>, </a:t>
            </a:r>
            <a:r>
              <a:rPr lang="en-GB" i="1" dirty="0"/>
              <a:t>python library , </a:t>
            </a:r>
            <a:r>
              <a:rPr lang="en-GB" dirty="0"/>
              <a:t>indicates distinct attack behaviours.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4257C4-8D0B-25F4-1F7A-C2FC2F5221EB}"/>
              </a:ext>
            </a:extLst>
          </p:cNvPr>
          <p:cNvSpPr txBox="1"/>
          <p:nvPr/>
        </p:nvSpPr>
        <p:spPr>
          <a:xfrm>
            <a:off x="423185" y="4411318"/>
            <a:ext cx="6909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x-axis 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represents different HTTP session features, and the </a:t>
            </a:r>
            <a:r>
              <a:rPr lang="en-GB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y-axis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indicates their normalized values across sessions.</a:t>
            </a:r>
          </a:p>
        </p:txBody>
      </p:sp>
    </p:spTree>
    <p:extLst>
      <p:ext uri="{BB962C8B-B14F-4D97-AF65-F5344CB8AC3E}">
        <p14:creationId xmlns:p14="http://schemas.microsoft.com/office/powerpoint/2010/main" val="168312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5"/>
    </mc:Choice>
    <mc:Fallback xmlns="">
      <p:transition spd="slow" advTm="1939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5B862-9BBA-16C5-6F7F-235090C39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B36F19-429C-BB0D-AD36-028708FBCA30}"/>
              </a:ext>
            </a:extLst>
          </p:cNvPr>
          <p:cNvSpPr txBox="1"/>
          <p:nvPr/>
        </p:nvSpPr>
        <p:spPr>
          <a:xfrm>
            <a:off x="104171" y="132130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Intelligence Layer: </a:t>
            </a:r>
            <a:r>
              <a:rPr lang="en-GB" sz="2800" i="1" dirty="0">
                <a:solidFill>
                  <a:srgbClr val="000000"/>
                </a:solidFill>
                <a:effectLst/>
                <a:latin typeface="Helvetica" pitchFamily="2" charset="0"/>
              </a:rPr>
              <a:t>Intrusion Labelling and Attacker Attribution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5023C-23EE-F48B-9140-4507FB39CEE0}"/>
              </a:ext>
            </a:extLst>
          </p:cNvPr>
          <p:cNvSpPr txBox="1"/>
          <p:nvPr/>
        </p:nvSpPr>
        <p:spPr>
          <a:xfrm>
            <a:off x="104171" y="515658"/>
            <a:ext cx="418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</a:rPr>
              <a:t>Attacker Behavioural Fingerprinting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E32561AE-897B-9791-6DE8-98F948C3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17" y="1254322"/>
            <a:ext cx="7615555" cy="3046221"/>
          </a:xfrm>
          <a:prstGeom prst="rect">
            <a:avLst/>
          </a:prstGeom>
        </p:spPr>
      </p:pic>
      <p:pic>
        <p:nvPicPr>
          <p:cNvPr id="6" name="Picture 5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D47D2071-C81A-D068-EA61-41FB5E8D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376" y="1430589"/>
            <a:ext cx="4483273" cy="2802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09690-32A9-5606-D51A-3940F1FF919D}"/>
              </a:ext>
            </a:extLst>
          </p:cNvPr>
          <p:cNvSpPr txBox="1"/>
          <p:nvPr/>
        </p:nvSpPr>
        <p:spPr>
          <a:xfrm>
            <a:off x="104171" y="884990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Provider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242C51-CE59-747D-8A06-3B1CEDE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3392F-2703-0B07-E83A-4F06D738A7C6}"/>
              </a:ext>
            </a:extLst>
          </p:cNvPr>
          <p:cNvSpPr txBox="1"/>
          <p:nvPr/>
        </p:nvSpPr>
        <p:spPr>
          <a:xfrm>
            <a:off x="1007882" y="5049680"/>
            <a:ext cx="1051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Overall low divergence</a:t>
            </a:r>
            <a:r>
              <a:rPr lang="en-GB" dirty="0"/>
              <a:t> → attack behaviour is largely consistent across cloud platforms.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Cloud C shows slight divergence</a:t>
            </a:r>
            <a:r>
              <a:rPr lang="en-GB" dirty="0"/>
              <a:t> in intrusion-control attacks.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Impact is minimal</a:t>
            </a:r>
            <a:r>
              <a:rPr lang="en-GB" dirty="0"/>
              <a:t> → cloud provider has </a:t>
            </a:r>
            <a:r>
              <a:rPr lang="en-GB" b="1" dirty="0"/>
              <a:t>limited influence</a:t>
            </a:r>
            <a:r>
              <a:rPr lang="en-GB" dirty="0"/>
              <a:t> on attack diversity.</a:t>
            </a:r>
          </a:p>
        </p:txBody>
      </p:sp>
    </p:spTree>
    <p:extLst>
      <p:ext uri="{BB962C8B-B14F-4D97-AF65-F5344CB8AC3E}">
        <p14:creationId xmlns:p14="http://schemas.microsoft.com/office/powerpoint/2010/main" val="3902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5"/>
    </mc:Choice>
    <mc:Fallback xmlns="">
      <p:transition spd="slow" advTm="1939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5F0B-80C7-0C31-7E5C-4A4CD76D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B757B-2151-5C56-6832-9380794D4518}"/>
              </a:ext>
            </a:extLst>
          </p:cNvPr>
          <p:cNvSpPr txBox="1"/>
          <p:nvPr/>
        </p:nvSpPr>
        <p:spPr>
          <a:xfrm>
            <a:off x="104171" y="132130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Intelligence Layer: </a:t>
            </a:r>
            <a:r>
              <a:rPr lang="en-GB" sz="2800" i="1" dirty="0">
                <a:solidFill>
                  <a:srgbClr val="000000"/>
                </a:solidFill>
                <a:effectLst/>
                <a:latin typeface="Helvetica" pitchFamily="2" charset="0"/>
              </a:rPr>
              <a:t>Intrusion Labelling and Attacker Attribution</a:t>
            </a:r>
          </a:p>
        </p:txBody>
      </p:sp>
      <p:pic>
        <p:nvPicPr>
          <p:cNvPr id="9" name="Picture 8" descr="A graph of a bar chart&#10;&#10;AI-generated content may be incorrect.">
            <a:extLst>
              <a:ext uri="{FF2B5EF4-FFF2-40B4-BE49-F238E27FC236}">
                <a16:creationId xmlns:a16="http://schemas.microsoft.com/office/drawing/2014/main" id="{8920FB97-4B78-7F5B-8E2B-054E5CEC8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1" y="4020770"/>
            <a:ext cx="5859751" cy="2675840"/>
          </a:xfrm>
          <a:prstGeom prst="rect">
            <a:avLst/>
          </a:prstGeom>
        </p:spPr>
      </p:pic>
      <p:pic>
        <p:nvPicPr>
          <p:cNvPr id="11" name="Picture 10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D73999AB-BA3A-DCC1-29D2-558AA6709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841723"/>
            <a:ext cx="5791201" cy="2969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5E62DA-6F4A-61F3-97C4-C5684927B51C}"/>
              </a:ext>
            </a:extLst>
          </p:cNvPr>
          <p:cNvSpPr txBox="1"/>
          <p:nvPr/>
        </p:nvSpPr>
        <p:spPr>
          <a:xfrm>
            <a:off x="6311382" y="1547437"/>
            <a:ext cx="5483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Browser and CLI tool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sessions are concentrated in broad categories like exploit attempts and web shell uploads, reflecting traditional probing behaviour.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359E81-4B0F-1F73-A5B8-60D8DA5ECB98}"/>
              </a:ext>
            </a:extLst>
          </p:cNvPr>
          <p:cNvSpPr txBox="1"/>
          <p:nvPr/>
        </p:nvSpPr>
        <p:spPr>
          <a:xfrm>
            <a:off x="6338069" y="2887658"/>
            <a:ext cx="5562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python libraries </a:t>
            </a:r>
            <a:r>
              <a:rPr lang="en-GB" b="1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scanner bots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demonstrate greater technique diversity, especially in misconfiguration exploits and file inclusion (LFI/RFI).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520FA-E6B5-3922-B4E8-C88712F0A62D}"/>
              </a:ext>
            </a:extLst>
          </p:cNvPr>
          <p:cNvSpPr txBox="1"/>
          <p:nvPr/>
        </p:nvSpPr>
        <p:spPr>
          <a:xfrm>
            <a:off x="6311382" y="4227879"/>
            <a:ext cx="57124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i="1" dirty="0">
                <a:solidFill>
                  <a:srgbClr val="000000"/>
                </a:solidFill>
                <a:effectLst/>
                <a:latin typeface="Helvetica" pitchFamily="2" charset="0"/>
              </a:rPr>
              <a:t>The missing and other categories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display highly irregular distributions, suggesting spoofed or unstable automation strategies.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8E324-359D-FE52-373F-34676B7ACD8A}"/>
              </a:ext>
            </a:extLst>
          </p:cNvPr>
          <p:cNvSpPr txBox="1"/>
          <p:nvPr/>
        </p:nvSpPr>
        <p:spPr>
          <a:xfrm>
            <a:off x="104171" y="631941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User-Agent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BE2B2-88B0-0E55-339E-2E956D00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B027E-24A7-BFDB-53ED-D04E0EC53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6E66F-0E60-CCD3-3C0D-5FAD8440A19A}"/>
              </a:ext>
            </a:extLst>
          </p:cNvPr>
          <p:cNvSpPr txBox="1"/>
          <p:nvPr/>
        </p:nvSpPr>
        <p:spPr>
          <a:xfrm>
            <a:off x="104171" y="132130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Intelligence Layer: </a:t>
            </a:r>
            <a:r>
              <a:rPr lang="en-GB" sz="2800" i="1" dirty="0">
                <a:solidFill>
                  <a:srgbClr val="000000"/>
                </a:solidFill>
                <a:effectLst/>
                <a:latin typeface="Helvetica" pitchFamily="2" charset="0"/>
              </a:rPr>
              <a:t>Intrusion Labelling and Attacker Attribution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5A6C166-9693-0AFB-E491-720344A8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913952"/>
            <a:ext cx="5870619" cy="3009985"/>
          </a:xfrm>
          <a:prstGeom prst="rect">
            <a:avLst/>
          </a:prstGeom>
        </p:spPr>
      </p:pic>
      <p:pic>
        <p:nvPicPr>
          <p:cNvPr id="7" name="Picture 6" descr="A graph of a cloud provider&#10;&#10;AI-generated content may be incorrect.">
            <a:extLst>
              <a:ext uri="{FF2B5EF4-FFF2-40B4-BE49-F238E27FC236}">
                <a16:creationId xmlns:a16="http://schemas.microsoft.com/office/drawing/2014/main" id="{07169AF9-06F1-E0DE-B4FE-4BB981C02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4009496"/>
            <a:ext cx="5938892" cy="2711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3208D-C802-B589-D4FA-6CB540977FB9}"/>
              </a:ext>
            </a:extLst>
          </p:cNvPr>
          <p:cNvSpPr txBox="1"/>
          <p:nvPr/>
        </p:nvSpPr>
        <p:spPr>
          <a:xfrm>
            <a:off x="6426201" y="2027346"/>
            <a:ext cx="5461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b="1" dirty="0"/>
              <a:t>Shared Attack Focus</a:t>
            </a:r>
            <a:r>
              <a:rPr lang="en-GB" dirty="0"/>
              <a:t>: All cloud providers show similar dominance in script drops &amp; shell uploads, matching low JS divergence.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/>
              <a:t>Minor Exploit Variations</a:t>
            </a:r>
            <a:r>
              <a:rPr lang="en-GB" dirty="0"/>
              <a:t>: Slight shifts (e.g., more SQLi on Cloud-D, misconfiguration on Cloud-C) don’t alter overall behaviour.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sz="1800" dirty="0"/>
              <a:t>Confirms cloud-based attacks are likely </a:t>
            </a:r>
            <a:r>
              <a:rPr lang="en-GB" sz="1800" b="1" dirty="0"/>
              <a:t>templated and automated</a:t>
            </a:r>
            <a:r>
              <a:rPr lang="en-GB" sz="1800" dirty="0"/>
              <a:t>, regardless of provider.</a:t>
            </a: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11982-9B34-8B62-C5F9-FFB3F98802B3}"/>
              </a:ext>
            </a:extLst>
          </p:cNvPr>
          <p:cNvSpPr txBox="1"/>
          <p:nvPr/>
        </p:nvSpPr>
        <p:spPr>
          <a:xfrm>
            <a:off x="54016" y="587022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Provider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0FEFEF-CFD6-EAFF-066A-156CDC2EE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7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D4876-20B4-1581-74E4-88298593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8A18B2-9AC1-2F38-6504-A89506B2A298}"/>
              </a:ext>
            </a:extLst>
          </p:cNvPr>
          <p:cNvSpPr txBox="1"/>
          <p:nvPr/>
        </p:nvSpPr>
        <p:spPr>
          <a:xfrm>
            <a:off x="104171" y="132130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None/>
            </a:pPr>
            <a:r>
              <a:rPr lang="en-GB" sz="3200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E491D-1AF8-5A22-913A-537683EB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18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F5B5FB-E536-0113-13E4-EBEDC5A41C37}"/>
              </a:ext>
            </a:extLst>
          </p:cNvPr>
          <p:cNvSpPr/>
          <p:nvPr/>
        </p:nvSpPr>
        <p:spPr>
          <a:xfrm>
            <a:off x="807163" y="1109609"/>
            <a:ext cx="3731172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High Accuracy &amp; Responsiveness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C0D5E5-98FD-E66D-0BDE-86F1BEC849F9}"/>
              </a:ext>
            </a:extLst>
          </p:cNvPr>
          <p:cNvSpPr/>
          <p:nvPr/>
        </p:nvSpPr>
        <p:spPr>
          <a:xfrm>
            <a:off x="807163" y="2553616"/>
            <a:ext cx="3731173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Adaptive Retraining Triggered by Novelty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8723468-38F8-F2DF-132D-15ADD23B847D}"/>
              </a:ext>
            </a:extLst>
          </p:cNvPr>
          <p:cNvSpPr/>
          <p:nvPr/>
        </p:nvSpPr>
        <p:spPr>
          <a:xfrm>
            <a:off x="807163" y="3931345"/>
            <a:ext cx="3731173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3"/>
                </a:solidFill>
              </a:rPr>
              <a:t>Real-World Deployment with Diverse Traffic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FCD8419-FDDD-9053-8E14-80DE9D5C2720}"/>
              </a:ext>
            </a:extLst>
          </p:cNvPr>
          <p:cNvSpPr/>
          <p:nvPr/>
        </p:nvSpPr>
        <p:spPr>
          <a:xfrm>
            <a:off x="2578155" y="2064154"/>
            <a:ext cx="189186" cy="33633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AAC19E2-29AC-9EFB-4884-733BA4EE0CD8}"/>
              </a:ext>
            </a:extLst>
          </p:cNvPr>
          <p:cNvSpPr/>
          <p:nvPr/>
        </p:nvSpPr>
        <p:spPr>
          <a:xfrm>
            <a:off x="2578156" y="3455717"/>
            <a:ext cx="189186" cy="336331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EF03B32-405A-4715-9684-27BFCF34AEED}"/>
              </a:ext>
            </a:extLst>
          </p:cNvPr>
          <p:cNvSpPr/>
          <p:nvPr/>
        </p:nvSpPr>
        <p:spPr>
          <a:xfrm>
            <a:off x="807163" y="5347684"/>
            <a:ext cx="3731173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/>
                </a:solidFill>
              </a:rPr>
              <a:t>Behavioral Intelligence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28499B90-524E-577D-32F5-B7720DCE8635}"/>
              </a:ext>
            </a:extLst>
          </p:cNvPr>
          <p:cNvSpPr/>
          <p:nvPr/>
        </p:nvSpPr>
        <p:spPr>
          <a:xfrm>
            <a:off x="2578156" y="4872056"/>
            <a:ext cx="189186" cy="336331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188FA2-E5D7-B681-B7DB-C70D8B02E539}"/>
              </a:ext>
            </a:extLst>
          </p:cNvPr>
          <p:cNvSpPr txBox="1"/>
          <p:nvPr/>
        </p:nvSpPr>
        <p:spPr>
          <a:xfrm>
            <a:off x="4846163" y="1217928"/>
            <a:ext cx="6637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/>
              <a:t>Maintains </a:t>
            </a:r>
            <a:r>
              <a:rPr lang="en-GB" sz="1600" b="1" dirty="0"/>
              <a:t>&gt;90% accuracy</a:t>
            </a:r>
            <a:r>
              <a:rPr lang="en-GB" sz="1600" dirty="0"/>
              <a:t> during stable periods</a:t>
            </a:r>
          </a:p>
          <a:p>
            <a:pPr marL="285750" indent="-285750">
              <a:buFontTx/>
              <a:buChar char="-"/>
            </a:pPr>
            <a:r>
              <a:rPr lang="en-GB" sz="1600" b="1" dirty="0"/>
              <a:t>Dual classifiers</a:t>
            </a:r>
            <a:r>
              <a:rPr lang="en-GB" sz="1600" dirty="0"/>
              <a:t> + </a:t>
            </a:r>
            <a:r>
              <a:rPr lang="en-GB" sz="1600" b="1" dirty="0"/>
              <a:t>sequence monitoring (Trie)</a:t>
            </a:r>
            <a:r>
              <a:rPr lang="en-GB" sz="1600" dirty="0"/>
              <a:t> ensure robustness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48E770-CD3D-C2FC-7CCA-47F273D2E8C8}"/>
              </a:ext>
            </a:extLst>
          </p:cNvPr>
          <p:cNvSpPr txBox="1"/>
          <p:nvPr/>
        </p:nvSpPr>
        <p:spPr>
          <a:xfrm>
            <a:off x="4846163" y="2661935"/>
            <a:ext cx="7345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b="1" dirty="0"/>
              <a:t>Strong negative correlation</a:t>
            </a:r>
            <a:r>
              <a:rPr lang="en-GB" sz="1600" dirty="0"/>
              <a:t> between unknown rate and accuracy</a:t>
            </a:r>
          </a:p>
          <a:p>
            <a:pPr marL="285750" indent="-285750">
              <a:buFontTx/>
              <a:buChar char="-"/>
            </a:pPr>
            <a:r>
              <a:rPr lang="en-GB" sz="1600" b="1" dirty="0"/>
              <a:t>42% spike</a:t>
            </a:r>
            <a:r>
              <a:rPr lang="en-GB" sz="1600" dirty="0"/>
              <a:t> in unknowns + </a:t>
            </a:r>
            <a:r>
              <a:rPr lang="en-GB" sz="1600" b="1" dirty="0"/>
              <a:t>30% accuracy drop</a:t>
            </a:r>
            <a:r>
              <a:rPr lang="en-GB" sz="1600" dirty="0"/>
              <a:t> mitigated in </a:t>
            </a:r>
            <a:r>
              <a:rPr lang="en-GB" sz="1600" b="1" dirty="0"/>
              <a:t>1 update cycle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A9D887-E805-BE31-35CF-0BC368070A17}"/>
              </a:ext>
            </a:extLst>
          </p:cNvPr>
          <p:cNvSpPr txBox="1"/>
          <p:nvPr/>
        </p:nvSpPr>
        <p:spPr>
          <a:xfrm>
            <a:off x="4846163" y="4039664"/>
            <a:ext cx="6122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600" dirty="0"/>
              <a:t>Processes traffic from </a:t>
            </a:r>
            <a:r>
              <a:rPr lang="en-GB" sz="1600" b="1" dirty="0"/>
              <a:t>heterogeneous honeypot sources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Demonstrates </a:t>
            </a:r>
            <a:r>
              <a:rPr lang="en-GB" sz="1600" b="1" dirty="0"/>
              <a:t>adaptability across environments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96343-BAC2-DF50-A1FB-CD28B0081D47}"/>
              </a:ext>
            </a:extLst>
          </p:cNvPr>
          <p:cNvSpPr txBox="1"/>
          <p:nvPr/>
        </p:nvSpPr>
        <p:spPr>
          <a:xfrm>
            <a:off x="4846163" y="5456003"/>
            <a:ext cx="6122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Tx/>
              <a:buChar char="-"/>
              <a:defRPr sz="1600"/>
            </a:lvl1pPr>
          </a:lstStyle>
          <a:p>
            <a:r>
              <a:rPr lang="en-GB" dirty="0"/>
              <a:t>Reveals </a:t>
            </a:r>
            <a:r>
              <a:rPr lang="en-GB" b="1" dirty="0"/>
              <a:t>diverse attacker behaviour </a:t>
            </a:r>
            <a:r>
              <a:rPr lang="en-GB" dirty="0"/>
              <a:t>across user-agent types</a:t>
            </a:r>
          </a:p>
          <a:p>
            <a:r>
              <a:rPr lang="en-GB" b="1" dirty="0"/>
              <a:t>Cloud-based traffic </a:t>
            </a:r>
            <a:r>
              <a:rPr lang="en-GB" dirty="0"/>
              <a:t>shows consistent patterns → shared tooling</a:t>
            </a:r>
          </a:p>
        </p:txBody>
      </p:sp>
    </p:spTree>
    <p:extLst>
      <p:ext uri="{BB962C8B-B14F-4D97-AF65-F5344CB8AC3E}">
        <p14:creationId xmlns:p14="http://schemas.microsoft.com/office/powerpoint/2010/main" val="39290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9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A3940-5146-81F1-3183-3267149B3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0A9D0-4E73-C32E-B64F-4C0E095DDD40}"/>
              </a:ext>
            </a:extLst>
          </p:cNvPr>
          <p:cNvSpPr txBox="1"/>
          <p:nvPr/>
        </p:nvSpPr>
        <p:spPr>
          <a:xfrm>
            <a:off x="104171" y="283256"/>
            <a:ext cx="10834762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Future Work</a:t>
            </a:r>
            <a:endParaRPr lang="en-GB" sz="2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2DB330-BBE1-38DC-1A06-1C4DC696D990}"/>
              </a:ext>
            </a:extLst>
          </p:cNvPr>
          <p:cNvSpPr/>
          <p:nvPr/>
        </p:nvSpPr>
        <p:spPr>
          <a:xfrm>
            <a:off x="545567" y="2404090"/>
            <a:ext cx="6555171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Expand Protocol Coverage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Move beyond HTTP(S) to include protocols like SSH, FTP, and DNS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EA8A2C-7020-8A79-CEED-90878EC298B4}"/>
              </a:ext>
            </a:extLst>
          </p:cNvPr>
          <p:cNvSpPr/>
          <p:nvPr/>
        </p:nvSpPr>
        <p:spPr>
          <a:xfrm>
            <a:off x="545567" y="1039272"/>
            <a:ext cx="6046124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Real-World Deployment &amp; Evaluation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Transition from honeypot-only testing to real production environments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56BAE9-296A-693B-C4F7-867EC47769D9}"/>
              </a:ext>
            </a:extLst>
          </p:cNvPr>
          <p:cNvSpPr/>
          <p:nvPr/>
        </p:nvSpPr>
        <p:spPr>
          <a:xfrm>
            <a:off x="545567" y="3861367"/>
            <a:ext cx="8454673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3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Enable Continuous Streaming</a:t>
            </a:r>
          </a:p>
          <a:p>
            <a:pPr algn="ctr"/>
            <a:r>
              <a:rPr lang="en-US" sz="1400" dirty="0">
                <a:solidFill>
                  <a:schemeClr val="accent3"/>
                </a:solidFill>
              </a:rPr>
              <a:t>Integrate TwinGuard with live traffic pipelines, from time-bounded snapshots to fully real-time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3A6F1-52C8-1351-23F4-3A2C9574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19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3816BC-EAA1-2584-C077-9AE9EAC14356}"/>
              </a:ext>
            </a:extLst>
          </p:cNvPr>
          <p:cNvSpPr/>
          <p:nvPr/>
        </p:nvSpPr>
        <p:spPr>
          <a:xfrm>
            <a:off x="545567" y="5358272"/>
            <a:ext cx="9556625" cy="80141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Lightweight IoT Deployment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Deploy TwinGuard on IoT gateways and edge devices; Test responsiveness and overhead in resource-constrained settings</a:t>
            </a:r>
          </a:p>
        </p:txBody>
      </p:sp>
      <p:pic>
        <p:nvPicPr>
          <p:cNvPr id="18" name="Picture 17" descr="A room with a black and white wall with a black tv and lights&#10;&#10;AI-generated content may be incorrect.">
            <a:extLst>
              <a:ext uri="{FF2B5EF4-FFF2-40B4-BE49-F238E27FC236}">
                <a16:creationId xmlns:a16="http://schemas.microsoft.com/office/drawing/2014/main" id="{5BEB76A8-B4D3-C9C3-5924-E8A10757B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803" y="1311119"/>
            <a:ext cx="2962180" cy="2221635"/>
          </a:xfrm>
          <a:prstGeom prst="rect">
            <a:avLst/>
          </a:prstGeom>
        </p:spPr>
      </p:pic>
      <p:pic>
        <p:nvPicPr>
          <p:cNvPr id="16" name="Picture 15" descr="A group of electrical devices on a wall&#10;&#10;AI-generated content may be incorrect.">
            <a:extLst>
              <a:ext uri="{FF2B5EF4-FFF2-40B4-BE49-F238E27FC236}">
                <a16:creationId xmlns:a16="http://schemas.microsoft.com/office/drawing/2014/main" id="{2C89C809-E407-41C0-58D4-95632C2FC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893" y="268943"/>
            <a:ext cx="3047215" cy="22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A2C4E-AE9E-36BB-8FDE-CE0F51A76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6477-1BD0-D357-8B52-56BD25D0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48" y="251953"/>
            <a:ext cx="3052666" cy="315912"/>
          </a:xfrm>
        </p:spPr>
        <p:txBody>
          <a:bodyPr>
            <a:noAutofit/>
          </a:bodyPr>
          <a:lstStyle/>
          <a:p>
            <a:r>
              <a:rPr lang="en-GB" sz="3200" dirty="0"/>
              <a:t>Motivation</a:t>
            </a:r>
            <a:endParaRPr lang="en-US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447982-02AC-EC6D-F9D8-F21C0819B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2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DFC550-E38F-8FDA-569B-F7FB4C0F7F01}"/>
              </a:ext>
            </a:extLst>
          </p:cNvPr>
          <p:cNvSpPr/>
          <p:nvPr/>
        </p:nvSpPr>
        <p:spPr>
          <a:xfrm>
            <a:off x="6332139" y="274000"/>
            <a:ext cx="5271656" cy="635960"/>
          </a:xfrm>
          <a:prstGeom prst="rect">
            <a:avLst/>
          </a:prstGeom>
          <a:solidFill>
            <a:srgbClr val="E3E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45F81"/>
                </a:solidFill>
              </a:rPr>
              <a:t>IoT devices are </a:t>
            </a:r>
            <a:r>
              <a:rPr lang="en-GB" b="1" dirty="0">
                <a:solidFill>
                  <a:srgbClr val="145F81"/>
                </a:solidFill>
              </a:rPr>
              <a:t>widely deployed </a:t>
            </a:r>
            <a:r>
              <a:rPr lang="en-GB" dirty="0">
                <a:solidFill>
                  <a:srgbClr val="145F81"/>
                </a:solidFill>
              </a:rPr>
              <a:t>across critical infrastructure domains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B16DC8-7A63-5967-A5B9-3496827EC8C2}"/>
              </a:ext>
            </a:extLst>
          </p:cNvPr>
          <p:cNvSpPr/>
          <p:nvPr/>
        </p:nvSpPr>
        <p:spPr>
          <a:xfrm>
            <a:off x="6980161" y="1560682"/>
            <a:ext cx="4132697" cy="629081"/>
          </a:xfrm>
          <a:prstGeom prst="rect">
            <a:avLst/>
          </a:prstGeom>
          <a:solidFill>
            <a:srgbClr val="C0E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45F81"/>
                </a:solidFill>
              </a:rPr>
              <a:t>Traditional IDS struggle with </a:t>
            </a:r>
            <a:r>
              <a:rPr lang="en-GB" b="1" dirty="0">
                <a:solidFill>
                  <a:srgbClr val="145F81"/>
                </a:solidFill>
              </a:rPr>
              <a:t>evolving, obfuscated threats</a:t>
            </a:r>
            <a:endParaRPr lang="en-GB" dirty="0">
              <a:solidFill>
                <a:srgbClr val="145F8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18948A-83B5-C39A-E525-6E8D7ACAA75F}"/>
              </a:ext>
            </a:extLst>
          </p:cNvPr>
          <p:cNvSpPr/>
          <p:nvPr/>
        </p:nvSpPr>
        <p:spPr>
          <a:xfrm>
            <a:off x="6184460" y="2836208"/>
            <a:ext cx="5567015" cy="729673"/>
          </a:xfrm>
          <a:prstGeom prst="rect">
            <a:avLst/>
          </a:prstGeom>
          <a:solidFill>
            <a:srgbClr val="B7D2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45F81"/>
                </a:solidFill>
              </a:rPr>
              <a:t>Resource constraints </a:t>
            </a:r>
            <a:r>
              <a:rPr lang="en-GB" dirty="0">
                <a:solidFill>
                  <a:srgbClr val="145F81"/>
                </a:solidFill>
              </a:rPr>
              <a:t>on IoT and edge devices limit the feasibility of heavy-weight security solutions</a:t>
            </a:r>
            <a:endParaRPr lang="en-US" dirty="0">
              <a:solidFill>
                <a:srgbClr val="145F8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466AC0-75AF-1BA5-8299-D1441EF0B3B7}"/>
              </a:ext>
            </a:extLst>
          </p:cNvPr>
          <p:cNvSpPr/>
          <p:nvPr/>
        </p:nvSpPr>
        <p:spPr>
          <a:xfrm>
            <a:off x="6184460" y="4216861"/>
            <a:ext cx="5567015" cy="613672"/>
          </a:xfrm>
          <a:prstGeom prst="rect">
            <a:avLst/>
          </a:prstGeom>
          <a:solidFill>
            <a:srgbClr val="AEC4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145F81"/>
                </a:solidFill>
              </a:rPr>
              <a:t>Limited labelled data in real world settings makes </a:t>
            </a:r>
            <a:r>
              <a:rPr lang="en-GB" b="1" dirty="0">
                <a:solidFill>
                  <a:srgbClr val="145F81"/>
                </a:solidFill>
              </a:rPr>
              <a:t>supervised detection</a:t>
            </a:r>
            <a:r>
              <a:rPr lang="en-GB" dirty="0">
                <a:solidFill>
                  <a:srgbClr val="145F81"/>
                </a:solidFill>
              </a:rPr>
              <a:t> difficult</a:t>
            </a:r>
            <a:endParaRPr lang="en-US" dirty="0">
              <a:solidFill>
                <a:srgbClr val="145F8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30646E-BC30-691B-B991-75B574402A51}"/>
              </a:ext>
            </a:extLst>
          </p:cNvPr>
          <p:cNvGrpSpPr/>
          <p:nvPr/>
        </p:nvGrpSpPr>
        <p:grpSpPr>
          <a:xfrm>
            <a:off x="2063312" y="5562915"/>
            <a:ext cx="8275640" cy="722168"/>
            <a:chOff x="2096655" y="5634182"/>
            <a:chExt cx="8275640" cy="72216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B12767-3101-7123-02C7-A6C86AFD063B}"/>
                </a:ext>
              </a:extLst>
            </p:cNvPr>
            <p:cNvSpPr txBox="1"/>
            <p:nvPr/>
          </p:nvSpPr>
          <p:spPr>
            <a:xfrm>
              <a:off x="2236494" y="5810600"/>
              <a:ext cx="81358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145F81"/>
                  </a:solidFill>
                </a:rPr>
                <a:t>Real-time, adaptive, and explainable intrusion detection is urgently needed</a:t>
              </a:r>
              <a:endParaRPr lang="en-US" b="1" dirty="0">
                <a:solidFill>
                  <a:srgbClr val="145F81"/>
                </a:solidFill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9EBC73E4-9E90-4DB0-4C29-4F1A6BAC4425}"/>
                </a:ext>
              </a:extLst>
            </p:cNvPr>
            <p:cNvSpPr/>
            <p:nvPr/>
          </p:nvSpPr>
          <p:spPr>
            <a:xfrm>
              <a:off x="2096655" y="5634182"/>
              <a:ext cx="8242297" cy="722168"/>
            </a:xfrm>
            <a:prstGeom prst="roundRect">
              <a:avLst/>
            </a:prstGeom>
            <a:noFill/>
            <a:ln w="25400">
              <a:solidFill>
                <a:srgbClr val="145F8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1FA2F1D8-0B04-82FC-BD8B-2E5080D485EC}"/>
              </a:ext>
            </a:extLst>
          </p:cNvPr>
          <p:cNvSpPr/>
          <p:nvPr/>
        </p:nvSpPr>
        <p:spPr>
          <a:xfrm>
            <a:off x="8807515" y="1079305"/>
            <a:ext cx="221673" cy="314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ECB22227-FCE9-0E81-6E41-6937B92B332E}"/>
              </a:ext>
            </a:extLst>
          </p:cNvPr>
          <p:cNvSpPr/>
          <p:nvPr/>
        </p:nvSpPr>
        <p:spPr>
          <a:xfrm>
            <a:off x="8802387" y="2358353"/>
            <a:ext cx="221673" cy="314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7DF843A3-6841-6008-9324-224AEB8A2400}"/>
              </a:ext>
            </a:extLst>
          </p:cNvPr>
          <p:cNvSpPr/>
          <p:nvPr/>
        </p:nvSpPr>
        <p:spPr>
          <a:xfrm>
            <a:off x="8802386" y="3727721"/>
            <a:ext cx="221673" cy="314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25C8AC0D-DE7B-0C7F-9402-0EF608C3AA5B}"/>
              </a:ext>
            </a:extLst>
          </p:cNvPr>
          <p:cNvSpPr/>
          <p:nvPr/>
        </p:nvSpPr>
        <p:spPr>
          <a:xfrm>
            <a:off x="8806626" y="5005636"/>
            <a:ext cx="221673" cy="314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graph of data on a white background&#10;&#10;AI-generated content may be incorrect.">
            <a:extLst>
              <a:ext uri="{FF2B5EF4-FFF2-40B4-BE49-F238E27FC236}">
                <a16:creationId xmlns:a16="http://schemas.microsoft.com/office/drawing/2014/main" id="{5F186CBF-5C65-7DF0-B86A-6DAFE2D2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69" b="15711"/>
          <a:stretch/>
        </p:blipFill>
        <p:spPr>
          <a:xfrm>
            <a:off x="216203" y="1154551"/>
            <a:ext cx="5791338" cy="36772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5ADF45C-E20D-3B41-17C9-6C69C639E728}"/>
              </a:ext>
            </a:extLst>
          </p:cNvPr>
          <p:cNvSpPr txBox="1"/>
          <p:nvPr/>
        </p:nvSpPr>
        <p:spPr>
          <a:xfrm>
            <a:off x="-51240" y="6528325"/>
            <a:ext cx="1264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F</a:t>
            </a:r>
            <a:r>
              <a:rPr lang="en-US" altLang="zh-CN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igure</a:t>
            </a:r>
            <a:r>
              <a:rPr lang="zh-CN" altLang="en-US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en-US" altLang="zh-CN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source:</a:t>
            </a:r>
            <a:r>
              <a:rPr lang="zh-CN" altLang="en-US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en-GB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Transforma Insights. “Number of Internet of Things (Io</a:t>
            </a:r>
            <a:r>
              <a:rPr lang="en-US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T</a:t>
            </a:r>
            <a:r>
              <a:rPr lang="en-GB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) Connected Devices Worldwide from 2019 to 2033, by Vertical (in Millions) .” </a:t>
            </a:r>
            <a:r>
              <a:rPr lang="en-GB" sz="900" b="0" i="1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Statista</a:t>
            </a:r>
            <a:r>
              <a:rPr lang="en-GB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, Statista Inc., 10 May 2024,</a:t>
            </a:r>
            <a:r>
              <a:rPr lang="zh-CN" altLang="en-US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en-GB" sz="900" b="0" i="0" dirty="0">
                <a:solidFill>
                  <a:srgbClr val="455F7C"/>
                </a:solidFill>
                <a:effectLst/>
                <a:latin typeface="Open Sans" panose="020F0502020204030204" pitchFamily="34" charset="0"/>
              </a:rPr>
              <a:t>https://www.statista.com/statistics/1194682/iot-connected-devices-vertically/</a:t>
            </a:r>
            <a:endParaRPr lang="en-US" sz="9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C0A781-1FCA-27AE-66EA-E98D2A27409C}"/>
              </a:ext>
            </a:extLst>
          </p:cNvPr>
          <p:cNvSpPr txBox="1"/>
          <p:nvPr/>
        </p:nvSpPr>
        <p:spPr>
          <a:xfrm>
            <a:off x="170433" y="657594"/>
            <a:ext cx="6100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-</a:t>
            </a:r>
            <a:r>
              <a:rPr lang="zh-CN" altLang="en-US" sz="1600" dirty="0"/>
              <a:t> </a:t>
            </a:r>
            <a:r>
              <a:rPr lang="en-GB" sz="1600" dirty="0"/>
              <a:t>Modern IoT Challenges Demand New Defences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89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8"/>
    </mc:Choice>
    <mc:Fallback xmlns="">
      <p:transition spd="slow" advTm="5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BBF3A00-7BB4-2752-8888-C60F1266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58" y="2291935"/>
            <a:ext cx="3886824" cy="11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lobal Cyber Alliance - The Wealth Mosaic">
            <a:extLst>
              <a:ext uri="{FF2B5EF4-FFF2-40B4-BE49-F238E27FC236}">
                <a16:creationId xmlns:a16="http://schemas.microsoft.com/office/drawing/2014/main" id="{93A58C33-0A52-AEE5-FA70-7AEEBFACE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24" y="441276"/>
            <a:ext cx="4249104" cy="147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BCED7-2EDA-9B3F-F722-623E2BDC0B28}"/>
              </a:ext>
            </a:extLst>
          </p:cNvPr>
          <p:cNvSpPr txBox="1"/>
          <p:nvPr/>
        </p:nvSpPr>
        <p:spPr>
          <a:xfrm>
            <a:off x="669966" y="4299130"/>
            <a:ext cx="6097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dirty="0">
                <a:solidFill>
                  <a:srgbClr val="000000"/>
                </a:solidFill>
                <a:effectLst/>
                <a:latin typeface="Helvetica" pitchFamily="2" charset="0"/>
              </a:rPr>
              <a:t>Follow us:</a:t>
            </a:r>
            <a:endParaRPr lang="en-GB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GB" dirty="0">
                <a:solidFill>
                  <a:srgbClr val="386573"/>
                </a:solidFill>
                <a:effectLst/>
                <a:latin typeface="Helvetica" pitchFamily="2" charset="0"/>
                <a:hlinkClick r:id="rId5"/>
              </a:rPr>
              <a:t>https://safenetiot.github.io/</a:t>
            </a:r>
            <a:r>
              <a:rPr lang="zh-CN" altLang="en-US" dirty="0">
                <a:solidFill>
                  <a:srgbClr val="386573"/>
                </a:solidFill>
                <a:effectLst/>
                <a:latin typeface="Helvetica" pitchFamily="2" charset="0"/>
              </a:rPr>
              <a:t> </a:t>
            </a:r>
            <a:r>
              <a:rPr lang="en-US" altLang="zh-CN" dirty="0">
                <a:solidFill>
                  <a:srgbClr val="386573"/>
                </a:solidFill>
                <a:effectLst/>
                <a:latin typeface="Helvetica" pitchFamily="2" charset="0"/>
              </a:rPr>
              <a:t> </a:t>
            </a:r>
            <a:endParaRPr lang="en-GB" dirty="0">
              <a:solidFill>
                <a:srgbClr val="386573"/>
              </a:solidFill>
              <a:effectLst/>
              <a:latin typeface="Helvetica" pitchFamily="2" charset="0"/>
            </a:endParaRPr>
          </a:p>
          <a:p>
            <a:r>
              <a:rPr lang="en-GB" dirty="0">
                <a:solidFill>
                  <a:srgbClr val="386573"/>
                </a:solidFill>
                <a:effectLst/>
                <a:latin typeface="Helvetica" pitchFamily="2" charset="0"/>
                <a:hlinkClick r:id="rId6"/>
              </a:rPr>
              <a:t>https://www.youtube.com/watch?v=0fg0acuRbUA</a:t>
            </a:r>
            <a:r>
              <a:rPr lang="en-GB" dirty="0">
                <a:solidFill>
                  <a:srgbClr val="386573"/>
                </a:solidFill>
                <a:effectLst/>
                <a:latin typeface="Helvetica" pitchFamily="2" charset="0"/>
              </a:rPr>
              <a:t> </a:t>
            </a:r>
            <a:r>
              <a:rPr lang="zh-CN" altLang="en-US" dirty="0">
                <a:solidFill>
                  <a:srgbClr val="386573"/>
                </a:solidFill>
                <a:effectLst/>
                <a:latin typeface="Helvetica" pitchFamily="2" charset="0"/>
              </a:rPr>
              <a:t> </a:t>
            </a:r>
            <a:endParaRPr lang="en-GB" dirty="0">
              <a:solidFill>
                <a:srgbClr val="386573"/>
              </a:solidFill>
              <a:effectLst/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07017-84D1-57DC-A0DE-5065E3F4CE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560" t="8645" r="9936" b="7983"/>
          <a:stretch/>
        </p:blipFill>
        <p:spPr>
          <a:xfrm>
            <a:off x="7433948" y="4089750"/>
            <a:ext cx="2353304" cy="2326974"/>
          </a:xfrm>
          <a:prstGeom prst="rect">
            <a:avLst/>
          </a:prstGeom>
        </p:spPr>
      </p:pic>
      <p:pic>
        <p:nvPicPr>
          <p:cNvPr id="3" name="Picture 2" descr="A blue circle with a black background&#10;&#10;AI-generated content may be incorrect.">
            <a:extLst>
              <a:ext uri="{FF2B5EF4-FFF2-40B4-BE49-F238E27FC236}">
                <a16:creationId xmlns:a16="http://schemas.microsoft.com/office/drawing/2014/main" id="{ED9BF9D0-EB1D-1621-A40F-6362B0B3A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657" y="2071979"/>
            <a:ext cx="1523143" cy="15637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432C2-5A2E-06A3-9317-FDA20B1F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F3CEE-8F16-A048-37C6-5BD17DB7F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2580"/>
            <a:ext cx="4648200" cy="309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F3A17-6372-BA5A-8096-41CB5C6E34A8}"/>
              </a:ext>
            </a:extLst>
          </p:cNvPr>
          <p:cNvSpPr txBox="1"/>
          <p:nvPr/>
        </p:nvSpPr>
        <p:spPr>
          <a:xfrm>
            <a:off x="669966" y="5592434"/>
            <a:ext cx="55380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Contact:</a:t>
            </a:r>
          </a:p>
          <a:p>
            <a:r>
              <a:rPr lang="en-US" dirty="0">
                <a:hlinkClick r:id="rId10"/>
              </a:rPr>
              <a:t>yuanyuan.zhou.23@ucl.ac.uk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7363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523CB-F819-F495-DA41-03359FB3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833F7-84C0-2F0E-2EBA-9F73363CB7D7}"/>
              </a:ext>
            </a:extLst>
          </p:cNvPr>
          <p:cNvSpPr txBox="1"/>
          <p:nvPr/>
        </p:nvSpPr>
        <p:spPr>
          <a:xfrm>
            <a:off x="4869456" y="2721166"/>
            <a:ext cx="2192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657459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76C1B-A1AA-5FDF-7A89-F46A4568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A graph showing a number of different colored dots&#10;&#10;AI-generated content may be incorrect.">
            <a:extLst>
              <a:ext uri="{FF2B5EF4-FFF2-40B4-BE49-F238E27FC236}">
                <a16:creationId xmlns:a16="http://schemas.microsoft.com/office/drawing/2014/main" id="{E132640E-12CD-7FAC-546B-EB97DDCD7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61" y="1359958"/>
            <a:ext cx="7772400" cy="41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398B-D2F4-33B7-B0BA-DFC48FC8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 descr="A diagram of a computer program&#10;&#10;AI-generated content may be incorrect.">
            <a:extLst>
              <a:ext uri="{FF2B5EF4-FFF2-40B4-BE49-F238E27FC236}">
                <a16:creationId xmlns:a16="http://schemas.microsoft.com/office/drawing/2014/main" id="{A5077723-E8D2-BA47-5308-C4B585D8C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77" y="365124"/>
            <a:ext cx="9516758" cy="57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8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A010-20E5-7FE4-5712-5ED523BF9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5CC0A1-6E3B-0F23-C2EF-14EE86AF0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437" y="2058304"/>
            <a:ext cx="4818569" cy="2843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3BE73-056D-F424-E777-13638C04E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535" y="2242970"/>
            <a:ext cx="5338527" cy="2625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37F6B3-2D5A-A73B-4A68-4FFAEF582D33}"/>
              </a:ext>
            </a:extLst>
          </p:cNvPr>
          <p:cNvSpPr txBox="1"/>
          <p:nvPr/>
        </p:nvSpPr>
        <p:spPr>
          <a:xfrm>
            <a:off x="1905459" y="4901444"/>
            <a:ext cx="199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Rajab et al (2024)</a:t>
            </a:r>
            <a:endParaRPr lang="en-GB" sz="16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A56543-93A3-ADCE-B18D-940312AA599B}"/>
              </a:ext>
            </a:extLst>
          </p:cNvPr>
          <p:cNvSpPr txBox="1"/>
          <p:nvPr/>
        </p:nvSpPr>
        <p:spPr>
          <a:xfrm>
            <a:off x="7837283" y="4858371"/>
            <a:ext cx="2163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Nintsiou et al(2023)</a:t>
            </a: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491E5-244C-6EA2-CD90-D6F76368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8" y="239136"/>
            <a:ext cx="3052666" cy="315912"/>
          </a:xfrm>
        </p:spPr>
        <p:txBody>
          <a:bodyPr>
            <a:noAutofit/>
          </a:bodyPr>
          <a:lstStyle/>
          <a:p>
            <a:r>
              <a:rPr lang="en-GB" sz="3200" dirty="0"/>
              <a:t>Previous Work</a:t>
            </a:r>
            <a:endParaRPr lang="en-US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FDACEF-7291-CA81-6448-65CCD9DF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9460" y="6563402"/>
            <a:ext cx="2743200" cy="365125"/>
          </a:xfrm>
        </p:spPr>
        <p:txBody>
          <a:bodyPr/>
          <a:lstStyle/>
          <a:p>
            <a:fld id="{2FBA5BBB-1210-824D-94E1-C80288885672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D9D26DE-A5E3-9C37-9829-FBD7054CA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46425"/>
              </p:ext>
            </p:extLst>
          </p:nvPr>
        </p:nvGraphicFramePr>
        <p:xfrm>
          <a:off x="504824" y="735616"/>
          <a:ext cx="11307161" cy="1579485"/>
        </p:xfrm>
        <a:graphic>
          <a:graphicData uri="http://schemas.openxmlformats.org/drawingml/2006/table">
            <a:tbl>
              <a:tblPr/>
              <a:tblGrid>
                <a:gridCol w="1649901">
                  <a:extLst>
                    <a:ext uri="{9D8B030D-6E8A-4147-A177-3AD203B41FA5}">
                      <a16:colId xmlns:a16="http://schemas.microsoft.com/office/drawing/2014/main" val="3364643403"/>
                    </a:ext>
                  </a:extLst>
                </a:gridCol>
                <a:gridCol w="1910281">
                  <a:extLst>
                    <a:ext uri="{9D8B030D-6E8A-4147-A177-3AD203B41FA5}">
                      <a16:colId xmlns:a16="http://schemas.microsoft.com/office/drawing/2014/main" val="2257017120"/>
                    </a:ext>
                  </a:extLst>
                </a:gridCol>
                <a:gridCol w="3567065">
                  <a:extLst>
                    <a:ext uri="{9D8B030D-6E8A-4147-A177-3AD203B41FA5}">
                      <a16:colId xmlns:a16="http://schemas.microsoft.com/office/drawing/2014/main" val="191726261"/>
                    </a:ext>
                  </a:extLst>
                </a:gridCol>
                <a:gridCol w="4179914">
                  <a:extLst>
                    <a:ext uri="{9D8B030D-6E8A-4147-A177-3AD203B41FA5}">
                      <a16:colId xmlns:a16="http://schemas.microsoft.com/office/drawing/2014/main" val="3848664071"/>
                    </a:ext>
                  </a:extLst>
                </a:gridCol>
              </a:tblGrid>
              <a:tr h="3790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Focus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Papers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Method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Contribution</a:t>
                      </a: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99595"/>
                  </a:ext>
                </a:extLst>
              </a:tr>
              <a:tr h="60020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Digital twins in cybersecurity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Rajab et al (2024)</a:t>
                      </a:r>
                      <a:endParaRPr lang="en-GB" sz="1400" b="1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data generation based on new attacks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proposed an DT based </a:t>
                      </a:r>
                      <a:r>
                        <a:rPr kumimoji="0" lang="en-GB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AutoML</a:t>
                      </a: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pipeline to enhance intrusion detection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270947"/>
                  </a:ext>
                </a:extLst>
              </a:tr>
              <a:tr h="600204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Nintsiou et al(2023)</a:t>
                      </a:r>
                      <a:endParaRPr lang="en-GB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Honeypot behaviour optimization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6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combines digital twin technology with honeypots to enhance Honeypot Behaviour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017577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7E509BFA-3F19-F05E-4766-9E1F53F24B40}"/>
              </a:ext>
            </a:extLst>
          </p:cNvPr>
          <p:cNvGrpSpPr/>
          <p:nvPr/>
        </p:nvGrpSpPr>
        <p:grpSpPr>
          <a:xfrm>
            <a:off x="222411" y="5355628"/>
            <a:ext cx="11928248" cy="1240324"/>
            <a:chOff x="87748" y="5278775"/>
            <a:chExt cx="11928248" cy="124032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4F4EA18-5B1F-2678-F9B9-B72994D6CD0E}"/>
                </a:ext>
              </a:extLst>
            </p:cNvPr>
            <p:cNvSpPr/>
            <p:nvPr/>
          </p:nvSpPr>
          <p:spPr>
            <a:xfrm>
              <a:off x="87748" y="5278775"/>
              <a:ext cx="11724237" cy="1240324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2D71A0-E475-909D-183D-6C3D10208169}"/>
                </a:ext>
              </a:extLst>
            </p:cNvPr>
            <p:cNvSpPr txBox="1"/>
            <p:nvPr/>
          </p:nvSpPr>
          <p:spPr>
            <a:xfrm>
              <a:off x="300811" y="5452918"/>
              <a:ext cx="11715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dirty="0"/>
                <a:t>Digital twin concepts are widely applied in </a:t>
              </a:r>
              <a:r>
                <a:rPr lang="en-GB" b="1" dirty="0"/>
                <a:t>Industrial Control System (ICS) security</a:t>
              </a:r>
              <a:r>
                <a:rPr lang="en-GB" dirty="0"/>
                <a:t>, rarely </a:t>
              </a:r>
              <a:r>
                <a:rPr lang="en-GB" b="1" dirty="0"/>
                <a:t>web-based attacks.</a:t>
              </a:r>
            </a:p>
            <a:p>
              <a:pPr marL="285750" indent="-285750">
                <a:buFontTx/>
                <a:buChar char="-"/>
              </a:pPr>
              <a:r>
                <a:rPr lang="en-GB" dirty="0"/>
                <a:t>Prior work targets </a:t>
              </a:r>
              <a:r>
                <a:rPr lang="en-GB" b="1" dirty="0"/>
                <a:t>physical systems</a:t>
              </a:r>
              <a:r>
                <a:rPr lang="en-GB" dirty="0"/>
                <a:t> or </a:t>
              </a:r>
              <a:r>
                <a:rPr lang="en-GB" b="1" dirty="0"/>
                <a:t>network-layer threats</a:t>
              </a:r>
              <a:r>
                <a:rPr lang="en-GB" dirty="0"/>
                <a:t>, and focus on data generation</a:t>
              </a:r>
              <a:endParaRPr lang="en-GB" b="1" dirty="0"/>
            </a:p>
            <a:p>
              <a:pPr marL="285750" indent="-285750">
                <a:buFontTx/>
                <a:buChar char="-"/>
              </a:pPr>
              <a:r>
                <a:rPr lang="en-GB" dirty="0">
                  <a:solidFill>
                    <a:srgbClr val="C00000"/>
                  </a:solidFill>
                </a:rPr>
                <a:t>No existing system uses </a:t>
              </a:r>
              <a:r>
                <a:rPr lang="en-GB" b="1" dirty="0">
                  <a:solidFill>
                    <a:srgbClr val="C00000"/>
                  </a:solidFill>
                </a:rPr>
                <a:t>real-time honeypot data</a:t>
              </a:r>
              <a:r>
                <a:rPr lang="en-GB" dirty="0">
                  <a:solidFill>
                    <a:srgbClr val="C00000"/>
                  </a:solidFill>
                </a:rPr>
                <a:t> to detect </a:t>
              </a:r>
              <a:r>
                <a:rPr lang="en-GB" b="1" dirty="0">
                  <a:solidFill>
                    <a:srgbClr val="C00000"/>
                  </a:solidFill>
                </a:rPr>
                <a:t>application-layer attacks</a:t>
              </a:r>
              <a:r>
                <a:rPr lang="en-GB" dirty="0">
                  <a:solidFill>
                    <a:srgbClr val="C00000"/>
                  </a:solidFill>
                </a:rPr>
                <a:t> adaptively.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6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8"/>
    </mc:Choice>
    <mc:Fallback xmlns="">
      <p:transition spd="slow" advTm="572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01521-D261-E693-0573-B49F76AF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5965" y="6460314"/>
            <a:ext cx="2743200" cy="365125"/>
          </a:xfrm>
        </p:spPr>
        <p:txBody>
          <a:bodyPr/>
          <a:lstStyle/>
          <a:p>
            <a:fld id="{2FBA5BBB-1210-824D-94E1-C80288885672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F316A3C-FB62-4AFA-5DA4-C08DA6FB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21" y="2744382"/>
            <a:ext cx="4036167" cy="338376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80831D-827A-1A77-2554-67350D33C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222701"/>
              </p:ext>
            </p:extLst>
          </p:nvPr>
        </p:nvGraphicFramePr>
        <p:xfrm>
          <a:off x="152788" y="684374"/>
          <a:ext cx="11962482" cy="1737360"/>
        </p:xfrm>
        <a:graphic>
          <a:graphicData uri="http://schemas.openxmlformats.org/drawingml/2006/table">
            <a:tbl>
              <a:tblPr/>
              <a:tblGrid>
                <a:gridCol w="1944707">
                  <a:extLst>
                    <a:ext uri="{9D8B030D-6E8A-4147-A177-3AD203B41FA5}">
                      <a16:colId xmlns:a16="http://schemas.microsoft.com/office/drawing/2014/main" val="827133536"/>
                    </a:ext>
                  </a:extLst>
                </a:gridCol>
                <a:gridCol w="1996311">
                  <a:extLst>
                    <a:ext uri="{9D8B030D-6E8A-4147-A177-3AD203B41FA5}">
                      <a16:colId xmlns:a16="http://schemas.microsoft.com/office/drawing/2014/main" val="516268383"/>
                    </a:ext>
                  </a:extLst>
                </a:gridCol>
                <a:gridCol w="3860885">
                  <a:extLst>
                    <a:ext uri="{9D8B030D-6E8A-4147-A177-3AD203B41FA5}">
                      <a16:colId xmlns:a16="http://schemas.microsoft.com/office/drawing/2014/main" val="3224903747"/>
                    </a:ext>
                  </a:extLst>
                </a:gridCol>
                <a:gridCol w="4160579">
                  <a:extLst>
                    <a:ext uri="{9D8B030D-6E8A-4147-A177-3AD203B41FA5}">
                      <a16:colId xmlns:a16="http://schemas.microsoft.com/office/drawing/2014/main" val="1948824587"/>
                    </a:ext>
                  </a:extLst>
                </a:gridCol>
              </a:tblGrid>
              <a:tr h="316758">
                <a:tc>
                  <a:txBody>
                    <a:bodyPr/>
                    <a:lstStyle/>
                    <a:p>
                      <a:r>
                        <a:rPr lang="en-US" sz="1600" b="1" dirty="0"/>
                        <a:t>Focus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Papers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Method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Contribution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022010"/>
                  </a:ext>
                </a:extLst>
              </a:tr>
              <a:tr h="547128">
                <a:tc rowSpan="2">
                  <a:txBody>
                    <a:bodyPr/>
                    <a:lstStyle/>
                    <a:p>
                      <a:r>
                        <a:rPr lang="en-GB" sz="1600" b="1" dirty="0"/>
                        <a:t>Wild Web Attack Analysis </a:t>
                      </a:r>
                      <a:endParaRPr lang="en-US" sz="16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Canali et al. (2013)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Real-world honeypot attack sessions with multi-stage workflow analysis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13 post-exploitation types (e.g., web shells, IRC bots, spam)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749166"/>
                  </a:ext>
                </a:extLst>
              </a:tr>
              <a:tr h="77749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Li et al. (2021)</a:t>
                      </a:r>
                      <a:endParaRPr lang="en-GB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Honeysite</a:t>
                      </a:r>
                      <a:r>
                        <a:rPr lang="en-GB" sz="1600" dirty="0"/>
                        <a:t>-based bot &amp; HTTP threat study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Categorizes traffic (scanning, credential stuffing, exploits); highlights fingerprinting limits of UA strings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51787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A159766-3BAE-0E61-A2B6-B0D1B993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4" y="2655250"/>
            <a:ext cx="4097061" cy="3571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BFF34-B238-0E98-31F0-F248740E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8" y="239136"/>
            <a:ext cx="3052666" cy="315912"/>
          </a:xfrm>
        </p:spPr>
        <p:txBody>
          <a:bodyPr>
            <a:noAutofit/>
          </a:bodyPr>
          <a:lstStyle/>
          <a:p>
            <a:r>
              <a:rPr lang="en-GB" sz="3200" dirty="0"/>
              <a:t>Previous Work</a:t>
            </a:r>
            <a:endParaRPr lang="en-US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EC21FE-CA09-E6AF-6C96-F8FCF592F5F6}"/>
              </a:ext>
            </a:extLst>
          </p:cNvPr>
          <p:cNvGrpSpPr/>
          <p:nvPr/>
        </p:nvGrpSpPr>
        <p:grpSpPr>
          <a:xfrm>
            <a:off x="8908281" y="2602077"/>
            <a:ext cx="3018568" cy="3571549"/>
            <a:chOff x="9195817" y="2589501"/>
            <a:chExt cx="3018568" cy="37598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A281909-4F13-2B56-4F9E-EC1E6560F693}"/>
                </a:ext>
              </a:extLst>
            </p:cNvPr>
            <p:cNvSpPr txBox="1"/>
            <p:nvPr/>
          </p:nvSpPr>
          <p:spPr>
            <a:xfrm>
              <a:off x="9300263" y="2725248"/>
              <a:ext cx="2914122" cy="3466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/>
                <a:t>Existing taxonomies are often limited to </a:t>
              </a:r>
              <a:r>
                <a:rPr lang="en-GB" sz="1600" b="1" dirty="0"/>
                <a:t>specific attack categories.</a:t>
              </a:r>
            </a:p>
            <a:p>
              <a:pPr marL="285750" indent="-285750">
                <a:buFontTx/>
                <a:buChar char="-"/>
              </a:pPr>
              <a:endParaRPr lang="en-GB" sz="1600" b="1" dirty="0"/>
            </a:p>
            <a:p>
              <a:pPr marL="285750" indent="-285750">
                <a:buFontTx/>
                <a:buChar char="-"/>
              </a:pPr>
              <a:r>
                <a:rPr lang="en-GB" sz="1600" dirty="0"/>
                <a:t>Prior fingerprinting work mostly focuses on </a:t>
              </a:r>
              <a:r>
                <a:rPr lang="en-GB" sz="1600" b="1" dirty="0"/>
                <a:t>source identification.</a:t>
              </a:r>
            </a:p>
            <a:p>
              <a:pPr marL="285750" indent="-285750">
                <a:buFontTx/>
                <a:buChar char="-"/>
              </a:pPr>
              <a:endParaRPr lang="en-GB" altLang="zh-CN" sz="1600" b="1" dirty="0"/>
            </a:p>
            <a:p>
              <a:pPr marL="285750" indent="-285750">
                <a:buFontTx/>
                <a:buChar char="-"/>
              </a:pPr>
              <a:r>
                <a:rPr lang="en-US" altLang="zh-CN" sz="1600" dirty="0"/>
                <a:t>We analyze the intrusions from the wild and give the profiling based on </a:t>
              </a:r>
              <a:r>
                <a:rPr lang="en-GB" sz="1600" b="1" dirty="0"/>
                <a:t>behavioral characteristics</a:t>
              </a:r>
              <a:r>
                <a:rPr lang="en-GB" sz="1600" dirty="0"/>
                <a:t> and </a:t>
              </a:r>
              <a:r>
                <a:rPr lang="en-GB" sz="1600" b="1" dirty="0"/>
                <a:t>taxonomy validation</a:t>
              </a:r>
              <a:endParaRPr lang="en-US" altLang="zh-CN" sz="1600" dirty="0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4F9CA0C-1AD3-2AA9-5A36-98CDC8C0A50D}"/>
                </a:ext>
              </a:extLst>
            </p:cNvPr>
            <p:cNvSpPr/>
            <p:nvPr/>
          </p:nvSpPr>
          <p:spPr>
            <a:xfrm>
              <a:off x="9195817" y="2589501"/>
              <a:ext cx="2992976" cy="3759845"/>
            </a:xfrm>
            <a:prstGeom prst="roundRect">
              <a:avLst/>
            </a:prstGeom>
            <a:noFill/>
            <a:ln w="25400"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130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1119-C33D-E953-351A-9849A8706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54448-8A8A-AFE0-1D49-3906F567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8" y="239136"/>
            <a:ext cx="3052666" cy="315912"/>
          </a:xfrm>
        </p:spPr>
        <p:txBody>
          <a:bodyPr>
            <a:noAutofit/>
          </a:bodyPr>
          <a:lstStyle/>
          <a:p>
            <a:r>
              <a:rPr lang="en-GB" sz="3200" dirty="0"/>
              <a:t>Introduction</a:t>
            </a:r>
            <a:endParaRPr lang="en-US" sz="3200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F385787B-B083-7823-DC21-80CB6BEA0E92}"/>
              </a:ext>
            </a:extLst>
          </p:cNvPr>
          <p:cNvSpPr/>
          <p:nvPr/>
        </p:nvSpPr>
        <p:spPr>
          <a:xfrm>
            <a:off x="5789730" y="4332626"/>
            <a:ext cx="261257" cy="4292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9CCFAA-E4FB-C3CF-8221-3F847596A0F2}"/>
              </a:ext>
            </a:extLst>
          </p:cNvPr>
          <p:cNvGrpSpPr/>
          <p:nvPr/>
        </p:nvGrpSpPr>
        <p:grpSpPr>
          <a:xfrm>
            <a:off x="2572350" y="4941787"/>
            <a:ext cx="6568751" cy="1279759"/>
            <a:chOff x="2419153" y="5306136"/>
            <a:chExt cx="6568751" cy="127975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BD98D-0130-3B31-72DA-7740A20E44B3}"/>
                </a:ext>
              </a:extLst>
            </p:cNvPr>
            <p:cNvSpPr/>
            <p:nvPr/>
          </p:nvSpPr>
          <p:spPr>
            <a:xfrm>
              <a:off x="2985796" y="5853120"/>
              <a:ext cx="1352939" cy="5819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Modular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0730D2-602D-D56B-1EDF-2C4C1F08F21E}"/>
                </a:ext>
              </a:extLst>
            </p:cNvPr>
            <p:cNvSpPr/>
            <p:nvPr/>
          </p:nvSpPr>
          <p:spPr>
            <a:xfrm>
              <a:off x="5021430" y="5847839"/>
              <a:ext cx="1352939" cy="5819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Lightweight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B31562-44E4-B083-B70E-3A6482D629AA}"/>
                </a:ext>
              </a:extLst>
            </p:cNvPr>
            <p:cNvSpPr/>
            <p:nvPr/>
          </p:nvSpPr>
          <p:spPr>
            <a:xfrm>
              <a:off x="7057064" y="5847839"/>
              <a:ext cx="1352939" cy="5819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Extensible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CFD7E9-4410-743D-BED8-A6B077EC4F33}"/>
                </a:ext>
              </a:extLst>
            </p:cNvPr>
            <p:cNvSpPr txBox="1"/>
            <p:nvPr/>
          </p:nvSpPr>
          <p:spPr>
            <a:xfrm>
              <a:off x="4321680" y="5374292"/>
              <a:ext cx="2871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TwinGuard </a:t>
              </a:r>
              <a:r>
                <a:rPr lang="en-GB" sz="2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Properties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0EB6F93-17D6-DFF6-A096-F92B2346E6BC}"/>
                </a:ext>
              </a:extLst>
            </p:cNvPr>
            <p:cNvSpPr/>
            <p:nvPr/>
          </p:nvSpPr>
          <p:spPr>
            <a:xfrm>
              <a:off x="2419153" y="5306136"/>
              <a:ext cx="6568751" cy="1279759"/>
            </a:xfrm>
            <a:custGeom>
              <a:avLst/>
              <a:gdLst>
                <a:gd name="connsiteX0" fmla="*/ 0 w 6568751"/>
                <a:gd name="connsiteY0" fmla="*/ 213297 h 1279759"/>
                <a:gd name="connsiteX1" fmla="*/ 213297 w 6568751"/>
                <a:gd name="connsiteY1" fmla="*/ 0 h 1279759"/>
                <a:gd name="connsiteX2" fmla="*/ 894518 w 6568751"/>
                <a:gd name="connsiteY2" fmla="*/ 0 h 1279759"/>
                <a:gd name="connsiteX3" fmla="*/ 1391474 w 6568751"/>
                <a:gd name="connsiteY3" fmla="*/ 0 h 1279759"/>
                <a:gd name="connsiteX4" fmla="*/ 1827009 w 6568751"/>
                <a:gd name="connsiteY4" fmla="*/ 0 h 1279759"/>
                <a:gd name="connsiteX5" fmla="*/ 2446809 w 6568751"/>
                <a:gd name="connsiteY5" fmla="*/ 0 h 1279759"/>
                <a:gd name="connsiteX6" fmla="*/ 2943765 w 6568751"/>
                <a:gd name="connsiteY6" fmla="*/ 0 h 1279759"/>
                <a:gd name="connsiteX7" fmla="*/ 3624986 w 6568751"/>
                <a:gd name="connsiteY7" fmla="*/ 0 h 1279759"/>
                <a:gd name="connsiteX8" fmla="*/ 4060521 w 6568751"/>
                <a:gd name="connsiteY8" fmla="*/ 0 h 1279759"/>
                <a:gd name="connsiteX9" fmla="*/ 4741742 w 6568751"/>
                <a:gd name="connsiteY9" fmla="*/ 0 h 1279759"/>
                <a:gd name="connsiteX10" fmla="*/ 5115855 w 6568751"/>
                <a:gd name="connsiteY10" fmla="*/ 0 h 1279759"/>
                <a:gd name="connsiteX11" fmla="*/ 5674233 w 6568751"/>
                <a:gd name="connsiteY11" fmla="*/ 0 h 1279759"/>
                <a:gd name="connsiteX12" fmla="*/ 6355454 w 6568751"/>
                <a:gd name="connsiteY12" fmla="*/ 0 h 1279759"/>
                <a:gd name="connsiteX13" fmla="*/ 6568751 w 6568751"/>
                <a:gd name="connsiteY13" fmla="*/ 213297 h 1279759"/>
                <a:gd name="connsiteX14" fmla="*/ 6568751 w 6568751"/>
                <a:gd name="connsiteY14" fmla="*/ 639880 h 1279759"/>
                <a:gd name="connsiteX15" fmla="*/ 6568751 w 6568751"/>
                <a:gd name="connsiteY15" fmla="*/ 1066462 h 1279759"/>
                <a:gd name="connsiteX16" fmla="*/ 6355454 w 6568751"/>
                <a:gd name="connsiteY16" fmla="*/ 1279759 h 1279759"/>
                <a:gd name="connsiteX17" fmla="*/ 5735655 w 6568751"/>
                <a:gd name="connsiteY17" fmla="*/ 1279759 h 1279759"/>
                <a:gd name="connsiteX18" fmla="*/ 5361541 w 6568751"/>
                <a:gd name="connsiteY18" fmla="*/ 1279759 h 1279759"/>
                <a:gd name="connsiteX19" fmla="*/ 4926007 w 6568751"/>
                <a:gd name="connsiteY19" fmla="*/ 1279759 h 1279759"/>
                <a:gd name="connsiteX20" fmla="*/ 4244786 w 6568751"/>
                <a:gd name="connsiteY20" fmla="*/ 1279759 h 1279759"/>
                <a:gd name="connsiteX21" fmla="*/ 3686408 w 6568751"/>
                <a:gd name="connsiteY21" fmla="*/ 1279759 h 1279759"/>
                <a:gd name="connsiteX22" fmla="*/ 3250873 w 6568751"/>
                <a:gd name="connsiteY22" fmla="*/ 1279759 h 1279759"/>
                <a:gd name="connsiteX23" fmla="*/ 2692495 w 6568751"/>
                <a:gd name="connsiteY23" fmla="*/ 1279759 h 1279759"/>
                <a:gd name="connsiteX24" fmla="*/ 2318382 w 6568751"/>
                <a:gd name="connsiteY24" fmla="*/ 1279759 h 1279759"/>
                <a:gd name="connsiteX25" fmla="*/ 1944269 w 6568751"/>
                <a:gd name="connsiteY25" fmla="*/ 1279759 h 1279759"/>
                <a:gd name="connsiteX26" fmla="*/ 1385891 w 6568751"/>
                <a:gd name="connsiteY26" fmla="*/ 1279759 h 1279759"/>
                <a:gd name="connsiteX27" fmla="*/ 950356 w 6568751"/>
                <a:gd name="connsiteY27" fmla="*/ 1279759 h 1279759"/>
                <a:gd name="connsiteX28" fmla="*/ 213297 w 6568751"/>
                <a:gd name="connsiteY28" fmla="*/ 1279759 h 1279759"/>
                <a:gd name="connsiteX29" fmla="*/ 0 w 6568751"/>
                <a:gd name="connsiteY29" fmla="*/ 1066462 h 1279759"/>
                <a:gd name="connsiteX30" fmla="*/ 0 w 6568751"/>
                <a:gd name="connsiteY30" fmla="*/ 622816 h 1279759"/>
                <a:gd name="connsiteX31" fmla="*/ 0 w 6568751"/>
                <a:gd name="connsiteY31" fmla="*/ 213297 h 127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68751" h="1279759" extrusionOk="0">
                  <a:moveTo>
                    <a:pt x="0" y="213297"/>
                  </a:moveTo>
                  <a:cubicBezTo>
                    <a:pt x="-25649" y="79675"/>
                    <a:pt x="93068" y="911"/>
                    <a:pt x="213297" y="0"/>
                  </a:cubicBezTo>
                  <a:cubicBezTo>
                    <a:pt x="431588" y="-3194"/>
                    <a:pt x="720318" y="51853"/>
                    <a:pt x="894518" y="0"/>
                  </a:cubicBezTo>
                  <a:cubicBezTo>
                    <a:pt x="1068718" y="-51853"/>
                    <a:pt x="1225123" y="17784"/>
                    <a:pt x="1391474" y="0"/>
                  </a:cubicBezTo>
                  <a:cubicBezTo>
                    <a:pt x="1557825" y="-17784"/>
                    <a:pt x="1715473" y="44854"/>
                    <a:pt x="1827009" y="0"/>
                  </a:cubicBezTo>
                  <a:cubicBezTo>
                    <a:pt x="1938545" y="-44854"/>
                    <a:pt x="2322770" y="20723"/>
                    <a:pt x="2446809" y="0"/>
                  </a:cubicBezTo>
                  <a:cubicBezTo>
                    <a:pt x="2570848" y="-20723"/>
                    <a:pt x="2762437" y="47383"/>
                    <a:pt x="2943765" y="0"/>
                  </a:cubicBezTo>
                  <a:cubicBezTo>
                    <a:pt x="3125093" y="-47383"/>
                    <a:pt x="3389517" y="75672"/>
                    <a:pt x="3624986" y="0"/>
                  </a:cubicBezTo>
                  <a:cubicBezTo>
                    <a:pt x="3860455" y="-75672"/>
                    <a:pt x="3882457" y="14697"/>
                    <a:pt x="4060521" y="0"/>
                  </a:cubicBezTo>
                  <a:cubicBezTo>
                    <a:pt x="4238585" y="-14697"/>
                    <a:pt x="4527860" y="79072"/>
                    <a:pt x="4741742" y="0"/>
                  </a:cubicBezTo>
                  <a:cubicBezTo>
                    <a:pt x="4955624" y="-79072"/>
                    <a:pt x="4963005" y="33337"/>
                    <a:pt x="5115855" y="0"/>
                  </a:cubicBezTo>
                  <a:cubicBezTo>
                    <a:pt x="5268705" y="-33337"/>
                    <a:pt x="5397309" y="27130"/>
                    <a:pt x="5674233" y="0"/>
                  </a:cubicBezTo>
                  <a:cubicBezTo>
                    <a:pt x="5951157" y="-27130"/>
                    <a:pt x="6050784" y="62989"/>
                    <a:pt x="6355454" y="0"/>
                  </a:cubicBezTo>
                  <a:cubicBezTo>
                    <a:pt x="6481775" y="-8419"/>
                    <a:pt x="6590067" y="81751"/>
                    <a:pt x="6568751" y="213297"/>
                  </a:cubicBezTo>
                  <a:cubicBezTo>
                    <a:pt x="6570182" y="415810"/>
                    <a:pt x="6562117" y="446304"/>
                    <a:pt x="6568751" y="639880"/>
                  </a:cubicBezTo>
                  <a:cubicBezTo>
                    <a:pt x="6575385" y="833456"/>
                    <a:pt x="6537830" y="861587"/>
                    <a:pt x="6568751" y="1066462"/>
                  </a:cubicBezTo>
                  <a:cubicBezTo>
                    <a:pt x="6557112" y="1173297"/>
                    <a:pt x="6469713" y="1274463"/>
                    <a:pt x="6355454" y="1279759"/>
                  </a:cubicBezTo>
                  <a:cubicBezTo>
                    <a:pt x="6218609" y="1310724"/>
                    <a:pt x="6015753" y="1253356"/>
                    <a:pt x="5735655" y="1279759"/>
                  </a:cubicBezTo>
                  <a:cubicBezTo>
                    <a:pt x="5455557" y="1306162"/>
                    <a:pt x="5464984" y="1275531"/>
                    <a:pt x="5361541" y="1279759"/>
                  </a:cubicBezTo>
                  <a:cubicBezTo>
                    <a:pt x="5258098" y="1283987"/>
                    <a:pt x="5114737" y="1267101"/>
                    <a:pt x="4926007" y="1279759"/>
                  </a:cubicBezTo>
                  <a:cubicBezTo>
                    <a:pt x="4737277" y="1292417"/>
                    <a:pt x="4542407" y="1239538"/>
                    <a:pt x="4244786" y="1279759"/>
                  </a:cubicBezTo>
                  <a:cubicBezTo>
                    <a:pt x="3947165" y="1319980"/>
                    <a:pt x="3911971" y="1263654"/>
                    <a:pt x="3686408" y="1279759"/>
                  </a:cubicBezTo>
                  <a:cubicBezTo>
                    <a:pt x="3460845" y="1295864"/>
                    <a:pt x="3350932" y="1241060"/>
                    <a:pt x="3250873" y="1279759"/>
                  </a:cubicBezTo>
                  <a:cubicBezTo>
                    <a:pt x="3150815" y="1318458"/>
                    <a:pt x="2969048" y="1242528"/>
                    <a:pt x="2692495" y="1279759"/>
                  </a:cubicBezTo>
                  <a:cubicBezTo>
                    <a:pt x="2415942" y="1316990"/>
                    <a:pt x="2493037" y="1265776"/>
                    <a:pt x="2318382" y="1279759"/>
                  </a:cubicBezTo>
                  <a:cubicBezTo>
                    <a:pt x="2143727" y="1293742"/>
                    <a:pt x="2054168" y="1243333"/>
                    <a:pt x="1944269" y="1279759"/>
                  </a:cubicBezTo>
                  <a:cubicBezTo>
                    <a:pt x="1834370" y="1316185"/>
                    <a:pt x="1499794" y="1254705"/>
                    <a:pt x="1385891" y="1279759"/>
                  </a:cubicBezTo>
                  <a:cubicBezTo>
                    <a:pt x="1271988" y="1304813"/>
                    <a:pt x="1166148" y="1239296"/>
                    <a:pt x="950356" y="1279759"/>
                  </a:cubicBezTo>
                  <a:cubicBezTo>
                    <a:pt x="734564" y="1320222"/>
                    <a:pt x="575687" y="1219851"/>
                    <a:pt x="213297" y="1279759"/>
                  </a:cubicBezTo>
                  <a:cubicBezTo>
                    <a:pt x="115630" y="1275343"/>
                    <a:pt x="26215" y="1205860"/>
                    <a:pt x="0" y="1066462"/>
                  </a:cubicBezTo>
                  <a:cubicBezTo>
                    <a:pt x="-21531" y="898169"/>
                    <a:pt x="29758" y="744560"/>
                    <a:pt x="0" y="622816"/>
                  </a:cubicBezTo>
                  <a:cubicBezTo>
                    <a:pt x="-29758" y="501072"/>
                    <a:pt x="27071" y="411735"/>
                    <a:pt x="0" y="213297"/>
                  </a:cubicBezTo>
                  <a:close/>
                </a:path>
              </a:pathLst>
            </a:custGeom>
            <a:noFill/>
            <a:ln w="25400">
              <a:solidFill>
                <a:schemeClr val="accent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AFB1B9C-8768-EBBE-E2A7-DC64ACCD19B4}"/>
              </a:ext>
            </a:extLst>
          </p:cNvPr>
          <p:cNvSpPr txBox="1"/>
          <p:nvPr/>
        </p:nvSpPr>
        <p:spPr>
          <a:xfrm>
            <a:off x="2252686" y="777972"/>
            <a:ext cx="7164114" cy="954107"/>
          </a:xfrm>
          <a:custGeom>
            <a:avLst/>
            <a:gdLst>
              <a:gd name="connsiteX0" fmla="*/ 0 w 7164114"/>
              <a:gd name="connsiteY0" fmla="*/ 0 h 954107"/>
              <a:gd name="connsiteX1" fmla="*/ 579642 w 7164114"/>
              <a:gd name="connsiteY1" fmla="*/ 0 h 954107"/>
              <a:gd name="connsiteX2" fmla="*/ 1016002 w 7164114"/>
              <a:gd name="connsiteY2" fmla="*/ 0 h 954107"/>
              <a:gd name="connsiteX3" fmla="*/ 1810567 w 7164114"/>
              <a:gd name="connsiteY3" fmla="*/ 0 h 954107"/>
              <a:gd name="connsiteX4" fmla="*/ 2390209 w 7164114"/>
              <a:gd name="connsiteY4" fmla="*/ 0 h 954107"/>
              <a:gd name="connsiteX5" fmla="*/ 2969851 w 7164114"/>
              <a:gd name="connsiteY5" fmla="*/ 0 h 954107"/>
              <a:gd name="connsiteX6" fmla="*/ 3764416 w 7164114"/>
              <a:gd name="connsiteY6" fmla="*/ 0 h 954107"/>
              <a:gd name="connsiteX7" fmla="*/ 4272417 w 7164114"/>
              <a:gd name="connsiteY7" fmla="*/ 0 h 954107"/>
              <a:gd name="connsiteX8" fmla="*/ 5066982 w 7164114"/>
              <a:gd name="connsiteY8" fmla="*/ 0 h 954107"/>
              <a:gd name="connsiteX9" fmla="*/ 5861548 w 7164114"/>
              <a:gd name="connsiteY9" fmla="*/ 0 h 954107"/>
              <a:gd name="connsiteX10" fmla="*/ 6512831 w 7164114"/>
              <a:gd name="connsiteY10" fmla="*/ 0 h 954107"/>
              <a:gd name="connsiteX11" fmla="*/ 7164114 w 7164114"/>
              <a:gd name="connsiteY11" fmla="*/ 0 h 954107"/>
              <a:gd name="connsiteX12" fmla="*/ 7164114 w 7164114"/>
              <a:gd name="connsiteY12" fmla="*/ 467512 h 954107"/>
              <a:gd name="connsiteX13" fmla="*/ 7164114 w 7164114"/>
              <a:gd name="connsiteY13" fmla="*/ 954107 h 954107"/>
              <a:gd name="connsiteX14" fmla="*/ 6512831 w 7164114"/>
              <a:gd name="connsiteY14" fmla="*/ 954107 h 954107"/>
              <a:gd name="connsiteX15" fmla="*/ 6004830 w 7164114"/>
              <a:gd name="connsiteY15" fmla="*/ 954107 h 954107"/>
              <a:gd name="connsiteX16" fmla="*/ 5353547 w 7164114"/>
              <a:gd name="connsiteY16" fmla="*/ 954107 h 954107"/>
              <a:gd name="connsiteX17" fmla="*/ 4558982 w 7164114"/>
              <a:gd name="connsiteY17" fmla="*/ 954107 h 954107"/>
              <a:gd name="connsiteX18" fmla="*/ 3907699 w 7164114"/>
              <a:gd name="connsiteY18" fmla="*/ 954107 h 954107"/>
              <a:gd name="connsiteX19" fmla="*/ 3471339 w 7164114"/>
              <a:gd name="connsiteY19" fmla="*/ 954107 h 954107"/>
              <a:gd name="connsiteX20" fmla="*/ 2963338 w 7164114"/>
              <a:gd name="connsiteY20" fmla="*/ 954107 h 954107"/>
              <a:gd name="connsiteX21" fmla="*/ 2168773 w 7164114"/>
              <a:gd name="connsiteY21" fmla="*/ 954107 h 954107"/>
              <a:gd name="connsiteX22" fmla="*/ 1517490 w 7164114"/>
              <a:gd name="connsiteY22" fmla="*/ 954107 h 954107"/>
              <a:gd name="connsiteX23" fmla="*/ 1009489 w 7164114"/>
              <a:gd name="connsiteY23" fmla="*/ 954107 h 954107"/>
              <a:gd name="connsiteX24" fmla="*/ 0 w 7164114"/>
              <a:gd name="connsiteY24" fmla="*/ 954107 h 954107"/>
              <a:gd name="connsiteX25" fmla="*/ 0 w 7164114"/>
              <a:gd name="connsiteY25" fmla="*/ 505677 h 954107"/>
              <a:gd name="connsiteX26" fmla="*/ 0 w 7164114"/>
              <a:gd name="connsiteY2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164114" h="954107" extrusionOk="0">
                <a:moveTo>
                  <a:pt x="0" y="0"/>
                </a:moveTo>
                <a:cubicBezTo>
                  <a:pt x="177993" y="-430"/>
                  <a:pt x="381991" y="27611"/>
                  <a:pt x="579642" y="0"/>
                </a:cubicBezTo>
                <a:cubicBezTo>
                  <a:pt x="777293" y="-27611"/>
                  <a:pt x="805406" y="16539"/>
                  <a:pt x="1016002" y="0"/>
                </a:cubicBezTo>
                <a:cubicBezTo>
                  <a:pt x="1226598" y="-16539"/>
                  <a:pt x="1551704" y="-17183"/>
                  <a:pt x="1810567" y="0"/>
                </a:cubicBezTo>
                <a:cubicBezTo>
                  <a:pt x="2069430" y="17183"/>
                  <a:pt x="2117827" y="-4582"/>
                  <a:pt x="2390209" y="0"/>
                </a:cubicBezTo>
                <a:cubicBezTo>
                  <a:pt x="2662591" y="4582"/>
                  <a:pt x="2780437" y="6823"/>
                  <a:pt x="2969851" y="0"/>
                </a:cubicBezTo>
                <a:cubicBezTo>
                  <a:pt x="3159265" y="-6823"/>
                  <a:pt x="3479347" y="20177"/>
                  <a:pt x="3764416" y="0"/>
                </a:cubicBezTo>
                <a:cubicBezTo>
                  <a:pt x="4049485" y="-20177"/>
                  <a:pt x="4020021" y="13085"/>
                  <a:pt x="4272417" y="0"/>
                </a:cubicBezTo>
                <a:cubicBezTo>
                  <a:pt x="4524813" y="-13085"/>
                  <a:pt x="4820024" y="-26596"/>
                  <a:pt x="5066982" y="0"/>
                </a:cubicBezTo>
                <a:cubicBezTo>
                  <a:pt x="5313941" y="26596"/>
                  <a:pt x="5679736" y="28652"/>
                  <a:pt x="5861548" y="0"/>
                </a:cubicBezTo>
                <a:cubicBezTo>
                  <a:pt x="6043360" y="-28652"/>
                  <a:pt x="6249778" y="-8785"/>
                  <a:pt x="6512831" y="0"/>
                </a:cubicBezTo>
                <a:cubicBezTo>
                  <a:pt x="6775884" y="8785"/>
                  <a:pt x="6858620" y="20154"/>
                  <a:pt x="7164114" y="0"/>
                </a:cubicBezTo>
                <a:cubicBezTo>
                  <a:pt x="7185754" y="114345"/>
                  <a:pt x="7179676" y="317343"/>
                  <a:pt x="7164114" y="467512"/>
                </a:cubicBezTo>
                <a:cubicBezTo>
                  <a:pt x="7148552" y="617681"/>
                  <a:pt x="7175972" y="750809"/>
                  <a:pt x="7164114" y="954107"/>
                </a:cubicBezTo>
                <a:cubicBezTo>
                  <a:pt x="7012566" y="951900"/>
                  <a:pt x="6650504" y="974677"/>
                  <a:pt x="6512831" y="954107"/>
                </a:cubicBezTo>
                <a:cubicBezTo>
                  <a:pt x="6375158" y="933537"/>
                  <a:pt x="6191517" y="952723"/>
                  <a:pt x="6004830" y="954107"/>
                </a:cubicBezTo>
                <a:cubicBezTo>
                  <a:pt x="5818143" y="955491"/>
                  <a:pt x="5586464" y="929850"/>
                  <a:pt x="5353547" y="954107"/>
                </a:cubicBezTo>
                <a:cubicBezTo>
                  <a:pt x="5120630" y="978364"/>
                  <a:pt x="4739555" y="976738"/>
                  <a:pt x="4558982" y="954107"/>
                </a:cubicBezTo>
                <a:cubicBezTo>
                  <a:pt x="4378410" y="931476"/>
                  <a:pt x="4089339" y="951666"/>
                  <a:pt x="3907699" y="954107"/>
                </a:cubicBezTo>
                <a:cubicBezTo>
                  <a:pt x="3726059" y="956548"/>
                  <a:pt x="3681342" y="953066"/>
                  <a:pt x="3471339" y="954107"/>
                </a:cubicBezTo>
                <a:cubicBezTo>
                  <a:pt x="3261336" y="955148"/>
                  <a:pt x="3200324" y="970203"/>
                  <a:pt x="2963338" y="954107"/>
                </a:cubicBezTo>
                <a:cubicBezTo>
                  <a:pt x="2726352" y="938011"/>
                  <a:pt x="2484652" y="982889"/>
                  <a:pt x="2168773" y="954107"/>
                </a:cubicBezTo>
                <a:cubicBezTo>
                  <a:pt x="1852895" y="925325"/>
                  <a:pt x="1704269" y="950034"/>
                  <a:pt x="1517490" y="954107"/>
                </a:cubicBezTo>
                <a:cubicBezTo>
                  <a:pt x="1330711" y="958180"/>
                  <a:pt x="1167871" y="936318"/>
                  <a:pt x="1009489" y="954107"/>
                </a:cubicBezTo>
                <a:cubicBezTo>
                  <a:pt x="851107" y="971896"/>
                  <a:pt x="465470" y="966400"/>
                  <a:pt x="0" y="954107"/>
                </a:cubicBezTo>
                <a:cubicBezTo>
                  <a:pt x="-4825" y="783894"/>
                  <a:pt x="3095" y="657448"/>
                  <a:pt x="0" y="505677"/>
                </a:cubicBezTo>
                <a:cubicBezTo>
                  <a:pt x="-3095" y="353906"/>
                  <a:pt x="9182" y="149832"/>
                  <a:pt x="0" y="0"/>
                </a:cubicBezTo>
                <a:close/>
              </a:path>
            </a:pathLst>
          </a:custGeom>
          <a:noFill/>
          <a:ln w="254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Digital Twin Framework</a:t>
            </a:r>
          </a:p>
          <a:p>
            <a:pPr marL="285750" indent="-285750" algn="ctr"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mirrors real attacker behaviour: captured by honeypots</a:t>
            </a:r>
          </a:p>
          <a:p>
            <a:pPr marL="285750" indent="-285750" algn="ctr"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using a virtual model that learns and adapts over time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7ED75F-1D88-B1A7-D48D-8301ED80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5</a:t>
            </a:fld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9F032EEF-4DF7-3637-82E3-D5452DA4370B}"/>
              </a:ext>
            </a:extLst>
          </p:cNvPr>
          <p:cNvSpPr/>
          <p:nvPr/>
        </p:nvSpPr>
        <p:spPr>
          <a:xfrm>
            <a:off x="5779790" y="1887950"/>
            <a:ext cx="261257" cy="4292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E2ABE11-3C08-D070-D8D8-AA78D377D81D}"/>
              </a:ext>
            </a:extLst>
          </p:cNvPr>
          <p:cNvGrpSpPr/>
          <p:nvPr/>
        </p:nvGrpSpPr>
        <p:grpSpPr>
          <a:xfrm>
            <a:off x="1040244" y="2491536"/>
            <a:ext cx="9740348" cy="1666712"/>
            <a:chOff x="1063487" y="2388453"/>
            <a:chExt cx="9740348" cy="166671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2A54033-38D6-F93C-AFEF-1FCB2C354D94}"/>
                </a:ext>
              </a:extLst>
            </p:cNvPr>
            <p:cNvSpPr/>
            <p:nvPr/>
          </p:nvSpPr>
          <p:spPr>
            <a:xfrm>
              <a:off x="1434651" y="2838724"/>
              <a:ext cx="2385946" cy="9541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structured sequence modelling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Plus 21">
              <a:extLst>
                <a:ext uri="{FF2B5EF4-FFF2-40B4-BE49-F238E27FC236}">
                  <a16:creationId xmlns:a16="http://schemas.microsoft.com/office/drawing/2014/main" id="{AE1F2968-ADB9-32E9-89F3-90135A5FD713}"/>
                </a:ext>
              </a:extLst>
            </p:cNvPr>
            <p:cNvSpPr/>
            <p:nvPr/>
          </p:nvSpPr>
          <p:spPr>
            <a:xfrm>
              <a:off x="4045786" y="3073540"/>
              <a:ext cx="484475" cy="484475"/>
            </a:xfrm>
            <a:prstGeom prst="mathPl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65181EA-E917-5F3E-886B-2DA8BE509CAA}"/>
                </a:ext>
              </a:extLst>
            </p:cNvPr>
            <p:cNvSpPr/>
            <p:nvPr/>
          </p:nvSpPr>
          <p:spPr>
            <a:xfrm>
              <a:off x="4715841" y="2872990"/>
              <a:ext cx="2385946" cy="9541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ML classification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16E67BC-6C17-7D58-C7A3-CE736A0B62C0}"/>
                </a:ext>
              </a:extLst>
            </p:cNvPr>
            <p:cNvSpPr/>
            <p:nvPr/>
          </p:nvSpPr>
          <p:spPr>
            <a:xfrm>
              <a:off x="7997031" y="2872990"/>
              <a:ext cx="2385946" cy="954108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</a:rPr>
                <a:t>semantic profiling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Plus 25">
              <a:extLst>
                <a:ext uri="{FF2B5EF4-FFF2-40B4-BE49-F238E27FC236}">
                  <a16:creationId xmlns:a16="http://schemas.microsoft.com/office/drawing/2014/main" id="{04650D62-EA3A-D378-5B30-7C5648E4F352}"/>
                </a:ext>
              </a:extLst>
            </p:cNvPr>
            <p:cNvSpPr/>
            <p:nvPr/>
          </p:nvSpPr>
          <p:spPr>
            <a:xfrm>
              <a:off x="7291662" y="3073540"/>
              <a:ext cx="484475" cy="484475"/>
            </a:xfrm>
            <a:prstGeom prst="mathPlu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8ABBFB-E5C6-BEDB-E526-CBE4A19A8582}"/>
                </a:ext>
              </a:extLst>
            </p:cNvPr>
            <p:cNvSpPr/>
            <p:nvPr/>
          </p:nvSpPr>
          <p:spPr>
            <a:xfrm>
              <a:off x="1063487" y="2388453"/>
              <a:ext cx="9740348" cy="1666712"/>
            </a:xfrm>
            <a:custGeom>
              <a:avLst/>
              <a:gdLst>
                <a:gd name="connsiteX0" fmla="*/ 0 w 9740348"/>
                <a:gd name="connsiteY0" fmla="*/ 0 h 1666712"/>
                <a:gd name="connsiteX1" fmla="*/ 598336 w 9740348"/>
                <a:gd name="connsiteY1" fmla="*/ 0 h 1666712"/>
                <a:gd name="connsiteX2" fmla="*/ 1001864 w 9740348"/>
                <a:gd name="connsiteY2" fmla="*/ 0 h 1666712"/>
                <a:gd name="connsiteX3" fmla="*/ 1892410 w 9740348"/>
                <a:gd name="connsiteY3" fmla="*/ 0 h 1666712"/>
                <a:gd name="connsiteX4" fmla="*/ 2490746 w 9740348"/>
                <a:gd name="connsiteY4" fmla="*/ 0 h 1666712"/>
                <a:gd name="connsiteX5" fmla="*/ 3089082 w 9740348"/>
                <a:gd name="connsiteY5" fmla="*/ 0 h 1666712"/>
                <a:gd name="connsiteX6" fmla="*/ 3979628 w 9740348"/>
                <a:gd name="connsiteY6" fmla="*/ 0 h 1666712"/>
                <a:gd name="connsiteX7" fmla="*/ 4480560 w 9740348"/>
                <a:gd name="connsiteY7" fmla="*/ 0 h 1666712"/>
                <a:gd name="connsiteX8" fmla="*/ 5371106 w 9740348"/>
                <a:gd name="connsiteY8" fmla="*/ 0 h 1666712"/>
                <a:gd name="connsiteX9" fmla="*/ 6261652 w 9740348"/>
                <a:gd name="connsiteY9" fmla="*/ 0 h 1666712"/>
                <a:gd name="connsiteX10" fmla="*/ 6957391 w 9740348"/>
                <a:gd name="connsiteY10" fmla="*/ 0 h 1666712"/>
                <a:gd name="connsiteX11" fmla="*/ 7847938 w 9740348"/>
                <a:gd name="connsiteY11" fmla="*/ 0 h 1666712"/>
                <a:gd name="connsiteX12" fmla="*/ 8446273 w 9740348"/>
                <a:gd name="connsiteY12" fmla="*/ 0 h 1666712"/>
                <a:gd name="connsiteX13" fmla="*/ 9044609 w 9740348"/>
                <a:gd name="connsiteY13" fmla="*/ 0 h 1666712"/>
                <a:gd name="connsiteX14" fmla="*/ 9740348 w 9740348"/>
                <a:gd name="connsiteY14" fmla="*/ 0 h 1666712"/>
                <a:gd name="connsiteX15" fmla="*/ 9740348 w 9740348"/>
                <a:gd name="connsiteY15" fmla="*/ 538904 h 1666712"/>
                <a:gd name="connsiteX16" fmla="*/ 9740348 w 9740348"/>
                <a:gd name="connsiteY16" fmla="*/ 1094474 h 1666712"/>
                <a:gd name="connsiteX17" fmla="*/ 9740348 w 9740348"/>
                <a:gd name="connsiteY17" fmla="*/ 1666712 h 1666712"/>
                <a:gd name="connsiteX18" fmla="*/ 8947205 w 9740348"/>
                <a:gd name="connsiteY18" fmla="*/ 1666712 h 1666712"/>
                <a:gd name="connsiteX19" fmla="*/ 8543677 w 9740348"/>
                <a:gd name="connsiteY19" fmla="*/ 1666712 h 1666712"/>
                <a:gd name="connsiteX20" fmla="*/ 8042744 w 9740348"/>
                <a:gd name="connsiteY20" fmla="*/ 1666712 h 1666712"/>
                <a:gd name="connsiteX21" fmla="*/ 7152198 w 9740348"/>
                <a:gd name="connsiteY21" fmla="*/ 1666712 h 1666712"/>
                <a:gd name="connsiteX22" fmla="*/ 6456459 w 9740348"/>
                <a:gd name="connsiteY22" fmla="*/ 1666712 h 1666712"/>
                <a:gd name="connsiteX23" fmla="*/ 5955527 w 9740348"/>
                <a:gd name="connsiteY23" fmla="*/ 1666712 h 1666712"/>
                <a:gd name="connsiteX24" fmla="*/ 5259788 w 9740348"/>
                <a:gd name="connsiteY24" fmla="*/ 1666712 h 1666712"/>
                <a:gd name="connsiteX25" fmla="*/ 4856259 w 9740348"/>
                <a:gd name="connsiteY25" fmla="*/ 1666712 h 1666712"/>
                <a:gd name="connsiteX26" fmla="*/ 4452731 w 9740348"/>
                <a:gd name="connsiteY26" fmla="*/ 1666712 h 1666712"/>
                <a:gd name="connsiteX27" fmla="*/ 3756991 w 9740348"/>
                <a:gd name="connsiteY27" fmla="*/ 1666712 h 1666712"/>
                <a:gd name="connsiteX28" fmla="*/ 3256059 w 9740348"/>
                <a:gd name="connsiteY28" fmla="*/ 1666712 h 1666712"/>
                <a:gd name="connsiteX29" fmla="*/ 2462917 w 9740348"/>
                <a:gd name="connsiteY29" fmla="*/ 1666712 h 1666712"/>
                <a:gd name="connsiteX30" fmla="*/ 1961984 w 9740348"/>
                <a:gd name="connsiteY30" fmla="*/ 1666712 h 1666712"/>
                <a:gd name="connsiteX31" fmla="*/ 1168842 w 9740348"/>
                <a:gd name="connsiteY31" fmla="*/ 1666712 h 1666712"/>
                <a:gd name="connsiteX32" fmla="*/ 765313 w 9740348"/>
                <a:gd name="connsiteY32" fmla="*/ 1666712 h 1666712"/>
                <a:gd name="connsiteX33" fmla="*/ 0 w 9740348"/>
                <a:gd name="connsiteY33" fmla="*/ 1666712 h 1666712"/>
                <a:gd name="connsiteX34" fmla="*/ 0 w 9740348"/>
                <a:gd name="connsiteY34" fmla="*/ 1144476 h 1666712"/>
                <a:gd name="connsiteX35" fmla="*/ 0 w 9740348"/>
                <a:gd name="connsiteY35" fmla="*/ 555571 h 1666712"/>
                <a:gd name="connsiteX36" fmla="*/ 0 w 9740348"/>
                <a:gd name="connsiteY36" fmla="*/ 0 h 1666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740348" h="1666712" extrusionOk="0">
                  <a:moveTo>
                    <a:pt x="0" y="0"/>
                  </a:moveTo>
                  <a:cubicBezTo>
                    <a:pt x="151300" y="-7987"/>
                    <a:pt x="436453" y="205"/>
                    <a:pt x="598336" y="0"/>
                  </a:cubicBezTo>
                  <a:cubicBezTo>
                    <a:pt x="760219" y="-205"/>
                    <a:pt x="853107" y="-2372"/>
                    <a:pt x="1001864" y="0"/>
                  </a:cubicBezTo>
                  <a:cubicBezTo>
                    <a:pt x="1150621" y="2372"/>
                    <a:pt x="1575398" y="-23568"/>
                    <a:pt x="1892410" y="0"/>
                  </a:cubicBezTo>
                  <a:cubicBezTo>
                    <a:pt x="2209422" y="23568"/>
                    <a:pt x="2219183" y="9515"/>
                    <a:pt x="2490746" y="0"/>
                  </a:cubicBezTo>
                  <a:cubicBezTo>
                    <a:pt x="2762309" y="-9515"/>
                    <a:pt x="2802192" y="-22569"/>
                    <a:pt x="3089082" y="0"/>
                  </a:cubicBezTo>
                  <a:cubicBezTo>
                    <a:pt x="3375972" y="22569"/>
                    <a:pt x="3668241" y="18798"/>
                    <a:pt x="3979628" y="0"/>
                  </a:cubicBezTo>
                  <a:cubicBezTo>
                    <a:pt x="4291015" y="-18798"/>
                    <a:pt x="4255110" y="-15347"/>
                    <a:pt x="4480560" y="0"/>
                  </a:cubicBezTo>
                  <a:cubicBezTo>
                    <a:pt x="4706010" y="15347"/>
                    <a:pt x="4950039" y="8881"/>
                    <a:pt x="5371106" y="0"/>
                  </a:cubicBezTo>
                  <a:cubicBezTo>
                    <a:pt x="5792173" y="-8881"/>
                    <a:pt x="5842449" y="-36091"/>
                    <a:pt x="6261652" y="0"/>
                  </a:cubicBezTo>
                  <a:cubicBezTo>
                    <a:pt x="6680855" y="36091"/>
                    <a:pt x="6726917" y="15643"/>
                    <a:pt x="6957391" y="0"/>
                  </a:cubicBezTo>
                  <a:cubicBezTo>
                    <a:pt x="7187865" y="-15643"/>
                    <a:pt x="7512361" y="-26009"/>
                    <a:pt x="7847938" y="0"/>
                  </a:cubicBezTo>
                  <a:cubicBezTo>
                    <a:pt x="8183515" y="26009"/>
                    <a:pt x="8165260" y="19467"/>
                    <a:pt x="8446273" y="0"/>
                  </a:cubicBezTo>
                  <a:cubicBezTo>
                    <a:pt x="8727286" y="-19467"/>
                    <a:pt x="8800781" y="-1990"/>
                    <a:pt x="9044609" y="0"/>
                  </a:cubicBezTo>
                  <a:cubicBezTo>
                    <a:pt x="9288437" y="1990"/>
                    <a:pt x="9436801" y="13071"/>
                    <a:pt x="9740348" y="0"/>
                  </a:cubicBezTo>
                  <a:cubicBezTo>
                    <a:pt x="9749152" y="129917"/>
                    <a:pt x="9719681" y="297064"/>
                    <a:pt x="9740348" y="538904"/>
                  </a:cubicBezTo>
                  <a:cubicBezTo>
                    <a:pt x="9761015" y="780744"/>
                    <a:pt x="9749080" y="960804"/>
                    <a:pt x="9740348" y="1094474"/>
                  </a:cubicBezTo>
                  <a:cubicBezTo>
                    <a:pt x="9731617" y="1228144"/>
                    <a:pt x="9752858" y="1531985"/>
                    <a:pt x="9740348" y="1666712"/>
                  </a:cubicBezTo>
                  <a:cubicBezTo>
                    <a:pt x="9350290" y="1627431"/>
                    <a:pt x="9138910" y="1672824"/>
                    <a:pt x="8947205" y="1666712"/>
                  </a:cubicBezTo>
                  <a:cubicBezTo>
                    <a:pt x="8755500" y="1660600"/>
                    <a:pt x="8692580" y="1660249"/>
                    <a:pt x="8543677" y="1666712"/>
                  </a:cubicBezTo>
                  <a:cubicBezTo>
                    <a:pt x="8394774" y="1673175"/>
                    <a:pt x="8282629" y="1678284"/>
                    <a:pt x="8042744" y="1666712"/>
                  </a:cubicBezTo>
                  <a:cubicBezTo>
                    <a:pt x="7802859" y="1655140"/>
                    <a:pt x="7481227" y="1697910"/>
                    <a:pt x="7152198" y="1666712"/>
                  </a:cubicBezTo>
                  <a:cubicBezTo>
                    <a:pt x="6823169" y="1635514"/>
                    <a:pt x="6664662" y="1644528"/>
                    <a:pt x="6456459" y="1666712"/>
                  </a:cubicBezTo>
                  <a:cubicBezTo>
                    <a:pt x="6248256" y="1688896"/>
                    <a:pt x="6070489" y="1647311"/>
                    <a:pt x="5955527" y="1666712"/>
                  </a:cubicBezTo>
                  <a:cubicBezTo>
                    <a:pt x="5840565" y="1686113"/>
                    <a:pt x="5605453" y="1692429"/>
                    <a:pt x="5259788" y="1666712"/>
                  </a:cubicBezTo>
                  <a:cubicBezTo>
                    <a:pt x="4914123" y="1640995"/>
                    <a:pt x="4938671" y="1653996"/>
                    <a:pt x="4856259" y="1666712"/>
                  </a:cubicBezTo>
                  <a:cubicBezTo>
                    <a:pt x="4773847" y="1679428"/>
                    <a:pt x="4541525" y="1667374"/>
                    <a:pt x="4452731" y="1666712"/>
                  </a:cubicBezTo>
                  <a:cubicBezTo>
                    <a:pt x="4363937" y="1666050"/>
                    <a:pt x="4008880" y="1654291"/>
                    <a:pt x="3756991" y="1666712"/>
                  </a:cubicBezTo>
                  <a:cubicBezTo>
                    <a:pt x="3505102" y="1679133"/>
                    <a:pt x="3361912" y="1659355"/>
                    <a:pt x="3256059" y="1666712"/>
                  </a:cubicBezTo>
                  <a:cubicBezTo>
                    <a:pt x="3150206" y="1674069"/>
                    <a:pt x="2727312" y="1684291"/>
                    <a:pt x="2462917" y="1666712"/>
                  </a:cubicBezTo>
                  <a:cubicBezTo>
                    <a:pt x="2198522" y="1649133"/>
                    <a:pt x="2122416" y="1655429"/>
                    <a:pt x="1961984" y="1666712"/>
                  </a:cubicBezTo>
                  <a:cubicBezTo>
                    <a:pt x="1801552" y="1677995"/>
                    <a:pt x="1529301" y="1645819"/>
                    <a:pt x="1168842" y="1666712"/>
                  </a:cubicBezTo>
                  <a:cubicBezTo>
                    <a:pt x="808383" y="1687605"/>
                    <a:pt x="922096" y="1663297"/>
                    <a:pt x="765313" y="1666712"/>
                  </a:cubicBezTo>
                  <a:cubicBezTo>
                    <a:pt x="608530" y="1670127"/>
                    <a:pt x="366868" y="1663947"/>
                    <a:pt x="0" y="1666712"/>
                  </a:cubicBezTo>
                  <a:cubicBezTo>
                    <a:pt x="-24669" y="1494998"/>
                    <a:pt x="-6933" y="1308091"/>
                    <a:pt x="0" y="1144476"/>
                  </a:cubicBezTo>
                  <a:cubicBezTo>
                    <a:pt x="6933" y="980861"/>
                    <a:pt x="8561" y="731390"/>
                    <a:pt x="0" y="555571"/>
                  </a:cubicBezTo>
                  <a:cubicBezTo>
                    <a:pt x="-8561" y="379753"/>
                    <a:pt x="6809" y="205414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6C33487-F46A-2F1D-566E-CCAB21CD4A79}"/>
              </a:ext>
            </a:extLst>
          </p:cNvPr>
          <p:cNvSpPr txBox="1"/>
          <p:nvPr/>
        </p:nvSpPr>
        <p:spPr>
          <a:xfrm>
            <a:off x="4709480" y="2491666"/>
            <a:ext cx="2401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Core Mechanisms</a:t>
            </a:r>
          </a:p>
        </p:txBody>
      </p:sp>
    </p:spTree>
    <p:extLst>
      <p:ext uri="{BB962C8B-B14F-4D97-AF65-F5344CB8AC3E}">
        <p14:creationId xmlns:p14="http://schemas.microsoft.com/office/powerpoint/2010/main" val="4684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48"/>
    </mc:Choice>
    <mc:Fallback xmlns="">
      <p:transition spd="slow" advTm="572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5985B-813C-27B9-74EE-46423FA6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2886BC-498E-305C-9FDD-AADABE8B3F7F}"/>
              </a:ext>
            </a:extLst>
          </p:cNvPr>
          <p:cNvSpPr txBox="1"/>
          <p:nvPr/>
        </p:nvSpPr>
        <p:spPr>
          <a:xfrm>
            <a:off x="136552" y="233635"/>
            <a:ext cx="4827799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TwinGuard Design</a:t>
            </a:r>
            <a:endParaRPr lang="en-US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3C4EC6-3C7B-BF88-D395-C0593B2D2D63}"/>
              </a:ext>
            </a:extLst>
          </p:cNvPr>
          <p:cNvSpPr txBox="1"/>
          <p:nvPr/>
        </p:nvSpPr>
        <p:spPr>
          <a:xfrm>
            <a:off x="7959370" y="1605597"/>
            <a:ext cx="3876963" cy="745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Hierarchical Labelling</a:t>
            </a:r>
          </a:p>
          <a:p>
            <a:pPr>
              <a:buNone/>
            </a:pPr>
            <a:r>
              <a:rPr lang="en-GB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Attacker Fingerprinting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Reveals what, where, and how threats evolve</a:t>
            </a:r>
          </a:p>
        </p:txBody>
      </p:sp>
      <p:pic>
        <p:nvPicPr>
          <p:cNvPr id="429" name="Picture 4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990B96-D60E-0F81-371F-35101A0A8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1009"/>
            <a:ext cx="7724503" cy="4086801"/>
          </a:xfrm>
          <a:prstGeom prst="rect">
            <a:avLst/>
          </a:prstGeom>
        </p:spPr>
      </p:pic>
      <p:sp>
        <p:nvSpPr>
          <p:cNvPr id="430" name="Rounded Rectangle 429">
            <a:extLst>
              <a:ext uri="{FF2B5EF4-FFF2-40B4-BE49-F238E27FC236}">
                <a16:creationId xmlns:a16="http://schemas.microsoft.com/office/drawing/2014/main" id="{A7FA89C6-6CF9-53C4-0A49-3CCA26520365}"/>
              </a:ext>
            </a:extLst>
          </p:cNvPr>
          <p:cNvSpPr/>
          <p:nvPr/>
        </p:nvSpPr>
        <p:spPr>
          <a:xfrm>
            <a:off x="7899798" y="1514783"/>
            <a:ext cx="3996109" cy="897491"/>
          </a:xfrm>
          <a:prstGeom prst="round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7D3086D6-5EDD-983C-F59D-27201A4D2B66}"/>
              </a:ext>
            </a:extLst>
          </p:cNvPr>
          <p:cNvGrpSpPr/>
          <p:nvPr/>
        </p:nvGrpSpPr>
        <p:grpSpPr>
          <a:xfrm>
            <a:off x="7899798" y="3021252"/>
            <a:ext cx="4055681" cy="1091498"/>
            <a:chOff x="7899798" y="2957988"/>
            <a:chExt cx="4055681" cy="1091498"/>
          </a:xfrm>
        </p:grpSpPr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DB743B7D-6B82-4828-16B8-76A05445F1CC}"/>
                </a:ext>
              </a:extLst>
            </p:cNvPr>
            <p:cNvSpPr txBox="1"/>
            <p:nvPr/>
          </p:nvSpPr>
          <p:spPr>
            <a:xfrm>
              <a:off x="7959370" y="3034189"/>
              <a:ext cx="3996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- Trie-Based Path Model matching</a:t>
              </a:r>
            </a:p>
            <a:p>
              <a:pPr>
                <a:buNone/>
              </a:pP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- Keyword dictionary for Granularity Reduction</a:t>
              </a:r>
            </a:p>
            <a:p>
              <a:pPr>
                <a:buNone/>
              </a:pP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- ML Classifiers for IDS</a:t>
              </a:r>
            </a:p>
            <a:p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- Sliding-Window retraining Mechanism</a:t>
              </a:r>
            </a:p>
          </p:txBody>
        </p:sp>
        <p:sp>
          <p:nvSpPr>
            <p:cNvPr id="434" name="Rounded Rectangle 433">
              <a:extLst>
                <a:ext uri="{FF2B5EF4-FFF2-40B4-BE49-F238E27FC236}">
                  <a16:creationId xmlns:a16="http://schemas.microsoft.com/office/drawing/2014/main" id="{D5BF11FC-501C-109E-3754-138CD6360B36}"/>
                </a:ext>
              </a:extLst>
            </p:cNvPr>
            <p:cNvSpPr/>
            <p:nvPr/>
          </p:nvSpPr>
          <p:spPr>
            <a:xfrm>
              <a:off x="7899798" y="2957988"/>
              <a:ext cx="3996109" cy="1091498"/>
            </a:xfrm>
            <a:prstGeom prst="round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7F23F433-CDA2-DACD-E87B-19DE0E6A1B9C}"/>
              </a:ext>
            </a:extLst>
          </p:cNvPr>
          <p:cNvGrpSpPr/>
          <p:nvPr/>
        </p:nvGrpSpPr>
        <p:grpSpPr>
          <a:xfrm>
            <a:off x="7899798" y="4755958"/>
            <a:ext cx="3996109" cy="496445"/>
            <a:chOff x="7985760" y="4800303"/>
            <a:chExt cx="3996109" cy="496445"/>
          </a:xfrm>
        </p:grpSpPr>
        <p:sp>
          <p:nvSpPr>
            <p:cNvPr id="436" name="TextBox 435">
              <a:extLst>
                <a:ext uri="{FF2B5EF4-FFF2-40B4-BE49-F238E27FC236}">
                  <a16:creationId xmlns:a16="http://schemas.microsoft.com/office/drawing/2014/main" id="{E0D84AC2-CA4D-CF78-CF25-0D039DB13140}"/>
                </a:ext>
              </a:extLst>
            </p:cNvPr>
            <p:cNvSpPr txBox="1"/>
            <p:nvPr/>
          </p:nvSpPr>
          <p:spPr>
            <a:xfrm>
              <a:off x="8045332" y="4894636"/>
              <a:ext cx="32907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-</a:t>
              </a:r>
              <a:r>
                <a:rPr lang="zh-CN" altLang="en-US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Capture Real-world HTTP(S) attacks</a:t>
              </a:r>
            </a:p>
          </p:txBody>
        </p:sp>
        <p:sp>
          <p:nvSpPr>
            <p:cNvPr id="437" name="Rounded Rectangle 436">
              <a:extLst>
                <a:ext uri="{FF2B5EF4-FFF2-40B4-BE49-F238E27FC236}">
                  <a16:creationId xmlns:a16="http://schemas.microsoft.com/office/drawing/2014/main" id="{9051443B-251D-EC0F-2C11-8806BFA9E090}"/>
                </a:ext>
              </a:extLst>
            </p:cNvPr>
            <p:cNvSpPr/>
            <p:nvPr/>
          </p:nvSpPr>
          <p:spPr>
            <a:xfrm>
              <a:off x="7985760" y="4800303"/>
              <a:ext cx="3996109" cy="496445"/>
            </a:xfrm>
            <a:prstGeom prst="round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0" name="Right Arrow 439">
            <a:extLst>
              <a:ext uri="{FF2B5EF4-FFF2-40B4-BE49-F238E27FC236}">
                <a16:creationId xmlns:a16="http://schemas.microsoft.com/office/drawing/2014/main" id="{36EB7426-F707-4BC4-D0A5-EFF5F91762D9}"/>
              </a:ext>
            </a:extLst>
          </p:cNvPr>
          <p:cNvSpPr/>
          <p:nvPr/>
        </p:nvSpPr>
        <p:spPr>
          <a:xfrm>
            <a:off x="7598228" y="1963528"/>
            <a:ext cx="252549" cy="126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Right Arrow 440">
            <a:extLst>
              <a:ext uri="{FF2B5EF4-FFF2-40B4-BE49-F238E27FC236}">
                <a16:creationId xmlns:a16="http://schemas.microsoft.com/office/drawing/2014/main" id="{93F879A5-2463-89B2-0F56-97E05200F4F2}"/>
              </a:ext>
            </a:extLst>
          </p:cNvPr>
          <p:cNvSpPr/>
          <p:nvPr/>
        </p:nvSpPr>
        <p:spPr>
          <a:xfrm>
            <a:off x="7592030" y="3503737"/>
            <a:ext cx="252549" cy="126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ight Arrow 441">
            <a:extLst>
              <a:ext uri="{FF2B5EF4-FFF2-40B4-BE49-F238E27FC236}">
                <a16:creationId xmlns:a16="http://schemas.microsoft.com/office/drawing/2014/main" id="{6C45A31C-5B05-2E28-3150-1B4D7B7E7FE6}"/>
              </a:ext>
            </a:extLst>
          </p:cNvPr>
          <p:cNvSpPr/>
          <p:nvPr/>
        </p:nvSpPr>
        <p:spPr>
          <a:xfrm>
            <a:off x="7598894" y="4926967"/>
            <a:ext cx="252549" cy="1265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0BDE26-DFEB-E52D-5EF1-4CBCA11B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81"/>
    </mc:Choice>
    <mc:Fallback xmlns="">
      <p:transition spd="slow" advTm="9568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A8723-88E1-C7B6-6CC5-ACB265821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02E035-50F3-CD5E-41BB-203A2D261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6693618" y="9905"/>
            <a:ext cx="5508179" cy="31784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16C4E-C09E-9373-EC50-E83D9607FE28}"/>
              </a:ext>
            </a:extLst>
          </p:cNvPr>
          <p:cNvSpPr txBox="1"/>
          <p:nvPr/>
        </p:nvSpPr>
        <p:spPr>
          <a:xfrm>
            <a:off x="136552" y="233635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Physical Layer </a:t>
            </a:r>
            <a:r>
              <a:rPr lang="en-US" sz="3200" i="1" dirty="0"/>
              <a:t>– </a:t>
            </a:r>
            <a:r>
              <a:rPr lang="en-US" sz="2800" i="1" dirty="0"/>
              <a:t>Honeypot Networks and Data Acquisition</a:t>
            </a:r>
            <a:endParaRPr lang="en-US" sz="3200" i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B5CC3A7-D23C-2ECC-578B-2D84B8C895B8}"/>
              </a:ext>
            </a:extLst>
          </p:cNvPr>
          <p:cNvGrpSpPr/>
          <p:nvPr/>
        </p:nvGrpSpPr>
        <p:grpSpPr>
          <a:xfrm>
            <a:off x="2073665" y="1084024"/>
            <a:ext cx="3698696" cy="1022167"/>
            <a:chOff x="1552892" y="1846067"/>
            <a:chExt cx="3698696" cy="102216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29C49D-2C3E-ADE8-9BCF-091019B70B81}"/>
                </a:ext>
              </a:extLst>
            </p:cNvPr>
            <p:cNvSpPr/>
            <p:nvPr/>
          </p:nvSpPr>
          <p:spPr>
            <a:xfrm>
              <a:off x="1552892" y="1846067"/>
              <a:ext cx="3698696" cy="1022167"/>
            </a:xfrm>
            <a:prstGeom prst="rect">
              <a:avLst/>
            </a:prstGeom>
            <a:solidFill>
              <a:schemeClr val="accent1">
                <a:alpha val="83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02C076-976A-B1DB-6D13-F0FF9D2CC753}"/>
                </a:ext>
              </a:extLst>
            </p:cNvPr>
            <p:cNvSpPr txBox="1"/>
            <p:nvPr/>
          </p:nvSpPr>
          <p:spPr>
            <a:xfrm>
              <a:off x="1869896" y="1954708"/>
              <a:ext cx="3154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Primary Honeypot Network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BD914BE-7ADC-1029-AE1C-43F567E5BCE6}"/>
                </a:ext>
              </a:extLst>
            </p:cNvPr>
            <p:cNvSpPr txBox="1"/>
            <p:nvPr/>
          </p:nvSpPr>
          <p:spPr>
            <a:xfrm>
              <a:off x="2889673" y="2354818"/>
              <a:ext cx="1253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ProxyPot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19A874-50DC-39B0-B8BE-D41B84B507C4}"/>
              </a:ext>
            </a:extLst>
          </p:cNvPr>
          <p:cNvGrpSpPr/>
          <p:nvPr/>
        </p:nvGrpSpPr>
        <p:grpSpPr>
          <a:xfrm>
            <a:off x="4392043" y="4755437"/>
            <a:ext cx="3698696" cy="1026000"/>
            <a:chOff x="5938245" y="2067407"/>
            <a:chExt cx="3698696" cy="1026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475641-74EB-9D3B-7CDA-776B1D2FF3FA}"/>
                </a:ext>
              </a:extLst>
            </p:cNvPr>
            <p:cNvSpPr/>
            <p:nvPr/>
          </p:nvSpPr>
          <p:spPr>
            <a:xfrm>
              <a:off x="5938245" y="2067407"/>
              <a:ext cx="3698696" cy="1026000"/>
            </a:xfrm>
            <a:prstGeom prst="rect">
              <a:avLst/>
            </a:prstGeom>
            <a:solidFill>
              <a:schemeClr val="accent1">
                <a:alpha val="59000"/>
              </a:schemeClr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8781F0-B31C-692E-81C2-4D198DB06E0F}"/>
                </a:ext>
              </a:extLst>
            </p:cNvPr>
            <p:cNvSpPr txBox="1"/>
            <p:nvPr/>
          </p:nvSpPr>
          <p:spPr>
            <a:xfrm>
              <a:off x="6210509" y="2138880"/>
              <a:ext cx="3154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Internal Honeypot Network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4672CA-E122-18A6-B70F-221E104CA9C2}"/>
                </a:ext>
              </a:extLst>
            </p:cNvPr>
            <p:cNvSpPr txBox="1"/>
            <p:nvPr/>
          </p:nvSpPr>
          <p:spPr>
            <a:xfrm>
              <a:off x="7335366" y="2596587"/>
              <a:ext cx="9044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X-POT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DB96DA-5A70-C596-272D-CA4494C2123D}"/>
              </a:ext>
            </a:extLst>
          </p:cNvPr>
          <p:cNvSpPr txBox="1"/>
          <p:nvPr/>
        </p:nvSpPr>
        <p:spPr>
          <a:xfrm>
            <a:off x="7629940" y="1221645"/>
            <a:ext cx="4125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3,377,335 HTTP(S) session records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C4F1CF-7515-731A-2C5C-32612413E35A}"/>
              </a:ext>
            </a:extLst>
          </p:cNvPr>
          <p:cNvSpPr txBox="1"/>
          <p:nvPr/>
        </p:nvSpPr>
        <p:spPr>
          <a:xfrm>
            <a:off x="6881618" y="1567217"/>
            <a:ext cx="5288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200+ sensors deployed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B4E860-D9EA-F872-9640-1E8DC0DE9279}"/>
              </a:ext>
            </a:extLst>
          </p:cNvPr>
          <p:cNvGrpSpPr/>
          <p:nvPr/>
        </p:nvGrpSpPr>
        <p:grpSpPr>
          <a:xfrm>
            <a:off x="136552" y="2491004"/>
            <a:ext cx="11277819" cy="1231357"/>
            <a:chOff x="75981" y="720733"/>
            <a:chExt cx="11277819" cy="1231357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4B7DC094-9BAD-4888-29FE-8ACADB0B8476}"/>
                </a:ext>
              </a:extLst>
            </p:cNvPr>
            <p:cNvSpPr/>
            <p:nvPr/>
          </p:nvSpPr>
          <p:spPr>
            <a:xfrm>
              <a:off x="758091" y="1253447"/>
              <a:ext cx="10595709" cy="69864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C8570A-33C1-D4F6-EDDF-6C0F7BB9E14C}"/>
                </a:ext>
              </a:extLst>
            </p:cNvPr>
            <p:cNvSpPr txBox="1"/>
            <p:nvPr/>
          </p:nvSpPr>
          <p:spPr>
            <a:xfrm>
              <a:off x="75981" y="816977"/>
              <a:ext cx="1403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2025-03-15</a:t>
              </a:r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857BB0-A638-BCE9-FBEB-A53AB6DB27BF}"/>
                </a:ext>
              </a:extLst>
            </p:cNvPr>
            <p:cNvCxnSpPr>
              <a:cxnSpLocks/>
            </p:cNvCxnSpPr>
            <p:nvPr/>
          </p:nvCxnSpPr>
          <p:spPr>
            <a:xfrm>
              <a:off x="758091" y="1169517"/>
              <a:ext cx="0" cy="3525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5373BA-C705-D371-C9D5-9FD26EA0193D}"/>
                </a:ext>
              </a:extLst>
            </p:cNvPr>
            <p:cNvSpPr txBox="1"/>
            <p:nvPr/>
          </p:nvSpPr>
          <p:spPr>
            <a:xfrm>
              <a:off x="9937366" y="720733"/>
              <a:ext cx="140348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2025-04-09</a:t>
              </a:r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8824C0-4825-171B-CD42-7E69F499B742}"/>
                </a:ext>
              </a:extLst>
            </p:cNvPr>
            <p:cNvCxnSpPr>
              <a:cxnSpLocks/>
            </p:cNvCxnSpPr>
            <p:nvPr/>
          </p:nvCxnSpPr>
          <p:spPr>
            <a:xfrm>
              <a:off x="10619476" y="1073273"/>
              <a:ext cx="0" cy="35253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2316D7F-23EE-2F7D-26B9-196298BEAFE3}"/>
              </a:ext>
            </a:extLst>
          </p:cNvPr>
          <p:cNvSpPr txBox="1"/>
          <p:nvPr/>
        </p:nvSpPr>
        <p:spPr>
          <a:xfrm>
            <a:off x="0" y="5008517"/>
            <a:ext cx="31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To test generalization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under</a:t>
            </a:r>
            <a:r>
              <a:rPr lang="zh-CN" altLang="en-U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heterogeneous input</a:t>
            </a:r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2ABE9602-1567-D3C4-DC43-E28D4EA1917B}"/>
              </a:ext>
            </a:extLst>
          </p:cNvPr>
          <p:cNvSpPr/>
          <p:nvPr/>
        </p:nvSpPr>
        <p:spPr>
          <a:xfrm>
            <a:off x="3008187" y="5209901"/>
            <a:ext cx="225017" cy="1577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D116A4-B669-CE6F-A788-D7C8D80656F1}"/>
              </a:ext>
            </a:extLst>
          </p:cNvPr>
          <p:cNvCxnSpPr/>
          <p:nvPr/>
        </p:nvCxnSpPr>
        <p:spPr>
          <a:xfrm>
            <a:off x="4663894" y="3522015"/>
            <a:ext cx="0" cy="400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94AFE17-1A03-0255-3895-286EB4836C0C}"/>
              </a:ext>
            </a:extLst>
          </p:cNvPr>
          <p:cNvSpPr txBox="1"/>
          <p:nvPr/>
        </p:nvSpPr>
        <p:spPr>
          <a:xfrm>
            <a:off x="3967753" y="3939692"/>
            <a:ext cx="1403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2025-03-</a:t>
            </a:r>
            <a:r>
              <a:rPr lang="en-US" altLang="zh-CN" dirty="0">
                <a:solidFill>
                  <a:srgbClr val="000000"/>
                </a:solidFill>
                <a:effectLst/>
                <a:latin typeface="Helvetica" pitchFamily="2" charset="0"/>
              </a:rPr>
              <a:t>26</a:t>
            </a:r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91F13C-0C80-DEDC-7527-9024F43D7399}"/>
              </a:ext>
            </a:extLst>
          </p:cNvPr>
          <p:cNvCxnSpPr/>
          <p:nvPr/>
        </p:nvCxnSpPr>
        <p:spPr>
          <a:xfrm>
            <a:off x="7903253" y="3518944"/>
            <a:ext cx="0" cy="4006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9AFD22C-BB95-E735-B144-2701EBE079CC}"/>
              </a:ext>
            </a:extLst>
          </p:cNvPr>
          <p:cNvSpPr txBox="1"/>
          <p:nvPr/>
        </p:nvSpPr>
        <p:spPr>
          <a:xfrm>
            <a:off x="7207112" y="3936621"/>
            <a:ext cx="1403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2025-03-</a:t>
            </a:r>
            <a:r>
              <a:rPr lang="en-US" altLang="zh-CN" dirty="0">
                <a:solidFill>
                  <a:srgbClr val="000000"/>
                </a:solidFill>
                <a:effectLst/>
                <a:latin typeface="Helvetica" pitchFamily="2" charset="0"/>
              </a:rPr>
              <a:t>31</a:t>
            </a:r>
            <a:endParaRPr lang="en-US" dirty="0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00C1B571-5026-6D9F-55CE-04B5299824A4}"/>
              </a:ext>
            </a:extLst>
          </p:cNvPr>
          <p:cNvSpPr/>
          <p:nvPr/>
        </p:nvSpPr>
        <p:spPr>
          <a:xfrm rot="16200000">
            <a:off x="6135749" y="2845554"/>
            <a:ext cx="307107" cy="322790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624C3C-2B80-3DF6-33E9-DF5CC81EC2C9}"/>
              </a:ext>
            </a:extLst>
          </p:cNvPr>
          <p:cNvSpPr txBox="1"/>
          <p:nvPr/>
        </p:nvSpPr>
        <p:spPr>
          <a:xfrm>
            <a:off x="7629940" y="5267023"/>
            <a:ext cx="4307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19 sensors deployed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AC0211-84DA-1F36-D4EB-40D6A24B4B67}"/>
              </a:ext>
            </a:extLst>
          </p:cNvPr>
          <p:cNvSpPr txBox="1"/>
          <p:nvPr/>
        </p:nvSpPr>
        <p:spPr>
          <a:xfrm>
            <a:off x="8389783" y="4951282"/>
            <a:ext cx="2938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 847,869 HTTP requests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E02501-83FD-47B0-43F5-221A61631B0F}"/>
              </a:ext>
            </a:extLst>
          </p:cNvPr>
          <p:cNvSpPr txBox="1"/>
          <p:nvPr/>
        </p:nvSpPr>
        <p:spPr>
          <a:xfrm>
            <a:off x="3799407" y="6110437"/>
            <a:ext cx="4634218" cy="369332"/>
          </a:xfrm>
          <a:prstGeom prst="rect">
            <a:avLst/>
          </a:prstGeom>
          <a:noFill/>
          <a:ln w="6350">
            <a:solidFill>
              <a:srgbClr val="145F81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70% of fields align with our primary schema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BD95263C-9FB4-31CD-C235-D9C23F427C45}"/>
              </a:ext>
            </a:extLst>
          </p:cNvPr>
          <p:cNvSpPr/>
          <p:nvPr/>
        </p:nvSpPr>
        <p:spPr>
          <a:xfrm rot="5400000">
            <a:off x="5613740" y="-2546197"/>
            <a:ext cx="271231" cy="9861384"/>
          </a:xfrm>
          <a:prstGeom prst="leftBrace">
            <a:avLst>
              <a:gd name="adj1" fmla="val 8333"/>
              <a:gd name="adj2" fmla="val 6865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circle with a black background&#10;&#10;AI-generated content may be incorrect.">
            <a:extLst>
              <a:ext uri="{FF2B5EF4-FFF2-40B4-BE49-F238E27FC236}">
                <a16:creationId xmlns:a16="http://schemas.microsoft.com/office/drawing/2014/main" id="{3ECF261A-1B1F-35FB-CA8C-C60B0364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88" y="4759806"/>
            <a:ext cx="876083" cy="899446"/>
          </a:xfrm>
          <a:prstGeom prst="rect">
            <a:avLst/>
          </a:prstGeom>
        </p:spPr>
      </p:pic>
      <p:pic>
        <p:nvPicPr>
          <p:cNvPr id="8" name="Picture 6" descr="Global Cyber Alliance - The Wealth Mosaic">
            <a:extLst>
              <a:ext uri="{FF2B5EF4-FFF2-40B4-BE49-F238E27FC236}">
                <a16:creationId xmlns:a16="http://schemas.microsoft.com/office/drawing/2014/main" id="{0DF0EEA5-BCE4-9456-164A-DA4A3831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" y="1205032"/>
            <a:ext cx="1936588" cy="67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C1B11-0082-8C93-7F21-6223A7C2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3"/>
    </mc:Choice>
    <mc:Fallback xmlns="">
      <p:transition spd="slow" advTm="1018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475E2-CAA0-C99A-C67D-6895ACFE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7425F7-D881-4FD5-4928-5AE977717EC1}"/>
              </a:ext>
            </a:extLst>
          </p:cNvPr>
          <p:cNvSpPr txBox="1"/>
          <p:nvPr/>
        </p:nvSpPr>
        <p:spPr>
          <a:xfrm>
            <a:off x="104171" y="132130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>Virtual Layer</a:t>
            </a:r>
            <a:r>
              <a:rPr lang="en-US" sz="2800" dirty="0"/>
              <a:t> </a:t>
            </a:r>
            <a:r>
              <a:rPr lang="en-US" sz="2800" i="1" dirty="0"/>
              <a:t>–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Real-Time Monitoring and</a:t>
            </a:r>
            <a:r>
              <a:rPr lang="zh-CN" altLang="en-US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Adaptive Detection</a:t>
            </a:r>
            <a:endParaRPr lang="en-GB" sz="1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B1715C-1D3C-1DB2-531B-6A5456EE378D}"/>
              </a:ext>
            </a:extLst>
          </p:cNvPr>
          <p:cNvGrpSpPr/>
          <p:nvPr/>
        </p:nvGrpSpPr>
        <p:grpSpPr>
          <a:xfrm>
            <a:off x="2563688" y="1253430"/>
            <a:ext cx="6258633" cy="2000148"/>
            <a:chOff x="1821679" y="4014678"/>
            <a:chExt cx="7169922" cy="27924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CFB6A3-BE6C-0378-28E8-5E9F1E35285C}"/>
                </a:ext>
              </a:extLst>
            </p:cNvPr>
            <p:cNvSpPr/>
            <p:nvPr/>
          </p:nvSpPr>
          <p:spPr>
            <a:xfrm>
              <a:off x="1821679" y="4014678"/>
              <a:ext cx="7169922" cy="1239542"/>
            </a:xfrm>
            <a:prstGeom prst="rect">
              <a:avLst/>
            </a:prstGeom>
            <a:solidFill>
              <a:srgbClr val="E3ECF3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B463442-3C64-7C11-863F-671AA77EE4AD}"/>
                </a:ext>
              </a:extLst>
            </p:cNvPr>
            <p:cNvGrpSpPr/>
            <p:nvPr/>
          </p:nvGrpSpPr>
          <p:grpSpPr>
            <a:xfrm>
              <a:off x="2120039" y="4283503"/>
              <a:ext cx="6550460" cy="2523585"/>
              <a:chOff x="267828" y="1486008"/>
              <a:chExt cx="9943819" cy="3830884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CEA37BD-2CF8-D591-36B7-0BF84BF06613}"/>
                  </a:ext>
                </a:extLst>
              </p:cNvPr>
              <p:cNvGrpSpPr/>
              <p:nvPr/>
            </p:nvGrpSpPr>
            <p:grpSpPr>
              <a:xfrm>
                <a:off x="497996" y="1684262"/>
                <a:ext cx="2299447" cy="833718"/>
                <a:chOff x="2097741" y="4316506"/>
                <a:chExt cx="2299447" cy="833718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5822BFB-DF96-E2AF-7844-B803C67C9605}"/>
                    </a:ext>
                  </a:extLst>
                </p:cNvPr>
                <p:cNvSpPr/>
                <p:nvPr/>
              </p:nvSpPr>
              <p:spPr>
                <a:xfrm>
                  <a:off x="2097741" y="4316506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F294AC9-CEF6-5219-08BE-13A18B2DE6CF}"/>
                    </a:ext>
                  </a:extLst>
                </p:cNvPr>
                <p:cNvSpPr txBox="1"/>
                <p:nvPr/>
              </p:nvSpPr>
              <p:spPr>
                <a:xfrm>
                  <a:off x="2563541" y="4383697"/>
                  <a:ext cx="1425388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Trie Tree</a:t>
                  </a: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28A4DD0-348B-6A78-B4B5-AAAE9E1DF307}"/>
                  </a:ext>
                </a:extLst>
              </p:cNvPr>
              <p:cNvGrpSpPr/>
              <p:nvPr/>
            </p:nvGrpSpPr>
            <p:grpSpPr>
              <a:xfrm>
                <a:off x="497996" y="3442881"/>
                <a:ext cx="2299447" cy="833718"/>
                <a:chOff x="2097741" y="4316506"/>
                <a:chExt cx="2299447" cy="833718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2035F1A-1A42-84C3-C40B-3452DF480B6C}"/>
                    </a:ext>
                  </a:extLst>
                </p:cNvPr>
                <p:cNvSpPr/>
                <p:nvPr/>
              </p:nvSpPr>
              <p:spPr>
                <a:xfrm>
                  <a:off x="2097741" y="4316506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D5C92822-1703-A45C-46ED-BC2AF7027ADC}"/>
                    </a:ext>
                  </a:extLst>
                </p:cNvPr>
                <p:cNvSpPr txBox="1"/>
                <p:nvPr/>
              </p:nvSpPr>
              <p:spPr>
                <a:xfrm>
                  <a:off x="2328976" y="4432321"/>
                  <a:ext cx="1790224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ML models</a:t>
                  </a:r>
                </a:p>
              </p:txBody>
            </p:sp>
          </p:grpSp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96211FFA-03CA-07FB-3822-52A0C14290F3}"/>
                  </a:ext>
                </a:extLst>
              </p:cNvPr>
              <p:cNvSpPr/>
              <p:nvPr/>
            </p:nvSpPr>
            <p:spPr>
              <a:xfrm>
                <a:off x="3202491" y="19793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rved Right Arrow 43">
                <a:extLst>
                  <a:ext uri="{FF2B5EF4-FFF2-40B4-BE49-F238E27FC236}">
                    <a16:creationId xmlns:a16="http://schemas.microsoft.com/office/drawing/2014/main" id="{6A559C40-DDEA-D871-8D5E-6279C341F23D}"/>
                  </a:ext>
                </a:extLst>
              </p:cNvPr>
              <p:cNvSpPr/>
              <p:nvPr/>
            </p:nvSpPr>
            <p:spPr>
              <a:xfrm>
                <a:off x="963795" y="2667361"/>
                <a:ext cx="349623" cy="682507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Curved Right Arrow 44">
                <a:extLst>
                  <a:ext uri="{FF2B5EF4-FFF2-40B4-BE49-F238E27FC236}">
                    <a16:creationId xmlns:a16="http://schemas.microsoft.com/office/drawing/2014/main" id="{EF9C7B18-34A6-8855-F13D-F42DBA321C6A}"/>
                  </a:ext>
                </a:extLst>
              </p:cNvPr>
              <p:cNvSpPr/>
              <p:nvPr/>
            </p:nvSpPr>
            <p:spPr>
              <a:xfrm rot="10540666">
                <a:off x="1881850" y="2639175"/>
                <a:ext cx="349623" cy="682507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E2E3FB1-FFFF-077E-45D9-6515445F0B11}"/>
                  </a:ext>
                </a:extLst>
              </p:cNvPr>
              <p:cNvSpPr/>
              <p:nvPr/>
            </p:nvSpPr>
            <p:spPr>
              <a:xfrm>
                <a:off x="324586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C355150-DB42-DE8A-9543-640A67E93119}"/>
                  </a:ext>
                </a:extLst>
              </p:cNvPr>
              <p:cNvSpPr txBox="1"/>
              <p:nvPr/>
            </p:nvSpPr>
            <p:spPr>
              <a:xfrm>
                <a:off x="267828" y="4599385"/>
                <a:ext cx="3011863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Adaptive Engine</a:t>
                </a:r>
              </a:p>
            </p:txBody>
          </p:sp>
          <p:sp>
            <p:nvSpPr>
              <p:cNvPr id="48" name="Up-down Arrow 47">
                <a:extLst>
                  <a:ext uri="{FF2B5EF4-FFF2-40B4-BE49-F238E27FC236}">
                    <a16:creationId xmlns:a16="http://schemas.microsoft.com/office/drawing/2014/main" id="{818B867F-AE56-4251-9C3C-E2BF88254F33}"/>
                  </a:ext>
                </a:extLst>
              </p:cNvPr>
              <p:cNvSpPr/>
              <p:nvPr/>
            </p:nvSpPr>
            <p:spPr>
              <a:xfrm>
                <a:off x="8825262" y="2646603"/>
                <a:ext cx="126498" cy="667649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238D3C98-42BB-FFA7-5A53-D8F8A75595BD}"/>
                  </a:ext>
                </a:extLst>
              </p:cNvPr>
              <p:cNvSpPr/>
              <p:nvPr/>
            </p:nvSpPr>
            <p:spPr>
              <a:xfrm>
                <a:off x="3202491" y="376949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C23A6F6-E556-3A45-4494-10F9D1CE817D}"/>
                  </a:ext>
                </a:extLst>
              </p:cNvPr>
              <p:cNvGrpSpPr/>
              <p:nvPr/>
            </p:nvGrpSpPr>
            <p:grpSpPr>
              <a:xfrm>
                <a:off x="4205098" y="1684262"/>
                <a:ext cx="2299447" cy="833718"/>
                <a:chOff x="4205098" y="1684262"/>
                <a:chExt cx="2299447" cy="833718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58087CE-DE80-04A1-4D3A-72142B1B7B5E}"/>
                    </a:ext>
                  </a:extLst>
                </p:cNvPr>
                <p:cNvSpPr txBox="1"/>
                <p:nvPr/>
              </p:nvSpPr>
              <p:spPr>
                <a:xfrm>
                  <a:off x="4466045" y="1780488"/>
                  <a:ext cx="1982192" cy="652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Path Match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6000CD21-83DB-99E1-5A86-372469BEF7A9}"/>
                    </a:ext>
                  </a:extLst>
                </p:cNvPr>
                <p:cNvSpPr/>
                <p:nvPr/>
              </p:nvSpPr>
              <p:spPr>
                <a:xfrm>
                  <a:off x="4205098" y="1684262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053D1A9-6385-872F-2CB2-0BD3BC95CE7A}"/>
                  </a:ext>
                </a:extLst>
              </p:cNvPr>
              <p:cNvGrpSpPr/>
              <p:nvPr/>
            </p:nvGrpSpPr>
            <p:grpSpPr>
              <a:xfrm>
                <a:off x="4205097" y="3442881"/>
                <a:ext cx="2299447" cy="833718"/>
                <a:chOff x="4205097" y="3442881"/>
                <a:chExt cx="2299447" cy="833718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030BAD5-7E62-2D02-638F-DFD8CF0291AC}"/>
                    </a:ext>
                  </a:extLst>
                </p:cNvPr>
                <p:cNvSpPr txBox="1"/>
                <p:nvPr/>
              </p:nvSpPr>
              <p:spPr>
                <a:xfrm>
                  <a:off x="4411860" y="3562782"/>
                  <a:ext cx="1980787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Geneal IDS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0F35B0EA-5F69-1DCB-82A4-5923408FE78F}"/>
                    </a:ext>
                  </a:extLst>
                </p:cNvPr>
                <p:cNvSpPr/>
                <p:nvPr/>
              </p:nvSpPr>
              <p:spPr>
                <a:xfrm>
                  <a:off x="4205097" y="3442881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Right Arrow 51">
                <a:extLst>
                  <a:ext uri="{FF2B5EF4-FFF2-40B4-BE49-F238E27FC236}">
                    <a16:creationId xmlns:a16="http://schemas.microsoft.com/office/drawing/2014/main" id="{5799028C-6E18-2ACB-4EDC-79B407ABA7EC}"/>
                  </a:ext>
                </a:extLst>
              </p:cNvPr>
              <p:cNvSpPr/>
              <p:nvPr/>
            </p:nvSpPr>
            <p:spPr>
              <a:xfrm>
                <a:off x="6789973" y="19793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D63122EE-FF1E-F82D-69BE-FE409902EE45}"/>
                  </a:ext>
                </a:extLst>
              </p:cNvPr>
              <p:cNvSpPr/>
              <p:nvPr/>
            </p:nvSpPr>
            <p:spPr>
              <a:xfrm>
                <a:off x="6789973" y="37566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EEADE16-3E51-57D4-1D97-C7ACC54B565E}"/>
                  </a:ext>
                </a:extLst>
              </p:cNvPr>
              <p:cNvGrpSpPr/>
              <p:nvPr/>
            </p:nvGrpSpPr>
            <p:grpSpPr>
              <a:xfrm>
                <a:off x="7738789" y="1684262"/>
                <a:ext cx="2335249" cy="833718"/>
                <a:chOff x="4205098" y="1684262"/>
                <a:chExt cx="2335249" cy="833718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49AA9E2-06FF-1A38-ED4D-E77F50EAA6C5}"/>
                    </a:ext>
                  </a:extLst>
                </p:cNvPr>
                <p:cNvSpPr txBox="1"/>
                <p:nvPr/>
              </p:nvSpPr>
              <p:spPr>
                <a:xfrm>
                  <a:off x="4229407" y="1787732"/>
                  <a:ext cx="2310940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Unknown Rate</a:t>
                  </a: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B07EF73-02C5-07F5-25D7-6DABE4E59F7A}"/>
                    </a:ext>
                  </a:extLst>
                </p:cNvPr>
                <p:cNvSpPr/>
                <p:nvPr/>
              </p:nvSpPr>
              <p:spPr>
                <a:xfrm>
                  <a:off x="4205098" y="1684262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A979F66-778E-A0A7-51AC-2F73FF84F76E}"/>
                  </a:ext>
                </a:extLst>
              </p:cNvPr>
              <p:cNvGrpSpPr/>
              <p:nvPr/>
            </p:nvGrpSpPr>
            <p:grpSpPr>
              <a:xfrm>
                <a:off x="7738789" y="3442881"/>
                <a:ext cx="2299447" cy="833718"/>
                <a:chOff x="4205097" y="3442881"/>
                <a:chExt cx="2299447" cy="833718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8807740-624E-6D85-5731-0146C7822702}"/>
                    </a:ext>
                  </a:extLst>
                </p:cNvPr>
                <p:cNvSpPr txBox="1"/>
                <p:nvPr/>
              </p:nvSpPr>
              <p:spPr>
                <a:xfrm>
                  <a:off x="4618882" y="3690462"/>
                  <a:ext cx="14718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000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2576C06-E610-1079-3482-DAC43C91057A}"/>
                    </a:ext>
                  </a:extLst>
                </p:cNvPr>
                <p:cNvSpPr/>
                <p:nvPr/>
              </p:nvSpPr>
              <p:spPr>
                <a:xfrm>
                  <a:off x="4205097" y="3442881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8D178B-7208-3863-EECF-022835E63E2E}"/>
                  </a:ext>
                </a:extLst>
              </p:cNvPr>
              <p:cNvSpPr txBox="1"/>
              <p:nvPr/>
            </p:nvSpPr>
            <p:spPr>
              <a:xfrm>
                <a:off x="7738789" y="3560143"/>
                <a:ext cx="2353236" cy="652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Accuracy Drop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D52C099-E2D8-334D-C63D-FFC003D73444}"/>
                  </a:ext>
                </a:extLst>
              </p:cNvPr>
              <p:cNvSpPr/>
              <p:nvPr/>
            </p:nvSpPr>
            <p:spPr>
              <a:xfrm>
                <a:off x="4031687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37C6556-E0BF-7F73-1A33-CACA30E19288}"/>
                  </a:ext>
                </a:extLst>
              </p:cNvPr>
              <p:cNvSpPr/>
              <p:nvPr/>
            </p:nvSpPr>
            <p:spPr>
              <a:xfrm>
                <a:off x="7565381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036614C-BE50-9176-8B31-C4A1ECB21820}"/>
                  </a:ext>
                </a:extLst>
              </p:cNvPr>
              <p:cNvSpPr txBox="1"/>
              <p:nvPr/>
            </p:nvSpPr>
            <p:spPr>
              <a:xfrm>
                <a:off x="4554211" y="4577520"/>
                <a:ext cx="2219446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r>
                  <a:rPr lang="en-GB" sz="1600" dirty="0"/>
                  <a:t>Detection</a:t>
                </a:r>
                <a:endParaRPr lang="en-US" sz="16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BC19FDF-51B8-EA4B-082C-5875E3DDB067}"/>
                  </a:ext>
                </a:extLst>
              </p:cNvPr>
              <p:cNvSpPr txBox="1"/>
              <p:nvPr/>
            </p:nvSpPr>
            <p:spPr>
              <a:xfrm>
                <a:off x="7929702" y="4534368"/>
                <a:ext cx="2281945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r>
                  <a:rPr lang="en-GB" sz="1600" dirty="0"/>
                  <a:t>Monitoring</a:t>
                </a:r>
                <a:endParaRPr lang="en-US" sz="1600" dirty="0"/>
              </a:p>
            </p:txBody>
          </p:sp>
          <p:sp>
            <p:nvSpPr>
              <p:cNvPr id="61" name="Left Arrow 60">
                <a:extLst>
                  <a:ext uri="{FF2B5EF4-FFF2-40B4-BE49-F238E27FC236}">
                    <a16:creationId xmlns:a16="http://schemas.microsoft.com/office/drawing/2014/main" id="{D0DADF74-AA49-5509-97EE-2C287EE8CAEA}"/>
                  </a:ext>
                </a:extLst>
              </p:cNvPr>
              <p:cNvSpPr/>
              <p:nvPr/>
            </p:nvSpPr>
            <p:spPr>
              <a:xfrm>
                <a:off x="3202491" y="2741482"/>
                <a:ext cx="4250870" cy="533318"/>
              </a:xfrm>
              <a:prstGeom prst="leftArrow">
                <a:avLst/>
              </a:prstGeom>
              <a:solidFill>
                <a:schemeClr val="accent1">
                  <a:alpha val="3499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5C1F40-5023-E0D7-7703-D25B19EFAFA2}"/>
              </a:ext>
            </a:extLst>
          </p:cNvPr>
          <p:cNvSpPr txBox="1"/>
          <p:nvPr/>
        </p:nvSpPr>
        <p:spPr>
          <a:xfrm>
            <a:off x="703180" y="3677837"/>
            <a:ext cx="2887027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Sensitive Word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7B80C-91DB-1203-A23C-5F8C3DAFB0BB}"/>
              </a:ext>
            </a:extLst>
          </p:cNvPr>
          <p:cNvSpPr txBox="1"/>
          <p:nvPr/>
        </p:nvSpPr>
        <p:spPr>
          <a:xfrm>
            <a:off x="392077" y="4597767"/>
            <a:ext cx="3509232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Structured Path Representation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658F4A-6C93-7D19-9DF9-C6510E3F8D65}"/>
              </a:ext>
            </a:extLst>
          </p:cNvPr>
          <p:cNvSpPr txBox="1"/>
          <p:nvPr/>
        </p:nvSpPr>
        <p:spPr>
          <a:xfrm>
            <a:off x="5865747" y="3670868"/>
            <a:ext cx="4379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effectLst/>
                <a:latin typeface="Helvetica" pitchFamily="2" charset="0"/>
              </a:rPr>
              <a:t>configurable frequency threshold (default= 20)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97F6B05-B369-9B04-BF8A-8750D17CC0D5}"/>
              </a:ext>
            </a:extLst>
          </p:cNvPr>
          <p:cNvGrpSpPr/>
          <p:nvPr/>
        </p:nvGrpSpPr>
        <p:grpSpPr>
          <a:xfrm>
            <a:off x="4368824" y="4402898"/>
            <a:ext cx="7682010" cy="791867"/>
            <a:chOff x="4231966" y="1590150"/>
            <a:chExt cx="7682010" cy="791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5BB62F-85B5-292D-B571-9A4EEDCFC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1966" y="1888446"/>
              <a:ext cx="3111500" cy="279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32D9F9-BB55-2D76-B64A-41F8F0EE6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0647" y="1638104"/>
              <a:ext cx="4433329" cy="29166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4EC105-D85B-3CAD-125A-A73A365B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0313" y="1981973"/>
              <a:ext cx="2177872" cy="290383"/>
            </a:xfrm>
            <a:prstGeom prst="rect">
              <a:avLst/>
            </a:prstGeom>
          </p:spPr>
        </p:pic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55A2F79E-EF1F-378B-8DC9-D3D951028489}"/>
                </a:ext>
              </a:extLst>
            </p:cNvPr>
            <p:cNvSpPr/>
            <p:nvPr/>
          </p:nvSpPr>
          <p:spPr>
            <a:xfrm>
              <a:off x="7343466" y="1783937"/>
              <a:ext cx="45719" cy="48841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D1E53-F7BF-CF21-774C-6BE7FEC4BB4E}"/>
                </a:ext>
              </a:extLst>
            </p:cNvPr>
            <p:cNvSpPr/>
            <p:nvPr/>
          </p:nvSpPr>
          <p:spPr>
            <a:xfrm>
              <a:off x="4231966" y="1590150"/>
              <a:ext cx="7682010" cy="791867"/>
            </a:xfrm>
            <a:prstGeom prst="rect">
              <a:avLst/>
            </a:prstGeom>
            <a:solidFill>
              <a:srgbClr val="145F81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0E781C7-225B-4687-5338-169910546E46}"/>
              </a:ext>
            </a:extLst>
          </p:cNvPr>
          <p:cNvSpPr txBox="1"/>
          <p:nvPr/>
        </p:nvSpPr>
        <p:spPr>
          <a:xfrm>
            <a:off x="1439425" y="5625942"/>
            <a:ext cx="1372269" cy="3693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Path Match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2DA8B45-D6B6-42F3-902F-1C4B9528581E}"/>
              </a:ext>
            </a:extLst>
          </p:cNvPr>
          <p:cNvSpPr/>
          <p:nvPr/>
        </p:nvSpPr>
        <p:spPr>
          <a:xfrm>
            <a:off x="2053481" y="4218585"/>
            <a:ext cx="144160" cy="2097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09A98A03-0643-EE2B-1727-0CEFB6CB64F3}"/>
              </a:ext>
            </a:extLst>
          </p:cNvPr>
          <p:cNvSpPr/>
          <p:nvPr/>
        </p:nvSpPr>
        <p:spPr>
          <a:xfrm>
            <a:off x="2053481" y="5204377"/>
            <a:ext cx="144160" cy="2097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73EF81-A896-7BED-5585-F8D9E2136149}"/>
              </a:ext>
            </a:extLst>
          </p:cNvPr>
          <p:cNvGrpSpPr/>
          <p:nvPr/>
        </p:nvGrpSpPr>
        <p:grpSpPr>
          <a:xfrm>
            <a:off x="5776835" y="5493061"/>
            <a:ext cx="4276898" cy="775542"/>
            <a:chOff x="77094" y="2823902"/>
            <a:chExt cx="4276898" cy="775542"/>
          </a:xfrm>
        </p:grpSpPr>
        <p:pic>
          <p:nvPicPr>
            <p:cNvPr id="22" name="Picture 21" descr="A diagram of a curve&#10;&#10;AI-generated content may be incorrect.">
              <a:extLst>
                <a:ext uri="{FF2B5EF4-FFF2-40B4-BE49-F238E27FC236}">
                  <a16:creationId xmlns:a16="http://schemas.microsoft.com/office/drawing/2014/main" id="{0B1690A6-2ADB-22AC-9C48-3A34C180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4601" y="2884278"/>
              <a:ext cx="1327979" cy="69653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330BC5-7CA9-7E2C-520C-227E043CDEDB}"/>
                </a:ext>
              </a:extLst>
            </p:cNvPr>
            <p:cNvSpPr txBox="1"/>
            <p:nvPr/>
          </p:nvSpPr>
          <p:spPr>
            <a:xfrm>
              <a:off x="77094" y="3068816"/>
              <a:ext cx="137226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rgbClr val="000000"/>
                  </a:solidFill>
                  <a:effectLst/>
                  <a:latin typeface="Helvetica" pitchFamily="2" charset="0"/>
                </a:defRPr>
              </a:lvl1pPr>
            </a:lstStyle>
            <a:p>
              <a:r>
                <a:rPr lang="en-GB" sz="1200" dirty="0"/>
                <a:t>Unknown Flag++</a:t>
              </a:r>
            </a:p>
          </p:txBody>
        </p:sp>
        <p:pic>
          <p:nvPicPr>
            <p:cNvPr id="24" name="Picture 2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F1BDB6E-E89B-C2B0-29F5-27852F09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8450" y="2823902"/>
              <a:ext cx="775542" cy="775542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7A7D96-5229-7E1B-08FB-D322F279D7C3}"/>
                </a:ext>
              </a:extLst>
            </p:cNvPr>
            <p:cNvCxnSpPr/>
            <p:nvPr/>
          </p:nvCxnSpPr>
          <p:spPr>
            <a:xfrm>
              <a:off x="1449363" y="3211673"/>
              <a:ext cx="2142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A093C42-C3A7-1643-BB03-328C44AB03BB}"/>
                </a:ext>
              </a:extLst>
            </p:cNvPr>
            <p:cNvCxnSpPr/>
            <p:nvPr/>
          </p:nvCxnSpPr>
          <p:spPr>
            <a:xfrm>
              <a:off x="3228045" y="3201948"/>
              <a:ext cx="2142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CA558E-8359-C171-38D4-D80F8B6AA9C9}"/>
              </a:ext>
            </a:extLst>
          </p:cNvPr>
          <p:cNvCxnSpPr/>
          <p:nvPr/>
        </p:nvCxnSpPr>
        <p:spPr>
          <a:xfrm>
            <a:off x="4054060" y="4747991"/>
            <a:ext cx="214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C0BAA95-66A1-F2D8-9E24-A6550D8542F7}"/>
              </a:ext>
            </a:extLst>
          </p:cNvPr>
          <p:cNvCxnSpPr>
            <a:cxnSpLocks/>
          </p:cNvCxnSpPr>
          <p:nvPr/>
        </p:nvCxnSpPr>
        <p:spPr>
          <a:xfrm>
            <a:off x="4032320" y="3862503"/>
            <a:ext cx="214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00A1C499-1A97-91C7-6AB8-25C416AF6939}"/>
              </a:ext>
            </a:extLst>
          </p:cNvPr>
          <p:cNvSpPr txBox="1"/>
          <p:nvPr/>
        </p:nvSpPr>
        <p:spPr>
          <a:xfrm>
            <a:off x="95969" y="753437"/>
            <a:ext cx="82793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i="1" dirty="0">
                <a:solidFill>
                  <a:srgbClr val="000000"/>
                </a:solidFill>
                <a:effectLst/>
                <a:latin typeface="Helvetica" pitchFamily="2" charset="0"/>
              </a:rPr>
              <a:t>interpretable view of structured request paths by aggregating common behaviour patterns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84AB7-6E61-691D-88D1-C946E1DFB38B}"/>
              </a:ext>
            </a:extLst>
          </p:cNvPr>
          <p:cNvSpPr txBox="1"/>
          <p:nvPr/>
        </p:nvSpPr>
        <p:spPr>
          <a:xfrm>
            <a:off x="31973" y="500652"/>
            <a:ext cx="184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dirty="0"/>
              <a:t> Trie 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9347BC-F856-3AAB-21AC-2CDD1D87B599}"/>
              </a:ext>
            </a:extLst>
          </p:cNvPr>
          <p:cNvCxnSpPr/>
          <p:nvPr/>
        </p:nvCxnSpPr>
        <p:spPr>
          <a:xfrm>
            <a:off x="4054060" y="5802921"/>
            <a:ext cx="2142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C023D3-3242-8A23-EB7E-6778F9D9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53"/>
    </mc:Choice>
    <mc:Fallback xmlns="">
      <p:transition spd="slow" advTm="5975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E0570-80BE-3418-A4E7-7FCAD3CD9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025481-6A50-1EFB-31DD-DED507459E77}"/>
              </a:ext>
            </a:extLst>
          </p:cNvPr>
          <p:cNvSpPr txBox="1"/>
          <p:nvPr/>
        </p:nvSpPr>
        <p:spPr>
          <a:xfrm>
            <a:off x="104171" y="132130"/>
            <a:ext cx="10230073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sz="2800" dirty="0">
                <a:solidFill>
                  <a:srgbClr val="000000"/>
                </a:solidFill>
                <a:effectLst/>
                <a:latin typeface="Helvetica" pitchFamily="2" charset="0"/>
              </a:rPr>
              <a:t>Virtual Layer</a:t>
            </a:r>
            <a:r>
              <a:rPr lang="en-US" sz="2800" dirty="0"/>
              <a:t> </a:t>
            </a:r>
            <a:r>
              <a:rPr lang="en-US" sz="2800" i="1" dirty="0"/>
              <a:t>–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Real-Time Monitoring and</a:t>
            </a:r>
            <a:r>
              <a:rPr lang="zh-CN" altLang="en-US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effectLst/>
                <a:latin typeface="Helvetica" pitchFamily="2" charset="0"/>
              </a:rPr>
              <a:t>Adaptive Detection</a:t>
            </a:r>
            <a:endParaRPr lang="en-GB" sz="1800" i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85B028-9D2E-C89B-394B-B41449409C2C}"/>
              </a:ext>
            </a:extLst>
          </p:cNvPr>
          <p:cNvSpPr txBox="1"/>
          <p:nvPr/>
        </p:nvSpPr>
        <p:spPr>
          <a:xfrm>
            <a:off x="104171" y="668780"/>
            <a:ext cx="3591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Machine learning classifiers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5BD42F-5EA0-CE9A-8080-C13867746E4B}"/>
              </a:ext>
            </a:extLst>
          </p:cNvPr>
          <p:cNvSpPr/>
          <p:nvPr/>
        </p:nvSpPr>
        <p:spPr>
          <a:xfrm>
            <a:off x="9034473" y="4609338"/>
            <a:ext cx="1991529" cy="52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Forest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2E02004-8467-AA3D-E07D-E15303A4655C}"/>
              </a:ext>
            </a:extLst>
          </p:cNvPr>
          <p:cNvSpPr/>
          <p:nvPr/>
        </p:nvSpPr>
        <p:spPr>
          <a:xfrm>
            <a:off x="9034473" y="5260172"/>
            <a:ext cx="1991529" cy="52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XGBoost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0F95D6-9035-A218-8C70-0062965865C5}"/>
              </a:ext>
            </a:extLst>
          </p:cNvPr>
          <p:cNvSpPr txBox="1"/>
          <p:nvPr/>
        </p:nvSpPr>
        <p:spPr>
          <a:xfrm>
            <a:off x="118708" y="1066847"/>
            <a:ext cx="44940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i="1" dirty="0">
                <a:solidFill>
                  <a:srgbClr val="000000"/>
                </a:solidFill>
                <a:effectLst/>
                <a:latin typeface="Helvetica" pitchFamily="2" charset="0"/>
              </a:rPr>
              <a:t>general-purpose intrusion detection component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8B51FF-161C-D966-C15B-B1AB33672BA2}"/>
              </a:ext>
            </a:extLst>
          </p:cNvPr>
          <p:cNvGrpSpPr/>
          <p:nvPr/>
        </p:nvGrpSpPr>
        <p:grpSpPr>
          <a:xfrm>
            <a:off x="8263223" y="1418497"/>
            <a:ext cx="3288884" cy="1861815"/>
            <a:chOff x="790305" y="4703214"/>
            <a:chExt cx="3288884" cy="186181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8B5046E-AACB-9059-61E9-529B47B2CF93}"/>
                </a:ext>
              </a:extLst>
            </p:cNvPr>
            <p:cNvSpPr txBox="1"/>
            <p:nvPr/>
          </p:nvSpPr>
          <p:spPr>
            <a:xfrm>
              <a:off x="1278934" y="4744723"/>
              <a:ext cx="22741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Feature Engineering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322E543-C175-9A69-1DE8-3C39A979C7CB}"/>
                </a:ext>
              </a:extLst>
            </p:cNvPr>
            <p:cNvSpPr/>
            <p:nvPr/>
          </p:nvSpPr>
          <p:spPr>
            <a:xfrm>
              <a:off x="790305" y="4703214"/>
              <a:ext cx="3288884" cy="1861815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7733422-009E-54A7-A83E-2AE3FE91D9C7}"/>
                </a:ext>
              </a:extLst>
            </p:cNvPr>
            <p:cNvSpPr txBox="1"/>
            <p:nvPr/>
          </p:nvSpPr>
          <p:spPr>
            <a:xfrm>
              <a:off x="935309" y="5149334"/>
              <a:ext cx="29968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Basic HTTP Attributes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Content Embeddings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effectLst/>
                  <a:latin typeface="Helvetica" pitchFamily="2" charset="0"/>
                </a:rPr>
                <a:t>Encoding and MIME Indicators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Helvetica" pitchFamily="2" charset="0"/>
                </a:rPr>
                <a:t>Temporal Features</a:t>
              </a:r>
            </a:p>
            <a:p>
              <a:pPr algn="ctr"/>
              <a:r>
                <a:rPr lang="en-GB" sz="1600" dirty="0">
                  <a:solidFill>
                    <a:srgbClr val="000000"/>
                  </a:solidFill>
                  <a:latin typeface="Helvetica" pitchFamily="2" charset="0"/>
                </a:rPr>
                <a:t>Spatial Features</a:t>
              </a:r>
              <a:endParaRPr lang="en-GB" sz="1600" dirty="0">
                <a:solidFill>
                  <a:srgbClr val="000000"/>
                </a:solidFill>
                <a:effectLst/>
                <a:latin typeface="Helvetica" pitchFamily="2" charset="0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E84BB04-EFDF-6332-7BFB-3B35E58C413B}"/>
              </a:ext>
            </a:extLst>
          </p:cNvPr>
          <p:cNvSpPr txBox="1"/>
          <p:nvPr/>
        </p:nvSpPr>
        <p:spPr>
          <a:xfrm>
            <a:off x="8617618" y="4150003"/>
            <a:ext cx="2800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Classifier Implementation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55B13F-82BA-63E6-41C9-E85448322FEC}"/>
              </a:ext>
            </a:extLst>
          </p:cNvPr>
          <p:cNvSpPr/>
          <p:nvPr/>
        </p:nvSpPr>
        <p:spPr>
          <a:xfrm>
            <a:off x="8263223" y="4060000"/>
            <a:ext cx="3288884" cy="1861815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68957E7-068D-ED51-6A7E-7B8D2373BB14}"/>
              </a:ext>
            </a:extLst>
          </p:cNvPr>
          <p:cNvSpPr/>
          <p:nvPr/>
        </p:nvSpPr>
        <p:spPr>
          <a:xfrm>
            <a:off x="9774598" y="3469743"/>
            <a:ext cx="311987" cy="4384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AABC86-2654-EFF4-F0C1-325226C8046E}"/>
              </a:ext>
            </a:extLst>
          </p:cNvPr>
          <p:cNvGrpSpPr/>
          <p:nvPr/>
        </p:nvGrpSpPr>
        <p:grpSpPr>
          <a:xfrm>
            <a:off x="849112" y="2801744"/>
            <a:ext cx="6159331" cy="1807594"/>
            <a:chOff x="1917365" y="4283503"/>
            <a:chExt cx="7056161" cy="252358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D6755B-289B-1803-B320-672D82B2DBEC}"/>
                </a:ext>
              </a:extLst>
            </p:cNvPr>
            <p:cNvSpPr/>
            <p:nvPr/>
          </p:nvSpPr>
          <p:spPr>
            <a:xfrm>
              <a:off x="1917365" y="5288389"/>
              <a:ext cx="7056161" cy="1081089"/>
            </a:xfrm>
            <a:prstGeom prst="rect">
              <a:avLst/>
            </a:prstGeom>
            <a:solidFill>
              <a:srgbClr val="E3ECF3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67920A6-AB52-8854-F345-9F1182847D22}"/>
                </a:ext>
              </a:extLst>
            </p:cNvPr>
            <p:cNvGrpSpPr/>
            <p:nvPr/>
          </p:nvGrpSpPr>
          <p:grpSpPr>
            <a:xfrm>
              <a:off x="2120039" y="4283503"/>
              <a:ext cx="6550460" cy="2523585"/>
              <a:chOff x="267828" y="1486008"/>
              <a:chExt cx="9943819" cy="383088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0AC41A9-9E40-A6F3-94A2-F327C1139DD5}"/>
                  </a:ext>
                </a:extLst>
              </p:cNvPr>
              <p:cNvGrpSpPr/>
              <p:nvPr/>
            </p:nvGrpSpPr>
            <p:grpSpPr>
              <a:xfrm>
                <a:off x="497996" y="1684262"/>
                <a:ext cx="2299447" cy="833718"/>
                <a:chOff x="2097741" y="4316506"/>
                <a:chExt cx="2299447" cy="833718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AC279275-7931-C491-63D7-0FBBDBB04777}"/>
                    </a:ext>
                  </a:extLst>
                </p:cNvPr>
                <p:cNvSpPr/>
                <p:nvPr/>
              </p:nvSpPr>
              <p:spPr>
                <a:xfrm>
                  <a:off x="2097741" y="4316506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35F6579-7C9E-C7A9-EF6B-A5DB6AE63865}"/>
                    </a:ext>
                  </a:extLst>
                </p:cNvPr>
                <p:cNvSpPr txBox="1"/>
                <p:nvPr/>
              </p:nvSpPr>
              <p:spPr>
                <a:xfrm>
                  <a:off x="2563541" y="4383697"/>
                  <a:ext cx="1425388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Trie Tree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BC13F1-D5DE-44B9-97B3-60D1DE360521}"/>
                  </a:ext>
                </a:extLst>
              </p:cNvPr>
              <p:cNvGrpSpPr/>
              <p:nvPr/>
            </p:nvGrpSpPr>
            <p:grpSpPr>
              <a:xfrm>
                <a:off x="497996" y="3442881"/>
                <a:ext cx="2299447" cy="833718"/>
                <a:chOff x="2097741" y="4316506"/>
                <a:chExt cx="2299447" cy="833718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2A74DD9-6607-682F-F62A-DD547292400E}"/>
                    </a:ext>
                  </a:extLst>
                </p:cNvPr>
                <p:cNvSpPr/>
                <p:nvPr/>
              </p:nvSpPr>
              <p:spPr>
                <a:xfrm>
                  <a:off x="2097741" y="4316506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C54388E2-F3A6-0DEB-4FBA-7DAC5DE0C66C}"/>
                    </a:ext>
                  </a:extLst>
                </p:cNvPr>
                <p:cNvSpPr txBox="1"/>
                <p:nvPr/>
              </p:nvSpPr>
              <p:spPr>
                <a:xfrm>
                  <a:off x="2328976" y="4432321"/>
                  <a:ext cx="1790224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ML models</a:t>
                  </a:r>
                </a:p>
              </p:txBody>
            </p:sp>
          </p:grpSp>
          <p:sp>
            <p:nvSpPr>
              <p:cNvPr id="33" name="Right Arrow 32">
                <a:extLst>
                  <a:ext uri="{FF2B5EF4-FFF2-40B4-BE49-F238E27FC236}">
                    <a16:creationId xmlns:a16="http://schemas.microsoft.com/office/drawing/2014/main" id="{DFB6CD0A-6ADE-781A-FA42-3BC77ADF1CA5}"/>
                  </a:ext>
                </a:extLst>
              </p:cNvPr>
              <p:cNvSpPr/>
              <p:nvPr/>
            </p:nvSpPr>
            <p:spPr>
              <a:xfrm>
                <a:off x="3202491" y="19793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urved Right Arrow 36">
                <a:extLst>
                  <a:ext uri="{FF2B5EF4-FFF2-40B4-BE49-F238E27FC236}">
                    <a16:creationId xmlns:a16="http://schemas.microsoft.com/office/drawing/2014/main" id="{84C90A3C-B9E4-699D-C965-A0B90FFA1B02}"/>
                  </a:ext>
                </a:extLst>
              </p:cNvPr>
              <p:cNvSpPr/>
              <p:nvPr/>
            </p:nvSpPr>
            <p:spPr>
              <a:xfrm>
                <a:off x="963795" y="2667361"/>
                <a:ext cx="349623" cy="682507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urved Right Arrow 38">
                <a:extLst>
                  <a:ext uri="{FF2B5EF4-FFF2-40B4-BE49-F238E27FC236}">
                    <a16:creationId xmlns:a16="http://schemas.microsoft.com/office/drawing/2014/main" id="{2419D53E-B7D6-CEC3-C741-BA583FA48DBE}"/>
                  </a:ext>
                </a:extLst>
              </p:cNvPr>
              <p:cNvSpPr/>
              <p:nvPr/>
            </p:nvSpPr>
            <p:spPr>
              <a:xfrm rot="10540666">
                <a:off x="1881850" y="2639175"/>
                <a:ext cx="349623" cy="682507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F35A0BB3-070B-7599-790C-534963C262CE}"/>
                  </a:ext>
                </a:extLst>
              </p:cNvPr>
              <p:cNvSpPr/>
              <p:nvPr/>
            </p:nvSpPr>
            <p:spPr>
              <a:xfrm>
                <a:off x="324586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81B743A-0B5A-A445-32ED-71103C7B582C}"/>
                  </a:ext>
                </a:extLst>
              </p:cNvPr>
              <p:cNvSpPr txBox="1"/>
              <p:nvPr/>
            </p:nvSpPr>
            <p:spPr>
              <a:xfrm>
                <a:off x="267828" y="4599385"/>
                <a:ext cx="3011863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Adaptive Engine</a:t>
                </a:r>
              </a:p>
            </p:txBody>
          </p:sp>
          <p:sp>
            <p:nvSpPr>
              <p:cNvPr id="84" name="Up-down Arrow 83">
                <a:extLst>
                  <a:ext uri="{FF2B5EF4-FFF2-40B4-BE49-F238E27FC236}">
                    <a16:creationId xmlns:a16="http://schemas.microsoft.com/office/drawing/2014/main" id="{4309AE8D-5C10-0AEC-D71A-1982F4F70394}"/>
                  </a:ext>
                </a:extLst>
              </p:cNvPr>
              <p:cNvSpPr/>
              <p:nvPr/>
            </p:nvSpPr>
            <p:spPr>
              <a:xfrm>
                <a:off x="8825262" y="2646603"/>
                <a:ext cx="126498" cy="667649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ight Arrow 84">
                <a:extLst>
                  <a:ext uri="{FF2B5EF4-FFF2-40B4-BE49-F238E27FC236}">
                    <a16:creationId xmlns:a16="http://schemas.microsoft.com/office/drawing/2014/main" id="{5A8911DE-1345-15A1-D40B-6DA462A4D8C1}"/>
                  </a:ext>
                </a:extLst>
              </p:cNvPr>
              <p:cNvSpPr/>
              <p:nvPr/>
            </p:nvSpPr>
            <p:spPr>
              <a:xfrm>
                <a:off x="3202491" y="376949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9213409-52ED-D9DE-9E00-59BEB3202F6B}"/>
                  </a:ext>
                </a:extLst>
              </p:cNvPr>
              <p:cNvGrpSpPr/>
              <p:nvPr/>
            </p:nvGrpSpPr>
            <p:grpSpPr>
              <a:xfrm>
                <a:off x="4205098" y="1684262"/>
                <a:ext cx="2299447" cy="833718"/>
                <a:chOff x="4205098" y="1684262"/>
                <a:chExt cx="2299447" cy="833718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678CB300-5AEF-AFB5-2599-308E4E6A7B1B}"/>
                    </a:ext>
                  </a:extLst>
                </p:cNvPr>
                <p:cNvSpPr txBox="1"/>
                <p:nvPr/>
              </p:nvSpPr>
              <p:spPr>
                <a:xfrm>
                  <a:off x="4466045" y="1780488"/>
                  <a:ext cx="1982192" cy="652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Path Match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4C35EE16-936E-A659-A1C1-5DFD527FC9FB}"/>
                    </a:ext>
                  </a:extLst>
                </p:cNvPr>
                <p:cNvSpPr/>
                <p:nvPr/>
              </p:nvSpPr>
              <p:spPr>
                <a:xfrm>
                  <a:off x="4205098" y="1684262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96E086F8-7810-8614-DC9D-FA6D4F706BED}"/>
                  </a:ext>
                </a:extLst>
              </p:cNvPr>
              <p:cNvGrpSpPr/>
              <p:nvPr/>
            </p:nvGrpSpPr>
            <p:grpSpPr>
              <a:xfrm>
                <a:off x="4205097" y="3442881"/>
                <a:ext cx="2299447" cy="833718"/>
                <a:chOff x="4205097" y="3442881"/>
                <a:chExt cx="2299447" cy="833718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A2368FA-BD57-BC18-B710-E8FE869F9F6B}"/>
                    </a:ext>
                  </a:extLst>
                </p:cNvPr>
                <p:cNvSpPr txBox="1"/>
                <p:nvPr/>
              </p:nvSpPr>
              <p:spPr>
                <a:xfrm>
                  <a:off x="4411860" y="3562782"/>
                  <a:ext cx="1980787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Geneal IDS</a:t>
                  </a:r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B3BF0A9-464A-3EAD-3C52-43BC8049A476}"/>
                    </a:ext>
                  </a:extLst>
                </p:cNvPr>
                <p:cNvSpPr/>
                <p:nvPr/>
              </p:nvSpPr>
              <p:spPr>
                <a:xfrm>
                  <a:off x="4205097" y="3442881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8" name="Right Arrow 87">
                <a:extLst>
                  <a:ext uri="{FF2B5EF4-FFF2-40B4-BE49-F238E27FC236}">
                    <a16:creationId xmlns:a16="http://schemas.microsoft.com/office/drawing/2014/main" id="{51B80484-1168-8AD9-D001-D6D7E6BCD871}"/>
                  </a:ext>
                </a:extLst>
              </p:cNvPr>
              <p:cNvSpPr/>
              <p:nvPr/>
            </p:nvSpPr>
            <p:spPr>
              <a:xfrm>
                <a:off x="6789973" y="19793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ight Arrow 88">
                <a:extLst>
                  <a:ext uri="{FF2B5EF4-FFF2-40B4-BE49-F238E27FC236}">
                    <a16:creationId xmlns:a16="http://schemas.microsoft.com/office/drawing/2014/main" id="{D8A5811A-EF85-2D4E-E973-74AD3B57FC0E}"/>
                  </a:ext>
                </a:extLst>
              </p:cNvPr>
              <p:cNvSpPr/>
              <p:nvPr/>
            </p:nvSpPr>
            <p:spPr>
              <a:xfrm>
                <a:off x="6789973" y="3756663"/>
                <a:ext cx="663388" cy="24204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DD10B908-2943-9586-4F7A-81D91EAC4478}"/>
                  </a:ext>
                </a:extLst>
              </p:cNvPr>
              <p:cNvGrpSpPr/>
              <p:nvPr/>
            </p:nvGrpSpPr>
            <p:grpSpPr>
              <a:xfrm>
                <a:off x="7738789" y="1684262"/>
                <a:ext cx="2335249" cy="833718"/>
                <a:chOff x="4205098" y="1684262"/>
                <a:chExt cx="2335249" cy="833718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165B7E-79E7-622A-256A-6592A8376011}"/>
                    </a:ext>
                  </a:extLst>
                </p:cNvPr>
                <p:cNvSpPr txBox="1"/>
                <p:nvPr/>
              </p:nvSpPr>
              <p:spPr>
                <a:xfrm>
                  <a:off x="4229407" y="1787732"/>
                  <a:ext cx="2310940" cy="652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Unknown Rate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00D7634-A7DF-4B7A-785C-15F5176ED9CC}"/>
                    </a:ext>
                  </a:extLst>
                </p:cNvPr>
                <p:cNvSpPr/>
                <p:nvPr/>
              </p:nvSpPr>
              <p:spPr>
                <a:xfrm>
                  <a:off x="4205098" y="1684262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9B99735-6CA6-20CF-BFE7-303ADA4B1DEE}"/>
                  </a:ext>
                </a:extLst>
              </p:cNvPr>
              <p:cNvGrpSpPr/>
              <p:nvPr/>
            </p:nvGrpSpPr>
            <p:grpSpPr>
              <a:xfrm>
                <a:off x="7738789" y="3442881"/>
                <a:ext cx="2299447" cy="833718"/>
                <a:chOff x="4205097" y="3442881"/>
                <a:chExt cx="2299447" cy="833718"/>
              </a:xfrm>
            </p:grpSpPr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C85F2CD6-4122-1D31-FAE9-CA4BD220F26F}"/>
                    </a:ext>
                  </a:extLst>
                </p:cNvPr>
                <p:cNvSpPr txBox="1"/>
                <p:nvPr/>
              </p:nvSpPr>
              <p:spPr>
                <a:xfrm>
                  <a:off x="4618882" y="3690462"/>
                  <a:ext cx="14718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000" dirty="0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AAD65ED-10F7-B6E7-E095-2335989F1346}"/>
                    </a:ext>
                  </a:extLst>
                </p:cNvPr>
                <p:cNvSpPr/>
                <p:nvPr/>
              </p:nvSpPr>
              <p:spPr>
                <a:xfrm>
                  <a:off x="4205097" y="3442881"/>
                  <a:ext cx="2299447" cy="833718"/>
                </a:xfrm>
                <a:prstGeom prst="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A509E22-6F58-169F-D603-D57C2C2003EB}"/>
                  </a:ext>
                </a:extLst>
              </p:cNvPr>
              <p:cNvSpPr txBox="1"/>
              <p:nvPr/>
            </p:nvSpPr>
            <p:spPr>
              <a:xfrm>
                <a:off x="7738789" y="3560143"/>
                <a:ext cx="2353236" cy="652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Accuracy Drop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9667859-5EFD-A1B3-C279-C47467287606}"/>
                  </a:ext>
                </a:extLst>
              </p:cNvPr>
              <p:cNvSpPr/>
              <p:nvPr/>
            </p:nvSpPr>
            <p:spPr>
              <a:xfrm>
                <a:off x="4031687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66AEA9A-A088-B925-A7F6-85D3B52CE0CE}"/>
                  </a:ext>
                </a:extLst>
              </p:cNvPr>
              <p:cNvSpPr/>
              <p:nvPr/>
            </p:nvSpPr>
            <p:spPr>
              <a:xfrm>
                <a:off x="7565381" y="1486008"/>
                <a:ext cx="2646266" cy="2988840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7584C5E-18A6-650B-4007-A0209A7DB25F}"/>
                  </a:ext>
                </a:extLst>
              </p:cNvPr>
              <p:cNvSpPr txBox="1"/>
              <p:nvPr/>
            </p:nvSpPr>
            <p:spPr>
              <a:xfrm>
                <a:off x="4554211" y="4577520"/>
                <a:ext cx="2219446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r>
                  <a:rPr lang="en-GB" sz="1600" dirty="0"/>
                  <a:t>Detection</a:t>
                </a:r>
                <a:endParaRPr lang="en-US" sz="1600" dirty="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B89B345-CEF6-5BF0-FE3F-5707D34494BE}"/>
                  </a:ext>
                </a:extLst>
              </p:cNvPr>
              <p:cNvSpPr txBox="1"/>
              <p:nvPr/>
            </p:nvSpPr>
            <p:spPr>
              <a:xfrm>
                <a:off x="7929702" y="4534368"/>
                <a:ext cx="2281945" cy="717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r>
                  <a:rPr lang="en-GB" sz="1600" dirty="0"/>
                  <a:t>Monitoring</a:t>
                </a:r>
                <a:endParaRPr lang="en-US" sz="1600" dirty="0"/>
              </a:p>
            </p:txBody>
          </p:sp>
          <p:sp>
            <p:nvSpPr>
              <p:cNvPr id="97" name="Left Arrow 96">
                <a:extLst>
                  <a:ext uri="{FF2B5EF4-FFF2-40B4-BE49-F238E27FC236}">
                    <a16:creationId xmlns:a16="http://schemas.microsoft.com/office/drawing/2014/main" id="{D88E1734-0735-F8B1-5462-607D9894D0CE}"/>
                  </a:ext>
                </a:extLst>
              </p:cNvPr>
              <p:cNvSpPr/>
              <p:nvPr/>
            </p:nvSpPr>
            <p:spPr>
              <a:xfrm>
                <a:off x="3202491" y="2741482"/>
                <a:ext cx="4250870" cy="533318"/>
              </a:xfrm>
              <a:prstGeom prst="leftArrow">
                <a:avLst/>
              </a:prstGeom>
              <a:solidFill>
                <a:schemeClr val="accent1">
                  <a:alpha val="3499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1F746-EBD1-ABB5-3325-A1BCB392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A5BBB-1210-824D-94E1-C802888856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0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4"/>
    </mc:Choice>
    <mc:Fallback xmlns="">
      <p:transition spd="slow" advTm="7911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DB5A27EF-E88E-FB4E-B028-85369CE989D9}" vid="{0174388C-15CB-B841-B598-F31C430F1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6400</TotalTime>
  <Words>1829</Words>
  <Application>Microsoft Macintosh PowerPoint</Application>
  <PresentationFormat>Widescreen</PresentationFormat>
  <Paragraphs>283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Helvetica</vt:lpstr>
      <vt:lpstr>Open Sans</vt:lpstr>
      <vt:lpstr>Times New Roman</vt:lpstr>
      <vt:lpstr>Office Theme</vt:lpstr>
      <vt:lpstr>TwinGuard:  An Adaptive Digital Twin for Real-Time HTTP(S) Intrusion Detection and Threat Intelligence</vt:lpstr>
      <vt:lpstr>Motivation</vt:lpstr>
      <vt:lpstr>Previous Work</vt:lpstr>
      <vt:lpstr>Previous Work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Zhou, Yuanyuan</dc:creator>
  <cp:lastModifiedBy>Zhou, Yuanyuan</cp:lastModifiedBy>
  <cp:revision>10</cp:revision>
  <dcterms:created xsi:type="dcterms:W3CDTF">2025-04-29T09:54:08Z</dcterms:created>
  <dcterms:modified xsi:type="dcterms:W3CDTF">2025-05-14T09:17:11Z</dcterms:modified>
</cp:coreProperties>
</file>